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56CEC3-881B-40F7-B289-74B747C9E895}">
          <p14:sldIdLst>
            <p14:sldId id="256"/>
            <p14:sldId id="257"/>
          </p14:sldIdLst>
        </p14:section>
        <p14:section name="Changes implemented in BBT over the past year" id="{13030790-FF0B-4B65-BCE6-E5AA2AA8994B}">
          <p14:sldIdLst>
            <p14:sldId id="258"/>
          </p14:sldIdLst>
        </p14:section>
        <p14:section name="summary of decisions to be implemented" id="{E49EC4F3-D90B-49C7-A293-78538B9E253A}">
          <p14:sldIdLst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  <p14:section name="Next steps and prospect collaborations" id="{57EF08FA-19C6-4EA8-9484-4BC083BFA6C5}">
          <p14:sldIdLst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soulouha Eleni" initials="TE" lastIdx="1" clrIdx="0">
    <p:extLst>
      <p:ext uri="{19B8F6BF-5375-455C-9EA6-DF929625EA0E}">
        <p15:presenceInfo xmlns:p15="http://schemas.microsoft.com/office/powerpoint/2012/main" userId="Tsoulouha Ele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4" autoAdjust="0"/>
    <p:restoredTop sz="85083" autoAdjust="0"/>
  </p:normalViewPr>
  <p:slideViewPr>
    <p:cSldViewPr>
      <p:cViewPr varScale="1">
        <p:scale>
          <a:sx n="58" d="100"/>
          <a:sy n="58" d="100"/>
        </p:scale>
        <p:origin x="1380" y="6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42658-5777-4D51-BE6E-44056D610CC3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C5F4E-5BC4-473D-B4A9-5B5E7D47F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75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FC5F4E-5BC4-473D-B4A9-5B5E7D47F2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949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C5F4E-5BC4-473D-B4A9-5B5E7D47F2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54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I'm fully aware that you disagree with that, but when archaeologists ascribe populations with the property of being </a:t>
            </a:r>
            <a:r>
              <a:rPr lang="en-US" dirty="0" err="1"/>
              <a:t>Mycenean</a:t>
            </a:r>
            <a:r>
              <a:rPr lang="en-US" dirty="0"/>
              <a:t> or Athenian or Persian (or..) they do so without taking into account how these people felt about the group. </a:t>
            </a:r>
          </a:p>
          <a:p>
            <a:endParaRPr lang="en-US" dirty="0"/>
          </a:p>
          <a:p>
            <a:r>
              <a:rPr lang="en-US" dirty="0"/>
              <a:t>Usually they rely on external criteria --area they found the remains of villages/houses/people, the kinds of artefacts found in there, etc.</a:t>
            </a:r>
          </a:p>
          <a:p>
            <a:endParaRPr lang="en-US" dirty="0"/>
          </a:p>
          <a:p>
            <a:r>
              <a:rPr lang="en-US" dirty="0"/>
              <a:t>it is possible (and very likely for that matter) that there is no indication about properties exhibited collectively on behalf of these populations --only abstractions.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C5F4E-5BC4-473D-B4A9-5B5E7D47F29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63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5079"/>
            <a:ext cx="7772400" cy="1470025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82D116-4745-40F9-BEF0-E187E8E94255}" type="datetimeFigureOut">
              <a:rPr lang="en-US" smtClean="0"/>
              <a:pPr/>
              <a:t>11/12/2019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3968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0" y="2362200"/>
            <a:ext cx="9144000" cy="2895600"/>
          </a:xfrm>
          <a:prstGeom prst="rect">
            <a:avLst/>
          </a:prstGeom>
          <a:solidFill>
            <a:schemeClr val="tx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2762"/>
            <a:ext cx="9144000" cy="661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99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8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2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3"/>
            <a:ext cx="9144000" cy="68557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buClr>
                <a:schemeClr val="accent1">
                  <a:lumMod val="75000"/>
                </a:schemeClr>
              </a:buClr>
              <a:buSzPct val="120000"/>
              <a:buFont typeface="Arial" panose="020B0604020202020204" pitchFamily="34" charset="0"/>
              <a:buChar char="•"/>
              <a:defRPr sz="2000"/>
            </a:lvl1pPr>
            <a:lvl2pPr marL="800100" indent="-342900">
              <a:buClr>
                <a:schemeClr val="tx2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  <a:defRPr sz="2000"/>
            </a:lvl2pPr>
            <a:lvl3pPr>
              <a:buClr>
                <a:schemeClr val="tx2">
                  <a:lumMod val="40000"/>
                  <a:lumOff val="60000"/>
                </a:schemeClr>
              </a:buClr>
              <a:buSzPct val="80000"/>
              <a:defRPr sz="2000"/>
            </a:lvl3pPr>
            <a:lvl4pPr marL="1600200" indent="-228600">
              <a:buClr>
                <a:schemeClr val="tx2">
                  <a:lumMod val="40000"/>
                  <a:lumOff val="60000"/>
                </a:schemeClr>
              </a:buClr>
              <a:buSzPct val="70000"/>
              <a:buFont typeface="Arial" panose="020B0604020202020204" pitchFamily="34" charset="0"/>
              <a:buChar char="•"/>
              <a:defRPr sz="2000"/>
            </a:lvl4pPr>
            <a:lvl5pPr marL="2171700" indent="-342900">
              <a:buClr>
                <a:schemeClr val="tx2">
                  <a:lumMod val="40000"/>
                  <a:lumOff val="60000"/>
                </a:schemeClr>
              </a:buClr>
              <a:buSzPct val="60000"/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30888" y="6376243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E995FA5-2D5C-4BCC-923F-84EBA2B6FD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59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2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98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6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5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6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3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D116-4745-40F9-BEF0-E187E8E9425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4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2D116-4745-40F9-BEF0-E187E8E94255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95FA5-2D5C-4BCC-923F-84EBA2B6F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9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tadirah.dariah.eu/vocab/sobre.php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gatus.org.uk/lcd/meeting/terminology" TargetMode="External"/><Relationship Id="rId2" Type="http://schemas.openxmlformats.org/officeDocument/2006/relationships/hyperlink" Target="https://www.ligatus.org.uk/lcd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BBT Curation Committee Annual Meeting;</a:t>
            </a:r>
            <a:br>
              <a:rPr lang="en-US" dirty="0"/>
            </a:br>
            <a:r>
              <a:rPr lang="en-US" dirty="0"/>
              <a:t>Looking back and planning ahead. </a:t>
            </a:r>
            <a:br>
              <a:rPr lang="en-US" dirty="0"/>
            </a:br>
            <a:r>
              <a:rPr lang="en-US" dirty="0"/>
              <a:t>Martin Doerr</a:t>
            </a:r>
          </a:p>
        </p:txBody>
      </p:sp>
    </p:spTree>
    <p:extLst>
      <p:ext uri="{BB962C8B-B14F-4D97-AF65-F5344CB8AC3E}">
        <p14:creationId xmlns:p14="http://schemas.microsoft.com/office/powerpoint/2010/main" val="3249092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Redefine facet Groups and Collectivities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US" sz="2100" dirty="0"/>
              <a:t>The preliminary scope note was not accepted for two reasons</a:t>
            </a:r>
          </a:p>
          <a:p>
            <a:pPr lvl="1">
              <a:lnSpc>
                <a:spcPct val="114000"/>
              </a:lnSpc>
            </a:pPr>
            <a:r>
              <a:rPr lang="en-US" sz="2100" dirty="0"/>
              <a:t>it conflated properties </a:t>
            </a:r>
            <a:r>
              <a:rPr lang="en-US" sz="2100" b="1" dirty="0"/>
              <a:t>exhibited atomically </a:t>
            </a:r>
            <a:r>
              <a:rPr lang="en-US" sz="2100" dirty="0"/>
              <a:t>by individuals making up the group with properties </a:t>
            </a:r>
            <a:r>
              <a:rPr lang="en-US" sz="2100" b="1" dirty="0"/>
              <a:t>exhibited collectively </a:t>
            </a:r>
            <a:r>
              <a:rPr lang="en-US" sz="2100" dirty="0"/>
              <a:t>(by </a:t>
            </a:r>
            <a:r>
              <a:rPr lang="en-US" sz="2100" b="1" dirty="0"/>
              <a:t>sums of individuals</a:t>
            </a:r>
            <a:r>
              <a:rPr lang="en-US" sz="2100" dirty="0"/>
              <a:t>), which was considered </a:t>
            </a:r>
            <a:r>
              <a:rPr lang="en-US" sz="2100" b="1" dirty="0">
                <a:solidFill>
                  <a:srgbClr val="FF0000"/>
                </a:solidFill>
              </a:rPr>
              <a:t>wrong (“fascist”)</a:t>
            </a:r>
            <a:r>
              <a:rPr lang="en-US" sz="2100" dirty="0"/>
              <a:t>. </a:t>
            </a:r>
          </a:p>
          <a:p>
            <a:pPr lvl="1">
              <a:lnSpc>
                <a:spcPct val="114000"/>
              </a:lnSpc>
            </a:pPr>
            <a:r>
              <a:rPr lang="en-US" sz="2100" dirty="0"/>
              <a:t>while trying to resolve that, much emphasis was placed on the notion of self-identification –which was also considered unacceptable, because </a:t>
            </a:r>
            <a:r>
              <a:rPr lang="en-US" sz="2100" b="1" dirty="0"/>
              <a:t>we often tend to group people </a:t>
            </a:r>
            <a:r>
              <a:rPr lang="en-US" sz="2100" dirty="0"/>
              <a:t>despite their representation of themselves, in order to study some aspect of their behavior </a:t>
            </a:r>
            <a:r>
              <a:rPr lang="en-US" sz="2100" b="1" dirty="0"/>
              <a:t>(methodological </a:t>
            </a:r>
            <a:r>
              <a:rPr lang="en-US" sz="2100" b="1" dirty="0">
                <a:solidFill>
                  <a:srgbClr val="FF0000"/>
                </a:solidFill>
              </a:rPr>
              <a:t>error</a:t>
            </a:r>
            <a:r>
              <a:rPr lang="en-US" sz="2100" b="1" dirty="0"/>
              <a:t>!).</a:t>
            </a:r>
          </a:p>
          <a:p>
            <a:pPr lvl="1">
              <a:lnSpc>
                <a:spcPct val="114000"/>
              </a:lnSpc>
            </a:pPr>
            <a:r>
              <a:rPr lang="en-US" sz="2100" dirty="0"/>
              <a:t>We should be able to abstract over these aspects/properties and the partitions they create in a given population (</a:t>
            </a:r>
            <a:r>
              <a:rPr lang="en-US" sz="2100" b="1" dirty="0"/>
              <a:t>epistemology is not terminology</a:t>
            </a:r>
            <a:r>
              <a:rPr lang="en-US" sz="2100" dirty="0"/>
              <a:t>).</a:t>
            </a:r>
          </a:p>
          <a:p>
            <a:pPr lvl="1">
              <a:lnSpc>
                <a:spcPct val="114000"/>
              </a:lnSpc>
            </a:pPr>
            <a:r>
              <a:rPr lang="en-US" sz="2100" dirty="0"/>
              <a:t>To be discussed again in the context of Eirini and George’s presentation</a:t>
            </a:r>
          </a:p>
          <a:p>
            <a:pPr lvl="1">
              <a:lnSpc>
                <a:spcPct val="114000"/>
              </a:lnSpc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651798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BBT hierarchy: </a:t>
            </a:r>
            <a:r>
              <a:rPr lang="en-US" b="1" dirty="0"/>
              <a:t>organizations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200" dirty="0"/>
              <a:t>Motivation for new hierarchy:</a:t>
            </a:r>
            <a:br>
              <a:rPr lang="en-US" sz="2200" dirty="0"/>
            </a:br>
            <a:r>
              <a:rPr lang="en-US" sz="2200" dirty="0"/>
              <a:t>People tend to make a distinction between well-established groups and spontaneous non-established ones. Avoiding to capture this fact will probably cause problems to end users trying to declare connections to the BBT.</a:t>
            </a:r>
          </a:p>
          <a:p>
            <a:r>
              <a:rPr lang="en-US" sz="2200" dirty="0"/>
              <a:t>Both the introduction of the new hierarchy within Social Collective Entities and the definition provided </a:t>
            </a:r>
            <a:r>
              <a:rPr lang="en-US" sz="2200" b="1" dirty="0">
                <a:solidFill>
                  <a:srgbClr val="FF0000"/>
                </a:solidFill>
              </a:rPr>
              <a:t>were accepted</a:t>
            </a:r>
            <a:r>
              <a:rPr lang="en-US" sz="2200" dirty="0"/>
              <a:t>: </a:t>
            </a:r>
          </a:p>
          <a:p>
            <a:endParaRPr lang="en-US" sz="1800" dirty="0"/>
          </a:p>
          <a:p>
            <a:r>
              <a:rPr lang="en-US" sz="1800" dirty="0"/>
              <a:t>organizations (scope note): </a:t>
            </a:r>
            <a:br>
              <a:rPr lang="en-US" sz="1800" dirty="0"/>
            </a:br>
            <a:r>
              <a:rPr lang="en-US" sz="1600" dirty="0"/>
              <a:t>This term classifies social units of people structured and managed to meet a need or to pursue collective goals. All organizations have a management structure that determines relationships between the different activities and the members, and subdivides and assigns roles, responsibilities, and authority to carry out different tasks. Organizations are open systems--they affect and are affected by their environment</a:t>
            </a:r>
            <a:r>
              <a:rPr lang="en-US" sz="1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99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Redefine hierarchies “built environment” and “physical features”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Motivation for changes in the scope notes: </a:t>
            </a:r>
            <a:br>
              <a:rPr lang="en-US" sz="2200" dirty="0"/>
            </a:br>
            <a:r>
              <a:rPr lang="en-US" sz="2200" dirty="0"/>
              <a:t>Adding a note in their definition suggesting that a reference be made to the geometry of the phenomenal place (where the documentation refers to the spatial extent of the built environment or its location within or on a reference space) follows the decision to include Geometric Extents in the BBT. </a:t>
            </a:r>
          </a:p>
        </p:txBody>
      </p:sp>
    </p:spTree>
    <p:extLst>
      <p:ext uri="{BB962C8B-B14F-4D97-AF65-F5344CB8AC3E}">
        <p14:creationId xmlns:p14="http://schemas.microsoft.com/office/powerpoint/2010/main" val="246816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Next steps forward and prospect collaborations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Map the AAT </a:t>
            </a:r>
            <a:r>
              <a:rPr lang="en-US" dirty="0"/>
              <a:t>(at least partially) to the BBT, and see </a:t>
            </a:r>
            <a:r>
              <a:rPr lang="en-US" b="1" dirty="0">
                <a:solidFill>
                  <a:srgbClr val="FF0000"/>
                </a:solidFill>
              </a:rPr>
              <a:t>if</a:t>
            </a:r>
            <a:r>
              <a:rPr lang="en-US" dirty="0"/>
              <a:t> it results in the need to </a:t>
            </a:r>
            <a:r>
              <a:rPr lang="en-US" b="1" dirty="0">
                <a:solidFill>
                  <a:srgbClr val="FF0000"/>
                </a:solidFill>
              </a:rPr>
              <a:t>revise</a:t>
            </a:r>
            <a:r>
              <a:rPr lang="en-US" dirty="0"/>
              <a:t> the BBT.</a:t>
            </a:r>
            <a:br>
              <a:rPr lang="en-US" sz="500" dirty="0"/>
            </a:br>
            <a:br>
              <a:rPr lang="en-US" sz="500" dirty="0"/>
            </a:br>
            <a:r>
              <a:rPr lang="en-US" sz="1800" dirty="0"/>
              <a:t>The AAT is the oldest thesaurus designated for the Arts and Architecture and there is a large overlap in the domains that both it and the BBT cover. </a:t>
            </a:r>
            <a:br>
              <a:rPr lang="en-US" sz="1800" dirty="0"/>
            </a:br>
            <a:r>
              <a:rPr lang="en-US" sz="1800" dirty="0"/>
              <a:t>It is also systematically curated, so even though there are mistakes –or things that one would rather see made differently/better –it always remains a good source for one to consult and to refer to as “</a:t>
            </a:r>
            <a:r>
              <a:rPr lang="en-US" sz="1800" b="1" dirty="0"/>
              <a:t>articulation</a:t>
            </a:r>
            <a:r>
              <a:rPr lang="en-US" sz="1800" dirty="0"/>
              <a:t>”. </a:t>
            </a:r>
            <a:endParaRPr lang="en-US" sz="500" dirty="0"/>
          </a:p>
          <a:p>
            <a:endParaRPr lang="en-US" sz="500" dirty="0"/>
          </a:p>
          <a:p>
            <a:r>
              <a:rPr lang="en-US" b="1" dirty="0">
                <a:solidFill>
                  <a:srgbClr val="FF0000"/>
                </a:solidFill>
              </a:rPr>
              <a:t>Map the </a:t>
            </a:r>
            <a:r>
              <a:rPr lang="en-US" dirty="0"/>
              <a:t>Taxonomy of Digital Research Activities in the Humanities (</a:t>
            </a:r>
            <a:r>
              <a:rPr lang="en-US" dirty="0">
                <a:hlinkClick r:id="rId2"/>
              </a:rPr>
              <a:t>TaDiRAH</a:t>
            </a:r>
            <a:r>
              <a:rPr lang="en-US" dirty="0"/>
              <a:t>) to BBT, to make the BBT more visible in the DARIAH community</a:t>
            </a:r>
            <a:endParaRPr lang="en-US" sz="500" dirty="0"/>
          </a:p>
          <a:p>
            <a:endParaRPr lang="en-US" sz="500" dirty="0"/>
          </a:p>
          <a:p>
            <a:r>
              <a:rPr lang="en-US" dirty="0"/>
              <a:t>Come up with a </a:t>
            </a:r>
            <a:r>
              <a:rPr lang="en-US" b="1" dirty="0">
                <a:solidFill>
                  <a:srgbClr val="FF0000"/>
                </a:solidFill>
              </a:rPr>
              <a:t>strategy</a:t>
            </a:r>
            <a:r>
              <a:rPr lang="en-US" dirty="0"/>
              <a:t> of collecting samples of terminologies to </a:t>
            </a:r>
            <a:r>
              <a:rPr lang="en-US" dirty="0">
                <a:solidFill>
                  <a:srgbClr val="FF0000"/>
                </a:solidFill>
              </a:rPr>
              <a:t>continuously validate </a:t>
            </a:r>
            <a:r>
              <a:rPr lang="en-US" dirty="0"/>
              <a:t>the proposed classification and engage more institutions to adopt the BBT solution. </a:t>
            </a:r>
          </a:p>
          <a:p>
            <a:pPr lvl="1"/>
            <a:r>
              <a:rPr lang="en-US" sz="1800" dirty="0"/>
              <a:t>Linked Conservation Data – </a:t>
            </a:r>
            <a:r>
              <a:rPr lang="en-US" sz="1800" dirty="0" err="1"/>
              <a:t>Ligatus</a:t>
            </a:r>
            <a:r>
              <a:rPr lang="en-US" sz="1800" dirty="0"/>
              <a:t> Consortium has shown interest in the BBT as a means to make various terminologies on Art Conservation </a:t>
            </a:r>
            <a:r>
              <a:rPr lang="en-US" sz="1800" b="1" dirty="0">
                <a:solidFill>
                  <a:srgbClr val="FF0000"/>
                </a:solidFill>
              </a:rPr>
              <a:t>interoperable</a:t>
            </a:r>
            <a:r>
              <a:rPr lang="en-US" sz="1800" dirty="0"/>
              <a:t>. </a:t>
            </a:r>
          </a:p>
          <a:p>
            <a:pPr lvl="1"/>
            <a:r>
              <a:rPr lang="en-US" sz="1800" dirty="0"/>
              <a:t>Contact Digital Numismatics WG of DARIAH again, as they had shown interest in aligning with BBT</a:t>
            </a:r>
          </a:p>
          <a:p>
            <a:pPr lvl="1"/>
            <a:r>
              <a:rPr lang="en-US" sz="1800" dirty="0"/>
              <a:t>Institutional engagement on BBT should increase, to be </a:t>
            </a:r>
            <a:r>
              <a:rPr lang="en-US" sz="1800" b="1" dirty="0">
                <a:solidFill>
                  <a:srgbClr val="FF0000"/>
                </a:solidFill>
              </a:rPr>
              <a:t>demonstrated</a:t>
            </a:r>
            <a:r>
              <a:rPr lang="en-US" sz="1800" dirty="0"/>
              <a:t> with aligning to the BBT and </a:t>
            </a:r>
            <a:r>
              <a:rPr lang="en-US" sz="1800" b="1" dirty="0">
                <a:solidFill>
                  <a:srgbClr val="FF0000"/>
                </a:solidFill>
              </a:rPr>
              <a:t>becoming part </a:t>
            </a:r>
            <a:r>
              <a:rPr lang="en-US" sz="1800" dirty="0"/>
              <a:t>of the thesaurus federation.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243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5137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Annual review of the BBT Curation Committee Activities</a:t>
            </a:r>
          </a:p>
          <a:p>
            <a:r>
              <a:rPr lang="en-US" sz="2400" dirty="0"/>
              <a:t>Summary of decisions to be implemented</a:t>
            </a:r>
          </a:p>
          <a:p>
            <a:r>
              <a:rPr lang="en-US" sz="2400" dirty="0"/>
              <a:t>Next steps and prospect collaborations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7512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review of the BBT Curation Committee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Provided translations for the BBT facets and hierarchies in French, German and Greek. As a result of this effort, the BBT is now accessible in four languages. </a:t>
            </a:r>
          </a:p>
          <a:p>
            <a:r>
              <a:rPr lang="en-US" sz="2400" dirty="0"/>
              <a:t>Systematically engaged in discussions about the structure of BBT. </a:t>
            </a:r>
          </a:p>
          <a:p>
            <a:r>
              <a:rPr lang="en-US" sz="2400" dirty="0"/>
              <a:t>Participated in the DARIAH Annual Event 2019 in Warsaw and advocated for the use of the BBT, during sessions, posters and the Thesaurus Maintenance WG annual meeting. </a:t>
            </a:r>
          </a:p>
          <a:p>
            <a:r>
              <a:rPr lang="en-US" sz="2400" dirty="0"/>
              <a:t>Advocated for the use of the BBT in the context of the meeting of the </a:t>
            </a:r>
            <a:r>
              <a:rPr lang="en-US" sz="2400" dirty="0">
                <a:hlinkClick r:id="rId2"/>
              </a:rPr>
              <a:t>Linked Conservation Data Consortium</a:t>
            </a:r>
            <a:r>
              <a:rPr lang="en-US" sz="2400" dirty="0"/>
              <a:t>, on the topic of </a:t>
            </a:r>
            <a:r>
              <a:rPr lang="en-US" sz="2400" dirty="0">
                <a:hlinkClick r:id="rId3"/>
              </a:rPr>
              <a:t>Terminology</a:t>
            </a:r>
            <a:r>
              <a:rPr lang="en-US" sz="2400" dirty="0"/>
              <a:t> (June 2019) </a:t>
            </a:r>
          </a:p>
        </p:txBody>
      </p:sp>
    </p:spTree>
    <p:extLst>
      <p:ext uri="{BB962C8B-B14F-4D97-AF65-F5344CB8AC3E}">
        <p14:creationId xmlns:p14="http://schemas.microsoft.com/office/powerpoint/2010/main" val="3459354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2780"/>
          </a:xfrm>
        </p:spPr>
        <p:txBody>
          <a:bodyPr/>
          <a:lstStyle/>
          <a:p>
            <a:r>
              <a:rPr lang="en-US" dirty="0"/>
              <a:t>Summary of decisions to be implemented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562600"/>
          </a:xfrm>
        </p:spPr>
        <p:txBody>
          <a:bodyPr>
            <a:noAutofit/>
          </a:bodyPr>
          <a:lstStyle/>
          <a:p>
            <a:r>
              <a:rPr lang="en-US" sz="2100" dirty="0"/>
              <a:t>Introduce a </a:t>
            </a:r>
            <a:r>
              <a:rPr lang="en-US" sz="2100" b="1" dirty="0"/>
              <a:t>facet</a:t>
            </a:r>
            <a:r>
              <a:rPr lang="en-US" sz="2100" dirty="0"/>
              <a:t> designated for </a:t>
            </a:r>
            <a:r>
              <a:rPr lang="en-US" sz="2100" b="1" dirty="0">
                <a:solidFill>
                  <a:srgbClr val="FF0000"/>
                </a:solidFill>
              </a:rPr>
              <a:t>Living Beings </a:t>
            </a:r>
            <a:r>
              <a:rPr lang="en-US" sz="2100" dirty="0"/>
              <a:t>(</a:t>
            </a:r>
            <a:r>
              <a:rPr lang="en-US" sz="2100" b="1" dirty="0"/>
              <a:t>not</a:t>
            </a:r>
            <a:r>
              <a:rPr lang="en-US" sz="2100" dirty="0"/>
              <a:t> </a:t>
            </a:r>
            <a:r>
              <a:rPr lang="en-US" sz="2100" b="1" dirty="0"/>
              <a:t>remains</a:t>
            </a:r>
            <a:r>
              <a:rPr lang="en-US" sz="2100" dirty="0"/>
              <a:t> thereof)</a:t>
            </a:r>
          </a:p>
          <a:p>
            <a:r>
              <a:rPr lang="en-US" sz="2100" dirty="0"/>
              <a:t>Introduce a </a:t>
            </a:r>
            <a:r>
              <a:rPr lang="en-US" sz="2100" b="1" dirty="0"/>
              <a:t>hierarchy</a:t>
            </a:r>
            <a:r>
              <a:rPr lang="en-US" sz="2100" dirty="0"/>
              <a:t> within Conceptual Objects (facet) designated for </a:t>
            </a:r>
            <a:r>
              <a:rPr lang="en-US" sz="2100" b="1" dirty="0">
                <a:solidFill>
                  <a:srgbClr val="FF0000"/>
                </a:solidFill>
              </a:rPr>
              <a:t>fictional entities </a:t>
            </a:r>
          </a:p>
          <a:p>
            <a:r>
              <a:rPr lang="en-US" sz="2100" dirty="0"/>
              <a:t>Introduce a </a:t>
            </a:r>
            <a:r>
              <a:rPr lang="en-US" sz="2100" b="1" dirty="0"/>
              <a:t>facet</a:t>
            </a:r>
            <a:r>
              <a:rPr lang="en-US" sz="2100" dirty="0"/>
              <a:t> designated for referring to types  of geometric places, namely </a:t>
            </a:r>
            <a:r>
              <a:rPr lang="en-US" sz="2100" b="1" dirty="0">
                <a:solidFill>
                  <a:srgbClr val="FF0000"/>
                </a:solidFill>
              </a:rPr>
              <a:t>Geometric Extents</a:t>
            </a:r>
            <a:r>
              <a:rPr lang="en-US" sz="2100" dirty="0"/>
              <a:t> </a:t>
            </a:r>
          </a:p>
          <a:p>
            <a:pPr lvl="1"/>
            <a:r>
              <a:rPr lang="en-US" sz="2100" dirty="0"/>
              <a:t>Add </a:t>
            </a:r>
            <a:r>
              <a:rPr lang="en-US" sz="2100" b="1" dirty="0"/>
              <a:t>two</a:t>
            </a:r>
            <a:r>
              <a:rPr lang="en-US" sz="2100" dirty="0"/>
              <a:t> </a:t>
            </a:r>
            <a:r>
              <a:rPr lang="en-US" sz="2100" b="1" dirty="0"/>
              <a:t>hierarchies</a:t>
            </a:r>
            <a:r>
              <a:rPr lang="en-US" sz="2100" dirty="0"/>
              <a:t> within this facet: “</a:t>
            </a:r>
            <a:r>
              <a:rPr lang="en-US" sz="2100" b="1" dirty="0">
                <a:solidFill>
                  <a:srgbClr val="FF0000"/>
                </a:solidFill>
              </a:rPr>
              <a:t>points</a:t>
            </a:r>
            <a:r>
              <a:rPr lang="en-US" sz="2100" dirty="0"/>
              <a:t>” and “</a:t>
            </a:r>
            <a:r>
              <a:rPr lang="en-US" sz="2100" b="1" dirty="0">
                <a:solidFill>
                  <a:srgbClr val="FF0000"/>
                </a:solidFill>
              </a:rPr>
              <a:t>surface areas</a:t>
            </a:r>
            <a:r>
              <a:rPr lang="en-US" sz="2100" dirty="0"/>
              <a:t>”</a:t>
            </a:r>
          </a:p>
          <a:p>
            <a:r>
              <a:rPr lang="en-US" sz="2100" dirty="0"/>
              <a:t>Introduce a </a:t>
            </a:r>
            <a:r>
              <a:rPr lang="en-US" sz="2100" b="1" dirty="0"/>
              <a:t>hierarchy</a:t>
            </a:r>
            <a:r>
              <a:rPr lang="en-US" sz="2100" dirty="0"/>
              <a:t> within Conceptual Objects (facet) designated for </a:t>
            </a:r>
            <a:r>
              <a:rPr lang="en-US" sz="2100" b="1" dirty="0">
                <a:solidFill>
                  <a:srgbClr val="FF0000"/>
                </a:solidFill>
              </a:rPr>
              <a:t>languages</a:t>
            </a:r>
            <a:r>
              <a:rPr lang="en-US" sz="2100" dirty="0"/>
              <a:t>. </a:t>
            </a:r>
          </a:p>
          <a:p>
            <a:r>
              <a:rPr lang="en-US" sz="2100" b="1" dirty="0"/>
              <a:t>Rename</a:t>
            </a:r>
            <a:r>
              <a:rPr lang="en-US" sz="2100" dirty="0"/>
              <a:t> facet and top term “</a:t>
            </a:r>
            <a:r>
              <a:rPr lang="en-US" sz="2100" b="1" dirty="0">
                <a:solidFill>
                  <a:srgbClr val="FF0000"/>
                </a:solidFill>
              </a:rPr>
              <a:t>Groups and Collectivities</a:t>
            </a:r>
            <a:r>
              <a:rPr lang="en-US" sz="2100" dirty="0"/>
              <a:t>” and change its </a:t>
            </a:r>
            <a:r>
              <a:rPr lang="en-US" sz="2100" b="1" dirty="0"/>
              <a:t>scope note</a:t>
            </a:r>
            <a:r>
              <a:rPr lang="en-US" sz="2100" dirty="0"/>
              <a:t>.</a:t>
            </a:r>
          </a:p>
          <a:p>
            <a:r>
              <a:rPr lang="en-US" sz="2100" dirty="0"/>
              <a:t>Change the </a:t>
            </a:r>
            <a:r>
              <a:rPr lang="en-US" sz="2100" b="1" dirty="0"/>
              <a:t>scope note </a:t>
            </a:r>
            <a:r>
              <a:rPr lang="en-US" sz="2100" dirty="0"/>
              <a:t>of BBT term “</a:t>
            </a:r>
            <a:r>
              <a:rPr lang="en-US" sz="2100" b="1" dirty="0">
                <a:solidFill>
                  <a:srgbClr val="FF0000"/>
                </a:solidFill>
              </a:rPr>
              <a:t>offices</a:t>
            </a:r>
            <a:r>
              <a:rPr lang="en-US" sz="2100" dirty="0"/>
              <a:t>”</a:t>
            </a:r>
          </a:p>
          <a:p>
            <a:r>
              <a:rPr lang="en-US" sz="2100" dirty="0"/>
              <a:t>Introduce a </a:t>
            </a:r>
            <a:r>
              <a:rPr lang="en-US" sz="2100" b="1" dirty="0"/>
              <a:t>hierarchy</a:t>
            </a:r>
            <a:r>
              <a:rPr lang="en-US" sz="2100" dirty="0"/>
              <a:t> within Social Collective Entities designated for </a:t>
            </a:r>
            <a:r>
              <a:rPr lang="en-US" sz="2100" b="1" dirty="0">
                <a:solidFill>
                  <a:srgbClr val="FF0000"/>
                </a:solidFill>
              </a:rPr>
              <a:t>organizations</a:t>
            </a:r>
          </a:p>
          <a:p>
            <a:r>
              <a:rPr lang="en-US" sz="2100" dirty="0"/>
              <a:t>Change the </a:t>
            </a:r>
            <a:r>
              <a:rPr lang="en-US" sz="2100" b="1" dirty="0"/>
              <a:t>scope note </a:t>
            </a:r>
            <a:r>
              <a:rPr lang="en-US" sz="2100" dirty="0"/>
              <a:t>for “</a:t>
            </a:r>
            <a:r>
              <a:rPr lang="en-US" sz="2100" b="1" dirty="0">
                <a:solidFill>
                  <a:srgbClr val="FF0000"/>
                </a:solidFill>
              </a:rPr>
              <a:t>built environment</a:t>
            </a:r>
            <a:r>
              <a:rPr lang="en-US" sz="2100" dirty="0"/>
              <a:t>”</a:t>
            </a:r>
          </a:p>
          <a:p>
            <a:r>
              <a:rPr lang="en-US" sz="2100" dirty="0"/>
              <a:t>Change the </a:t>
            </a:r>
            <a:r>
              <a:rPr lang="en-US" sz="2100" b="1" dirty="0"/>
              <a:t>scope note </a:t>
            </a:r>
            <a:r>
              <a:rPr lang="en-US" sz="2100" dirty="0"/>
              <a:t>for “</a:t>
            </a:r>
            <a:r>
              <a:rPr lang="en-US" sz="2100" b="1" dirty="0">
                <a:solidFill>
                  <a:srgbClr val="FF0000"/>
                </a:solidFill>
              </a:rPr>
              <a:t>physical features</a:t>
            </a:r>
            <a:r>
              <a:rPr lang="en-US" sz="21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2786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BBT facet: </a:t>
            </a:r>
            <a:r>
              <a:rPr lang="en-US" b="1" dirty="0"/>
              <a:t>Living Beings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US" sz="2200" dirty="0"/>
              <a:t>Motivation for new facet: </a:t>
            </a:r>
            <a:br>
              <a:rPr lang="en-US" sz="2200" dirty="0"/>
            </a:br>
            <a:r>
              <a:rPr lang="en-US" sz="2200" b="1" dirty="0"/>
              <a:t>Archaeological excavations </a:t>
            </a:r>
            <a:r>
              <a:rPr lang="en-US" sz="2200" dirty="0"/>
              <a:t>dig up skeletons or fossils, which are identified as </a:t>
            </a:r>
            <a:r>
              <a:rPr lang="en-US" sz="2200" b="1" dirty="0"/>
              <a:t>having belonged </a:t>
            </a:r>
            <a:r>
              <a:rPr lang="en-US" sz="2200" dirty="0"/>
              <a:t>to a </a:t>
            </a:r>
            <a:r>
              <a:rPr lang="en-US" sz="2200" b="1" dirty="0">
                <a:solidFill>
                  <a:srgbClr val="FF0000"/>
                </a:solidFill>
              </a:rPr>
              <a:t>certain species</a:t>
            </a:r>
            <a:r>
              <a:rPr lang="en-US" sz="2200" dirty="0"/>
              <a:t>. </a:t>
            </a:r>
            <a:br>
              <a:rPr lang="en-US" sz="2200" dirty="0"/>
            </a:br>
            <a:r>
              <a:rPr lang="en-US" sz="2200" dirty="0"/>
              <a:t>The </a:t>
            </a:r>
            <a:r>
              <a:rPr lang="en-US" sz="2200" b="1" dirty="0">
                <a:solidFill>
                  <a:srgbClr val="FF0000"/>
                </a:solidFill>
              </a:rPr>
              <a:t>type of creature </a:t>
            </a:r>
            <a:r>
              <a:rPr lang="en-US" sz="2200" dirty="0"/>
              <a:t>they belonged to should be identifiable somehow.</a:t>
            </a:r>
          </a:p>
          <a:p>
            <a:pPr>
              <a:lnSpc>
                <a:spcPct val="114000"/>
              </a:lnSpc>
            </a:pPr>
            <a:r>
              <a:rPr lang="en-US" sz="2200" b="1" dirty="0"/>
              <a:t>Iconography, history </a:t>
            </a:r>
            <a:r>
              <a:rPr lang="en-US" sz="2200" dirty="0" err="1"/>
              <a:t>wrt</a:t>
            </a:r>
            <a:r>
              <a:rPr lang="en-US" sz="2200" dirty="0"/>
              <a:t> hunting, collecting, farming: Often terms are </a:t>
            </a:r>
            <a:r>
              <a:rPr lang="en-US" sz="2200" b="1" dirty="0"/>
              <a:t>different</a:t>
            </a:r>
            <a:r>
              <a:rPr lang="en-US" sz="2200" dirty="0"/>
              <a:t> from </a:t>
            </a:r>
            <a:r>
              <a:rPr lang="en-US" sz="2200" b="1" dirty="0"/>
              <a:t>biodiversity</a:t>
            </a:r>
            <a:r>
              <a:rPr lang="en-US" sz="2200" dirty="0"/>
              <a:t> terminology, such as “cats”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No other facet or hierarchy within the BBT can capture that notion.</a:t>
            </a:r>
          </a:p>
          <a:p>
            <a:pPr>
              <a:lnSpc>
                <a:spcPct val="114000"/>
              </a:lnSpc>
            </a:pPr>
            <a:r>
              <a:rPr lang="en-US" sz="2200" dirty="0"/>
              <a:t>The facet could be called “</a:t>
            </a:r>
            <a:r>
              <a:rPr lang="en-US" sz="2200" dirty="0">
                <a:solidFill>
                  <a:srgbClr val="FF0000"/>
                </a:solidFill>
              </a:rPr>
              <a:t>Taxa</a:t>
            </a:r>
            <a:r>
              <a:rPr lang="en-US" sz="2200" dirty="0"/>
              <a:t>” or “</a:t>
            </a:r>
            <a:r>
              <a:rPr lang="en-US" sz="2200" dirty="0">
                <a:solidFill>
                  <a:srgbClr val="FF0000"/>
                </a:solidFill>
              </a:rPr>
              <a:t>Lifeforms</a:t>
            </a:r>
            <a:r>
              <a:rPr lang="en-US" sz="2200" dirty="0"/>
              <a:t>” or both.</a:t>
            </a:r>
          </a:p>
          <a:p>
            <a:pPr>
              <a:lnSpc>
                <a:spcPct val="114000"/>
              </a:lnSpc>
            </a:pPr>
            <a:r>
              <a:rPr lang="en-US" sz="2200" dirty="0"/>
              <a:t>A decision should be made during this meeting regarding how to proceed with that: assign work to someone and provide them with a sample to work with </a:t>
            </a:r>
          </a:p>
        </p:txBody>
      </p:sp>
    </p:spTree>
    <p:extLst>
      <p:ext uri="{BB962C8B-B14F-4D97-AF65-F5344CB8AC3E}">
        <p14:creationId xmlns:p14="http://schemas.microsoft.com/office/powerpoint/2010/main" val="1479694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/>
              <a:t>New BBT hierarchy: </a:t>
            </a:r>
            <a:r>
              <a:rPr lang="en-US" b="1" dirty="0"/>
              <a:t>fictional entities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410200"/>
          </a:xfrm>
        </p:spPr>
        <p:txBody>
          <a:bodyPr>
            <a:noAutofit/>
          </a:bodyPr>
          <a:lstStyle/>
          <a:p>
            <a:r>
              <a:rPr lang="en-US" sz="2200" dirty="0"/>
              <a:t>Motivation for hierarchy: </a:t>
            </a:r>
            <a:br>
              <a:rPr lang="en-US" sz="2200" dirty="0"/>
            </a:br>
            <a:r>
              <a:rPr lang="en-US" sz="2200" dirty="0"/>
              <a:t>Decision made during the Workshop in Heraklion last September, it should make documentation more complete. </a:t>
            </a:r>
            <a:r>
              <a:rPr lang="en-US" sz="2200" b="1" dirty="0">
                <a:solidFill>
                  <a:srgbClr val="FF0000"/>
                </a:solidFill>
              </a:rPr>
              <a:t>Fictional entities </a:t>
            </a:r>
            <a:r>
              <a:rPr lang="en-US" sz="2200" dirty="0"/>
              <a:t>have unlimited variants and </a:t>
            </a:r>
            <a:r>
              <a:rPr lang="en-US" sz="2200" b="1" dirty="0"/>
              <a:t>specializations</a:t>
            </a:r>
            <a:r>
              <a:rPr lang="en-US" sz="2200" dirty="0"/>
              <a:t>, like universals, but </a:t>
            </a:r>
            <a:r>
              <a:rPr lang="en-US" sz="2200" b="1" dirty="0">
                <a:solidFill>
                  <a:srgbClr val="FF0000"/>
                </a:solidFill>
              </a:rPr>
              <a:t>per author</a:t>
            </a:r>
            <a:r>
              <a:rPr lang="en-US" sz="2200" dirty="0"/>
              <a:t>, </a:t>
            </a:r>
            <a:r>
              <a:rPr lang="en-US" sz="2200" b="1" dirty="0"/>
              <a:t>without </a:t>
            </a:r>
            <a:r>
              <a:rPr lang="en-US" sz="2200" dirty="0"/>
              <a:t>being a </a:t>
            </a:r>
            <a:r>
              <a:rPr lang="en-US" sz="2200" b="1" dirty="0"/>
              <a:t>kind</a:t>
            </a:r>
            <a:r>
              <a:rPr lang="en-US" sz="2200" dirty="0"/>
              <a:t>.</a:t>
            </a:r>
          </a:p>
          <a:p>
            <a:r>
              <a:rPr lang="en-US" sz="2200" dirty="0"/>
              <a:t>It was decided that this hierarchy will be classifying kinds of </a:t>
            </a:r>
            <a:r>
              <a:rPr lang="en-US" sz="2200" b="1" dirty="0"/>
              <a:t>Conceptual Objects</a:t>
            </a:r>
            <a:r>
              <a:rPr lang="en-US" sz="2200" dirty="0"/>
              <a:t>, however, we might want to reconsider its place in the BBT structure. </a:t>
            </a:r>
          </a:p>
          <a:p>
            <a:r>
              <a:rPr lang="en-US" sz="2200" dirty="0"/>
              <a:t>Maybe they could be captured as kinds of propositional objects instead, in the sense that they are </a:t>
            </a:r>
            <a:r>
              <a:rPr lang="en-US" sz="2200" b="1" dirty="0"/>
              <a:t>de dicto </a:t>
            </a:r>
            <a:r>
              <a:rPr lang="en-US" sz="2200" dirty="0"/>
              <a:t>entities –belief statements in essence: I believe that [p], where p = there exists an entity which exhibits properties </a:t>
            </a:r>
            <a:r>
              <a:rPr lang="en-US" sz="2200" dirty="0" err="1"/>
              <a:t>x,y,z</a:t>
            </a:r>
            <a:r>
              <a:rPr lang="en-US" sz="2200" dirty="0"/>
              <a:t> and behaves according to these properties??</a:t>
            </a:r>
          </a:p>
          <a:p>
            <a:r>
              <a:rPr lang="en-US" sz="2200" dirty="0"/>
              <a:t>To be discussed again in the context of </a:t>
            </a:r>
            <a:r>
              <a:rPr lang="en-US" sz="2200" dirty="0" err="1"/>
              <a:t>Evelyne’s</a:t>
            </a:r>
            <a:r>
              <a:rPr lang="en-US" sz="2200" dirty="0"/>
              <a:t> proposal</a:t>
            </a:r>
          </a:p>
        </p:txBody>
      </p:sp>
    </p:spTree>
    <p:extLst>
      <p:ext uri="{BB962C8B-B14F-4D97-AF65-F5344CB8AC3E}">
        <p14:creationId xmlns:p14="http://schemas.microsoft.com/office/powerpoint/2010/main" val="2365862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BBT Facet: </a:t>
            </a:r>
            <a:r>
              <a:rPr lang="en-US" b="1" dirty="0"/>
              <a:t>Geometric Extents</a:t>
            </a:r>
            <a:br>
              <a:rPr lang="en-US" b="1" dirty="0"/>
            </a:br>
            <a:r>
              <a:rPr lang="en-US" dirty="0"/>
              <a:t>New BBT hierarchies: points &amp; surface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Motivation for new facet and hierarchies within: </a:t>
            </a:r>
            <a:br>
              <a:rPr lang="en-US" sz="2200" dirty="0"/>
            </a:br>
            <a:r>
              <a:rPr lang="en-US" sz="2200" dirty="0"/>
              <a:t>The need to refer to </a:t>
            </a:r>
            <a:r>
              <a:rPr lang="en-US" sz="2200" b="1" dirty="0"/>
              <a:t>types of geometric places</a:t>
            </a:r>
          </a:p>
          <a:p>
            <a:endParaRPr lang="en-US" sz="2200" dirty="0"/>
          </a:p>
          <a:p>
            <a:r>
              <a:rPr lang="en-US" sz="2200" dirty="0"/>
              <a:t>Scope notes for facet, top term and hierarchies “points” and “surface areas” accepted; </a:t>
            </a:r>
          </a:p>
          <a:p>
            <a:endParaRPr lang="en-US" sz="2200" dirty="0"/>
          </a:p>
          <a:p>
            <a:r>
              <a:rPr lang="en-US" sz="2200" dirty="0"/>
              <a:t>Introduction of hierarchies “linear extents” and “3D volumes” pending.</a:t>
            </a:r>
          </a:p>
          <a:p>
            <a:endParaRPr lang="en-US" sz="2200" dirty="0"/>
          </a:p>
          <a:p>
            <a:r>
              <a:rPr lang="en-US" sz="2200" dirty="0"/>
              <a:t> To be reviewed later on, during the meeting </a:t>
            </a:r>
          </a:p>
        </p:txBody>
      </p:sp>
    </p:spTree>
    <p:extLst>
      <p:ext uri="{BB962C8B-B14F-4D97-AF65-F5344CB8AC3E}">
        <p14:creationId xmlns:p14="http://schemas.microsoft.com/office/powerpoint/2010/main" val="3659258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dirty="0"/>
              <a:t>New BBT hierarchy: </a:t>
            </a:r>
            <a:r>
              <a:rPr lang="en-US" b="1" dirty="0"/>
              <a:t>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Autofit/>
          </a:bodyPr>
          <a:lstStyle/>
          <a:p>
            <a:r>
              <a:rPr lang="en-US" sz="2200" dirty="0"/>
              <a:t>Motivation for new hierarchy: </a:t>
            </a:r>
            <a:br>
              <a:rPr lang="en-US" sz="2200" dirty="0"/>
            </a:br>
            <a:r>
              <a:rPr lang="en-US" sz="2200" dirty="0"/>
              <a:t>classifying </a:t>
            </a:r>
            <a:r>
              <a:rPr lang="en-US" sz="2200" b="1" dirty="0"/>
              <a:t>inscriptions</a:t>
            </a:r>
            <a:r>
              <a:rPr lang="en-US" sz="2200" dirty="0"/>
              <a:t> or other </a:t>
            </a:r>
            <a:r>
              <a:rPr lang="en-US" sz="2200" b="1" dirty="0"/>
              <a:t>written works </a:t>
            </a:r>
            <a:r>
              <a:rPr lang="en-US" sz="2200" dirty="0"/>
              <a:t>or applications/programs one might need to give information on the means by which they are expressed/rendered. Reference to a language (as a type) need be made. </a:t>
            </a:r>
          </a:p>
          <a:p>
            <a:endParaRPr lang="en-US" sz="2200" dirty="0"/>
          </a:p>
          <a:p>
            <a:r>
              <a:rPr lang="en-US" sz="2200" dirty="0"/>
              <a:t>It was decided that this hierarchy be classifying kinds of Conceptual Objects, however, we might want to reconsider its place in the BBT structure.</a:t>
            </a:r>
          </a:p>
          <a:p>
            <a:endParaRPr lang="en-US" sz="2200" dirty="0"/>
          </a:p>
          <a:p>
            <a:r>
              <a:rPr lang="en-US" sz="2200" dirty="0"/>
              <a:t> Maybe languages could be captured as kinds of information objects (i.e. specifications of symbolic and propositional objects)??</a:t>
            </a:r>
          </a:p>
          <a:p>
            <a:endParaRPr lang="en-US" sz="2200" dirty="0"/>
          </a:p>
          <a:p>
            <a:r>
              <a:rPr lang="en-US" sz="2200" dirty="0"/>
              <a:t>To be discussed again in the context of </a:t>
            </a:r>
            <a:r>
              <a:rPr lang="en-US" sz="2200" dirty="0" err="1"/>
              <a:t>Eleni’s</a:t>
            </a:r>
            <a:r>
              <a:rPr lang="en-US" sz="2200" dirty="0"/>
              <a:t> presentation. </a:t>
            </a:r>
          </a:p>
        </p:txBody>
      </p:sp>
    </p:spTree>
    <p:extLst>
      <p:ext uri="{BB962C8B-B14F-4D97-AF65-F5344CB8AC3E}">
        <p14:creationId xmlns:p14="http://schemas.microsoft.com/office/powerpoint/2010/main" val="1953668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/>
              <a:t>Redefine facet </a:t>
            </a:r>
            <a:r>
              <a:rPr lang="en-US" b="1" dirty="0"/>
              <a:t>Groups and Collectivities</a:t>
            </a:r>
            <a:r>
              <a:rPr lang="en-US" dirty="0"/>
              <a:t>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2200" dirty="0"/>
              <a:t>i.e. change its name to “</a:t>
            </a:r>
            <a:r>
              <a:rPr lang="en-US" sz="2200" b="1" dirty="0">
                <a:solidFill>
                  <a:srgbClr val="FF0000"/>
                </a:solidFill>
              </a:rPr>
              <a:t>Social Collective Entities</a:t>
            </a:r>
            <a:r>
              <a:rPr lang="en-US" sz="2200" dirty="0"/>
              <a:t>” and change its scope note. </a:t>
            </a:r>
          </a:p>
          <a:p>
            <a:endParaRPr lang="en-US" sz="2200" dirty="0"/>
          </a:p>
          <a:p>
            <a:r>
              <a:rPr lang="en-US" sz="2200" dirty="0"/>
              <a:t>Motivation for change in name and scope note:</a:t>
            </a:r>
            <a:br>
              <a:rPr lang="en-US" sz="2200" dirty="0"/>
            </a:br>
            <a:r>
              <a:rPr lang="en-US" sz="2200" dirty="0"/>
              <a:t>Groups and Collectivities seemed to stack together things that were felt to be of different nature, though the difference was not easy to pin down. 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The old scope note only made reference to relations resulting from the </a:t>
            </a:r>
            <a:r>
              <a:rPr lang="en-US" sz="2200" b="1" dirty="0"/>
              <a:t>joint actions of people</a:t>
            </a:r>
            <a:r>
              <a:rPr lang="en-US" sz="2200" dirty="0"/>
              <a:t>. Despite the fact that groups are defined on the basis of such relations, the relations per se are not identical to the group they define. </a:t>
            </a:r>
          </a:p>
          <a:p>
            <a:endParaRPr lang="en-US" sz="2200" dirty="0"/>
          </a:p>
          <a:p>
            <a:r>
              <a:rPr lang="en-US" sz="2200" dirty="0"/>
              <a:t>There has been agreement on the change of the name, but no consensus regarding the proposed changes on the scope note. </a:t>
            </a:r>
          </a:p>
        </p:txBody>
      </p:sp>
    </p:spTree>
    <p:extLst>
      <p:ext uri="{BB962C8B-B14F-4D97-AF65-F5344CB8AC3E}">
        <p14:creationId xmlns:p14="http://schemas.microsoft.com/office/powerpoint/2010/main" val="332208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Presentation2en</Template>
  <TotalTime>449</TotalTime>
  <Words>1528</Words>
  <Application>Microsoft Office PowerPoint</Application>
  <PresentationFormat>Προβολή στην οθόνη (4:3)</PresentationFormat>
  <Paragraphs>84</Paragraphs>
  <Slides>14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BBT Curation Committee Annual Meeting; Looking back and planning ahead.  Martin Doerr</vt:lpstr>
      <vt:lpstr>Outline</vt:lpstr>
      <vt:lpstr>Annual review of the BBT Curation Committee Activities</vt:lpstr>
      <vt:lpstr>Summary of decisions to be implemented</vt:lpstr>
      <vt:lpstr>New BBT facet: Living Beings</vt:lpstr>
      <vt:lpstr>New BBT hierarchy: fictional entities</vt:lpstr>
      <vt:lpstr>New BBT Facet: Geometric Extents New BBT hierarchies: points &amp; surface areas</vt:lpstr>
      <vt:lpstr>New BBT hierarchy: languages</vt:lpstr>
      <vt:lpstr>Redefine facet Groups and Collectivities (1/2)</vt:lpstr>
      <vt:lpstr>Redefine facet Groups and Collectivities (2/2)</vt:lpstr>
      <vt:lpstr>New BBT hierarchy: organizations</vt:lpstr>
      <vt:lpstr>Redefine hierarchies “built environment” and “physical features”</vt:lpstr>
      <vt:lpstr>Next steps forward and prospect collaborations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Korina Nterr</dc:creator>
  <cp:lastModifiedBy>Eleni Tsouloucha</cp:lastModifiedBy>
  <cp:revision>48</cp:revision>
  <dcterms:created xsi:type="dcterms:W3CDTF">2018-10-26T12:07:56Z</dcterms:created>
  <dcterms:modified xsi:type="dcterms:W3CDTF">2019-11-12T08:54:19Z</dcterms:modified>
</cp:coreProperties>
</file>