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87" r:id="rId4"/>
    <p:sldId id="314" r:id="rId5"/>
    <p:sldId id="329" r:id="rId6"/>
    <p:sldId id="330" r:id="rId7"/>
    <p:sldId id="334" r:id="rId8"/>
    <p:sldId id="331" r:id="rId9"/>
    <p:sldId id="332" r:id="rId10"/>
    <p:sldId id="328" r:id="rId11"/>
    <p:sldId id="335" r:id="rId12"/>
  </p:sldIdLst>
  <p:sldSz cx="10058400" cy="7315200"/>
  <p:notesSz cx="6669088" cy="9928225"/>
  <p:defaultTextStyle>
    <a:defPPr>
      <a:defRPr lang="en-US"/>
    </a:defPPr>
    <a:lvl1pPr marL="0" algn="l" defTabSz="992764" rtl="0" eaLnBrk="1" latinLnBrk="0" hangingPunct="1">
      <a:defRPr sz="1954" kern="1200">
        <a:solidFill>
          <a:schemeClr val="tx1"/>
        </a:solidFill>
        <a:latin typeface="+mn-lt"/>
        <a:ea typeface="+mn-ea"/>
        <a:cs typeface="+mn-cs"/>
      </a:defRPr>
    </a:lvl1pPr>
    <a:lvl2pPr marL="496382" algn="l" defTabSz="992764" rtl="0" eaLnBrk="1" latinLnBrk="0" hangingPunct="1">
      <a:defRPr sz="1954" kern="1200">
        <a:solidFill>
          <a:schemeClr val="tx1"/>
        </a:solidFill>
        <a:latin typeface="+mn-lt"/>
        <a:ea typeface="+mn-ea"/>
        <a:cs typeface="+mn-cs"/>
      </a:defRPr>
    </a:lvl2pPr>
    <a:lvl3pPr marL="992764" algn="l" defTabSz="992764" rtl="0" eaLnBrk="1" latinLnBrk="0" hangingPunct="1">
      <a:defRPr sz="1954" kern="1200">
        <a:solidFill>
          <a:schemeClr val="tx1"/>
        </a:solidFill>
        <a:latin typeface="+mn-lt"/>
        <a:ea typeface="+mn-ea"/>
        <a:cs typeface="+mn-cs"/>
      </a:defRPr>
    </a:lvl3pPr>
    <a:lvl4pPr marL="1489146" algn="l" defTabSz="992764" rtl="0" eaLnBrk="1" latinLnBrk="0" hangingPunct="1">
      <a:defRPr sz="1954" kern="1200">
        <a:solidFill>
          <a:schemeClr val="tx1"/>
        </a:solidFill>
        <a:latin typeface="+mn-lt"/>
        <a:ea typeface="+mn-ea"/>
        <a:cs typeface="+mn-cs"/>
      </a:defRPr>
    </a:lvl4pPr>
    <a:lvl5pPr marL="1985528" algn="l" defTabSz="992764" rtl="0" eaLnBrk="1" latinLnBrk="0" hangingPunct="1">
      <a:defRPr sz="1954" kern="1200">
        <a:solidFill>
          <a:schemeClr val="tx1"/>
        </a:solidFill>
        <a:latin typeface="+mn-lt"/>
        <a:ea typeface="+mn-ea"/>
        <a:cs typeface="+mn-cs"/>
      </a:defRPr>
    </a:lvl5pPr>
    <a:lvl6pPr marL="2481910" algn="l" defTabSz="992764" rtl="0" eaLnBrk="1" latinLnBrk="0" hangingPunct="1">
      <a:defRPr sz="1954" kern="1200">
        <a:solidFill>
          <a:schemeClr val="tx1"/>
        </a:solidFill>
        <a:latin typeface="+mn-lt"/>
        <a:ea typeface="+mn-ea"/>
        <a:cs typeface="+mn-cs"/>
      </a:defRPr>
    </a:lvl6pPr>
    <a:lvl7pPr marL="2978292" algn="l" defTabSz="992764" rtl="0" eaLnBrk="1" latinLnBrk="0" hangingPunct="1">
      <a:defRPr sz="1954" kern="1200">
        <a:solidFill>
          <a:schemeClr val="tx1"/>
        </a:solidFill>
        <a:latin typeface="+mn-lt"/>
        <a:ea typeface="+mn-ea"/>
        <a:cs typeface="+mn-cs"/>
      </a:defRPr>
    </a:lvl7pPr>
    <a:lvl8pPr marL="3474674" algn="l" defTabSz="992764" rtl="0" eaLnBrk="1" latinLnBrk="0" hangingPunct="1">
      <a:defRPr sz="1954" kern="1200">
        <a:solidFill>
          <a:schemeClr val="tx1"/>
        </a:solidFill>
        <a:latin typeface="+mn-lt"/>
        <a:ea typeface="+mn-ea"/>
        <a:cs typeface="+mn-cs"/>
      </a:defRPr>
    </a:lvl8pPr>
    <a:lvl9pPr marL="3971056" algn="l" defTabSz="992764" rtl="0" eaLnBrk="1" latinLnBrk="0" hangingPunct="1">
      <a:defRPr sz="1954"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9D44CE16-B4CB-473D-BB9D-479020FE6CB4}">
          <p14:sldIdLst>
            <p14:sldId id="256"/>
            <p14:sldId id="257"/>
          </p14:sldIdLst>
        </p14:section>
        <p14:section name="The BackBone Thesaurus" id="{ADC0D102-ADA7-4802-9906-EF27AA444E7C}">
          <p14:sldIdLst>
            <p14:sldId id="287"/>
          </p14:sldIdLst>
        </p14:section>
        <p14:section name="The concepts of the BBT" id="{2218E7BC-C2AD-45CE-B352-90B4297700E1}">
          <p14:sldIdLst>
            <p14:sldId id="314"/>
          </p14:sldIdLst>
        </p14:section>
        <p14:section name="Validating BBT facets and hierarchies" id="{AF3E11B6-E097-4BDC-9B80-04E7EC18A19C}">
          <p14:sldIdLst>
            <p14:sldId id="329"/>
            <p14:sldId id="330"/>
            <p14:sldId id="334"/>
            <p14:sldId id="331"/>
            <p14:sldId id="332"/>
          </p14:sldIdLst>
        </p14:section>
        <p14:section name="Expanding the BBT" id="{8958A68A-2D9B-4FA6-8BCE-0C52252DCC5E}">
          <p14:sldIdLst>
            <p14:sldId id="328"/>
            <p14:sldId id="335"/>
          </p14:sldIdLst>
        </p14:section>
      </p14:sectionLst>
    </p:ext>
    <p:ext uri="{EFAFB233-063F-42B5-8137-9DF3F51BA10A}">
      <p15:sldGuideLst xmlns:p15="http://schemas.microsoft.com/office/powerpoint/2012/main">
        <p15:guide id="1" orient="horz" pos="2304" userDrawn="1">
          <p15:clr>
            <a:srgbClr val="A4A3A4"/>
          </p15:clr>
        </p15:guide>
        <p15:guide id="2" pos="31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i Tsouloucha" initials="ET" lastIdx="3" clrIdx="0">
    <p:extLst>
      <p:ext uri="{19B8F6BF-5375-455C-9EA6-DF929625EA0E}">
        <p15:presenceInfo xmlns:p15="http://schemas.microsoft.com/office/powerpoint/2012/main" userId="5cbc15ae2bec07c1" providerId="Windows Live"/>
      </p:ext>
    </p:extLst>
  </p:cmAuthor>
  <p:cmAuthor id="2" name="Tsoulouha Eleni" initials="TE" lastIdx="4" clrIdx="1">
    <p:extLst>
      <p:ext uri="{19B8F6BF-5375-455C-9EA6-DF929625EA0E}">
        <p15:presenceInfo xmlns:p15="http://schemas.microsoft.com/office/powerpoint/2012/main" userId="Tsoulouha Ele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85" autoAdjust="0"/>
    <p:restoredTop sz="81744" autoAdjust="0"/>
  </p:normalViewPr>
  <p:slideViewPr>
    <p:cSldViewPr>
      <p:cViewPr varScale="1">
        <p:scale>
          <a:sx n="85" d="100"/>
          <a:sy n="85" d="100"/>
        </p:scale>
        <p:origin x="1344" y="84"/>
      </p:cViewPr>
      <p:guideLst>
        <p:guide orient="horz" pos="2304"/>
        <p:guide pos="3168"/>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7607" y="0"/>
            <a:ext cx="2889938" cy="498135"/>
          </a:xfrm>
          <a:prstGeom prst="rect">
            <a:avLst/>
          </a:prstGeom>
        </p:spPr>
        <p:txBody>
          <a:bodyPr vert="horz" lIns="91440" tIns="45720" rIns="91440" bIns="45720" rtlCol="0"/>
          <a:lstStyle>
            <a:lvl1pPr algn="r">
              <a:defRPr sz="1200"/>
            </a:lvl1pPr>
          </a:lstStyle>
          <a:p>
            <a:fld id="{420DFFDE-A3AA-4767-A170-0FA0732747C5}" type="datetimeFigureOut">
              <a:rPr lang="en-US" smtClean="0"/>
              <a:t>12/18/2019</a:t>
            </a:fld>
            <a:endParaRPr lang="en-US"/>
          </a:p>
        </p:txBody>
      </p:sp>
      <p:sp>
        <p:nvSpPr>
          <p:cNvPr id="4" name="Footer Placeholder 3"/>
          <p:cNvSpPr>
            <a:spLocks noGrp="1"/>
          </p:cNvSpPr>
          <p:nvPr>
            <p:ph type="ftr" sz="quarter" idx="2"/>
          </p:nvPr>
        </p:nvSpPr>
        <p:spPr>
          <a:xfrm>
            <a:off x="0" y="9430091"/>
            <a:ext cx="2889938"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7607" y="9430091"/>
            <a:ext cx="2889938" cy="498134"/>
          </a:xfrm>
          <a:prstGeom prst="rect">
            <a:avLst/>
          </a:prstGeom>
        </p:spPr>
        <p:txBody>
          <a:bodyPr vert="horz" lIns="91440" tIns="45720" rIns="91440" bIns="45720" rtlCol="0" anchor="b"/>
          <a:lstStyle>
            <a:lvl1pPr algn="r">
              <a:defRPr sz="1200"/>
            </a:lvl1pPr>
          </a:lstStyle>
          <a:p>
            <a:fld id="{0927A898-E675-41B3-BEC4-C71B37E8A84B}" type="slidenum">
              <a:rPr lang="en-US" smtClean="0"/>
              <a:t>‹#›</a:t>
            </a:fld>
            <a:endParaRPr lang="en-US"/>
          </a:p>
        </p:txBody>
      </p:sp>
    </p:spTree>
    <p:extLst>
      <p:ext uri="{BB962C8B-B14F-4D97-AF65-F5344CB8AC3E}">
        <p14:creationId xmlns:p14="http://schemas.microsoft.com/office/powerpoint/2010/main" val="1907925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25F394D0-F40E-431F-AF05-BB3D730D533E}" type="datetimeFigureOut">
              <a:rPr lang="en-US" smtClean="0"/>
              <a:t>12/18/2019</a:t>
            </a:fld>
            <a:endParaRPr lang="en-US"/>
          </a:p>
        </p:txBody>
      </p:sp>
      <p:sp>
        <p:nvSpPr>
          <p:cNvPr id="4" name="Slide Image Placeholder 3"/>
          <p:cNvSpPr>
            <a:spLocks noGrp="1" noRot="1" noChangeAspect="1"/>
          </p:cNvSpPr>
          <p:nvPr>
            <p:ph type="sldImg" idx="2"/>
          </p:nvPr>
        </p:nvSpPr>
        <p:spPr>
          <a:xfrm>
            <a:off x="1031875" y="1241425"/>
            <a:ext cx="4605338"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E35781EC-3AD4-4B4D-A3C7-923461C8ED67}" type="slidenum">
              <a:rPr lang="en-US" smtClean="0"/>
              <a:t>‹#›</a:t>
            </a:fld>
            <a:endParaRPr lang="en-US"/>
          </a:p>
        </p:txBody>
      </p:sp>
    </p:spTree>
    <p:extLst>
      <p:ext uri="{BB962C8B-B14F-4D97-AF65-F5344CB8AC3E}">
        <p14:creationId xmlns:p14="http://schemas.microsoft.com/office/powerpoint/2010/main" val="166558106"/>
      </p:ext>
    </p:extLst>
  </p:cSld>
  <p:clrMap bg1="lt1" tx1="dk1" bg2="lt2" tx2="dk2" accent1="accent1" accent2="accent2" accent3="accent3" accent4="accent4" accent5="accent5" accent6="accent6" hlink="hlink" folHlink="folHlink"/>
  <p:notesStyle>
    <a:lvl1pPr marL="0" algn="l" defTabSz="992764" rtl="0" eaLnBrk="1" latinLnBrk="0" hangingPunct="1">
      <a:defRPr sz="1303" kern="1200">
        <a:solidFill>
          <a:schemeClr val="tx1"/>
        </a:solidFill>
        <a:latin typeface="+mn-lt"/>
        <a:ea typeface="+mn-ea"/>
        <a:cs typeface="+mn-cs"/>
      </a:defRPr>
    </a:lvl1pPr>
    <a:lvl2pPr marL="496382" algn="l" defTabSz="992764" rtl="0" eaLnBrk="1" latinLnBrk="0" hangingPunct="1">
      <a:defRPr sz="1303" kern="1200">
        <a:solidFill>
          <a:schemeClr val="tx1"/>
        </a:solidFill>
        <a:latin typeface="+mn-lt"/>
        <a:ea typeface="+mn-ea"/>
        <a:cs typeface="+mn-cs"/>
      </a:defRPr>
    </a:lvl2pPr>
    <a:lvl3pPr marL="992764" algn="l" defTabSz="992764" rtl="0" eaLnBrk="1" latinLnBrk="0" hangingPunct="1">
      <a:defRPr sz="1303" kern="1200">
        <a:solidFill>
          <a:schemeClr val="tx1"/>
        </a:solidFill>
        <a:latin typeface="+mn-lt"/>
        <a:ea typeface="+mn-ea"/>
        <a:cs typeface="+mn-cs"/>
      </a:defRPr>
    </a:lvl3pPr>
    <a:lvl4pPr marL="1489146" algn="l" defTabSz="992764" rtl="0" eaLnBrk="1" latinLnBrk="0" hangingPunct="1">
      <a:defRPr sz="1303" kern="1200">
        <a:solidFill>
          <a:schemeClr val="tx1"/>
        </a:solidFill>
        <a:latin typeface="+mn-lt"/>
        <a:ea typeface="+mn-ea"/>
        <a:cs typeface="+mn-cs"/>
      </a:defRPr>
    </a:lvl4pPr>
    <a:lvl5pPr marL="1985528" algn="l" defTabSz="992764" rtl="0" eaLnBrk="1" latinLnBrk="0" hangingPunct="1">
      <a:defRPr sz="1303" kern="1200">
        <a:solidFill>
          <a:schemeClr val="tx1"/>
        </a:solidFill>
        <a:latin typeface="+mn-lt"/>
        <a:ea typeface="+mn-ea"/>
        <a:cs typeface="+mn-cs"/>
      </a:defRPr>
    </a:lvl5pPr>
    <a:lvl6pPr marL="2481910" algn="l" defTabSz="992764" rtl="0" eaLnBrk="1" latinLnBrk="0" hangingPunct="1">
      <a:defRPr sz="1303" kern="1200">
        <a:solidFill>
          <a:schemeClr val="tx1"/>
        </a:solidFill>
        <a:latin typeface="+mn-lt"/>
        <a:ea typeface="+mn-ea"/>
        <a:cs typeface="+mn-cs"/>
      </a:defRPr>
    </a:lvl6pPr>
    <a:lvl7pPr marL="2978292" algn="l" defTabSz="992764" rtl="0" eaLnBrk="1" latinLnBrk="0" hangingPunct="1">
      <a:defRPr sz="1303" kern="1200">
        <a:solidFill>
          <a:schemeClr val="tx1"/>
        </a:solidFill>
        <a:latin typeface="+mn-lt"/>
        <a:ea typeface="+mn-ea"/>
        <a:cs typeface="+mn-cs"/>
      </a:defRPr>
    </a:lvl7pPr>
    <a:lvl8pPr marL="3474674" algn="l" defTabSz="992764" rtl="0" eaLnBrk="1" latinLnBrk="0" hangingPunct="1">
      <a:defRPr sz="1303" kern="1200">
        <a:solidFill>
          <a:schemeClr val="tx1"/>
        </a:solidFill>
        <a:latin typeface="+mn-lt"/>
        <a:ea typeface="+mn-ea"/>
        <a:cs typeface="+mn-cs"/>
      </a:defRPr>
    </a:lvl8pPr>
    <a:lvl9pPr marL="3971056" algn="l" defTabSz="992764" rtl="0" eaLnBrk="1" latinLnBrk="0" hangingPunct="1">
      <a:defRPr sz="13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5781EC-3AD4-4B4D-A3C7-923461C8ED67}" type="slidenum">
              <a:rPr lang="en-US" smtClean="0"/>
              <a:t>3</a:t>
            </a:fld>
            <a:endParaRPr lang="en-US"/>
          </a:p>
        </p:txBody>
      </p:sp>
    </p:spTree>
    <p:extLst>
      <p:ext uri="{BB962C8B-B14F-4D97-AF65-F5344CB8AC3E}">
        <p14:creationId xmlns:p14="http://schemas.microsoft.com/office/powerpoint/2010/main" val="4175736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FF0000"/>
                </a:solidFill>
              </a:rPr>
              <a:t>RED</a:t>
            </a:r>
            <a:r>
              <a:rPr lang="en-US" dirty="0" smtClean="0"/>
              <a:t>: decisions made</a:t>
            </a:r>
            <a:r>
              <a:rPr lang="en-US" baseline="0" dirty="0" smtClean="0"/>
              <a:t> during the workshop. </a:t>
            </a:r>
            <a:endParaRPr lang="en-US" dirty="0" smtClean="0"/>
          </a:p>
          <a:p>
            <a:r>
              <a:rPr lang="en-US" dirty="0" smtClean="0"/>
              <a:t>languages </a:t>
            </a:r>
            <a:r>
              <a:rPr lang="en-US" dirty="0" err="1" smtClean="0"/>
              <a:t>isA</a:t>
            </a:r>
            <a:r>
              <a:rPr lang="en-US" dirty="0" smtClean="0"/>
              <a:t> systems </a:t>
            </a:r>
            <a:r>
              <a:rPr lang="en-US" dirty="0"/>
              <a:t>of communication </a:t>
            </a:r>
            <a:r>
              <a:rPr lang="en-US" dirty="0" err="1"/>
              <a:t>isA</a:t>
            </a:r>
            <a:r>
              <a:rPr lang="en-US" dirty="0"/>
              <a:t> </a:t>
            </a:r>
            <a:r>
              <a:rPr lang="en-US" dirty="0" smtClean="0"/>
              <a:t>conceptual objects</a:t>
            </a:r>
          </a:p>
          <a:p>
            <a:endParaRPr lang="en-US" dirty="0" smtClean="0"/>
          </a:p>
        </p:txBody>
      </p:sp>
      <p:sp>
        <p:nvSpPr>
          <p:cNvPr id="4" name="Slide Number Placeholder 3"/>
          <p:cNvSpPr>
            <a:spLocks noGrp="1"/>
          </p:cNvSpPr>
          <p:nvPr>
            <p:ph type="sldNum" sz="quarter" idx="10"/>
          </p:nvPr>
        </p:nvSpPr>
        <p:spPr/>
        <p:txBody>
          <a:bodyPr/>
          <a:lstStyle/>
          <a:p>
            <a:fld id="{E35781EC-3AD4-4B4D-A3C7-923461C8ED67}" type="slidenum">
              <a:rPr lang="en-US" smtClean="0"/>
              <a:t>4</a:t>
            </a:fld>
            <a:endParaRPr lang="en-US"/>
          </a:p>
        </p:txBody>
      </p:sp>
    </p:spTree>
    <p:extLst>
      <p:ext uri="{BB962C8B-B14F-4D97-AF65-F5344CB8AC3E}">
        <p14:creationId xmlns:p14="http://schemas.microsoft.com/office/powerpoint/2010/main" val="927246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DECISION:</a:t>
            </a:r>
            <a:r>
              <a:rPr lang="en-US" baseline="0" dirty="0" smtClean="0"/>
              <a:t> (edited during the workshop)</a:t>
            </a:r>
          </a:p>
          <a:p>
            <a:r>
              <a:rPr lang="en-US" baseline="0" dirty="0" smtClean="0"/>
              <a:t>Languages </a:t>
            </a:r>
            <a:r>
              <a:rPr lang="en-US" baseline="0" dirty="0" err="1" smtClean="0"/>
              <a:t>isA</a:t>
            </a:r>
            <a:r>
              <a:rPr lang="en-US" baseline="0" dirty="0" smtClean="0"/>
              <a:t> </a:t>
            </a:r>
            <a:r>
              <a:rPr lang="en-US" baseline="0" dirty="0" smtClean="0"/>
              <a:t>systems of </a:t>
            </a:r>
            <a:r>
              <a:rPr lang="en-US" baseline="0" dirty="0" smtClean="0"/>
              <a:t>communication </a:t>
            </a:r>
            <a:r>
              <a:rPr lang="en-US" baseline="0" dirty="0" err="1" smtClean="0"/>
              <a:t>isA</a:t>
            </a:r>
            <a:r>
              <a:rPr lang="en-US" baseline="0" dirty="0" smtClean="0"/>
              <a:t> conceptual objects. </a:t>
            </a:r>
            <a:endParaRPr lang="en-US" dirty="0"/>
          </a:p>
        </p:txBody>
      </p:sp>
      <p:sp>
        <p:nvSpPr>
          <p:cNvPr id="4" name="Slide Number Placeholder 3"/>
          <p:cNvSpPr>
            <a:spLocks noGrp="1"/>
          </p:cNvSpPr>
          <p:nvPr>
            <p:ph type="sldNum" sz="quarter" idx="10"/>
          </p:nvPr>
        </p:nvSpPr>
        <p:spPr/>
        <p:txBody>
          <a:bodyPr/>
          <a:lstStyle/>
          <a:p>
            <a:fld id="{E35781EC-3AD4-4B4D-A3C7-923461C8ED67}" type="slidenum">
              <a:rPr lang="en-US" smtClean="0"/>
              <a:t>9</a:t>
            </a:fld>
            <a:endParaRPr lang="en-US"/>
          </a:p>
        </p:txBody>
      </p:sp>
    </p:spTree>
    <p:extLst>
      <p:ext uri="{BB962C8B-B14F-4D97-AF65-F5344CB8AC3E}">
        <p14:creationId xmlns:p14="http://schemas.microsoft.com/office/powerpoint/2010/main" val="23497381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3088085"/>
            <a:ext cx="8549640" cy="1568027"/>
          </a:xfrm>
        </p:spPr>
        <p:txBody>
          <a:bodyPr>
            <a:normAutofit/>
          </a:bodyPr>
          <a:lstStyle>
            <a:lvl1pPr>
              <a:defRPr sz="200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E282D116-4745-40F9-BEF0-E187E8E94255}" type="datetimeFigureOut">
              <a:rPr lang="en-US" smtClean="0"/>
              <a:pPr/>
              <a:t>12/18/2019</a:t>
            </a:fld>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0058400" cy="7310899"/>
          </a:xfrm>
          <a:prstGeom prst="rect">
            <a:avLst/>
          </a:prstGeom>
        </p:spPr>
      </p:pic>
      <p:sp>
        <p:nvSpPr>
          <p:cNvPr id="6" name="Rectangle 5"/>
          <p:cNvSpPr/>
          <p:nvPr userDrawn="1"/>
        </p:nvSpPr>
        <p:spPr>
          <a:xfrm>
            <a:off x="0" y="2519680"/>
            <a:ext cx="10058400" cy="308864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54"/>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965" y="6566908"/>
            <a:ext cx="10058400" cy="705286"/>
          </a:xfrm>
          <a:prstGeom prst="rect">
            <a:avLst/>
          </a:prstGeom>
        </p:spPr>
      </p:pic>
    </p:spTree>
    <p:extLst>
      <p:ext uri="{BB962C8B-B14F-4D97-AF65-F5344CB8AC3E}">
        <p14:creationId xmlns:p14="http://schemas.microsoft.com/office/powerpoint/2010/main" val="825599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82D116-4745-40F9-BEF0-E187E8E94255}" type="datetimeFigureOut">
              <a:rPr lang="en-US" smtClean="0"/>
              <a:t>12/18/2019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560188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292948"/>
            <a:ext cx="2263140" cy="62416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292948"/>
            <a:ext cx="6621780" cy="624162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82D116-4745-40F9-BEF0-E187E8E94255}" type="datetimeFigureOut">
              <a:rPr lang="en-US" smtClean="0"/>
              <a:t>12/18/2019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100625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187"/>
            <a:ext cx="10058400" cy="7312826"/>
          </a:xfrm>
          <a:prstGeom prst="rect">
            <a:avLst/>
          </a:prstGeom>
        </p:spPr>
      </p:pic>
      <p:sp>
        <p:nvSpPr>
          <p:cNvPr id="2" name="Title 1"/>
          <p:cNvSpPr>
            <a:spLocks noGrp="1"/>
          </p:cNvSpPr>
          <p:nvPr>
            <p:ph type="title"/>
          </p:nvPr>
        </p:nvSpPr>
        <p:spPr/>
        <p:txBody>
          <a:bodyPr>
            <a:normAutofit/>
          </a:bodyPr>
          <a:lstStyle>
            <a:lvl1pPr>
              <a:defRPr sz="2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buClr>
                <a:schemeClr val="accent1">
                  <a:lumMod val="75000"/>
                </a:schemeClr>
              </a:buClr>
              <a:buSzPct val="120000"/>
              <a:buFont typeface="Arial" panose="020B0604020202020204" pitchFamily="34" charset="0"/>
              <a:buChar char="•"/>
              <a:defRPr sz="2000"/>
            </a:lvl1pPr>
            <a:lvl2pPr marL="800100" indent="-342900">
              <a:buClr>
                <a:schemeClr val="tx2">
                  <a:lumMod val="60000"/>
                  <a:lumOff val="40000"/>
                </a:schemeClr>
              </a:buClr>
              <a:buFont typeface="Arial" panose="020B0604020202020204" pitchFamily="34" charset="0"/>
              <a:buChar char="•"/>
              <a:defRPr sz="2000"/>
            </a:lvl2pPr>
            <a:lvl3pPr>
              <a:buClr>
                <a:schemeClr val="tx2">
                  <a:lumMod val="40000"/>
                  <a:lumOff val="60000"/>
                </a:schemeClr>
              </a:buClr>
              <a:buSzPct val="80000"/>
              <a:defRPr sz="2000"/>
            </a:lvl3pPr>
            <a:lvl4pPr marL="1600200" indent="-228600">
              <a:buClr>
                <a:schemeClr val="tx2">
                  <a:lumMod val="40000"/>
                  <a:lumOff val="60000"/>
                </a:schemeClr>
              </a:buClr>
              <a:buSzPct val="70000"/>
              <a:buFont typeface="Arial" panose="020B0604020202020204" pitchFamily="34" charset="0"/>
              <a:buChar char="•"/>
              <a:defRPr sz="2000"/>
            </a:lvl4pPr>
            <a:lvl5pPr marL="2171700" indent="-342900">
              <a:buClr>
                <a:schemeClr val="tx2">
                  <a:lumMod val="40000"/>
                  <a:lumOff val="60000"/>
                </a:schemeClr>
              </a:buClr>
              <a:buSzPct val="60000"/>
              <a:buFont typeface="Arial" panose="020B0604020202020204" pitchFamily="34" charset="0"/>
              <a:buChar cha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7513977" y="6801326"/>
            <a:ext cx="2346960" cy="389467"/>
          </a:xfrm>
        </p:spPr>
        <p:txBody>
          <a:bodyPr/>
          <a:lstStyle>
            <a:lvl1pPr>
              <a:defRPr>
                <a:solidFill>
                  <a:schemeClr val="accent1">
                    <a:lumMod val="75000"/>
                  </a:schemeClr>
                </a:solidFill>
              </a:defRPr>
            </a:lvl1pPr>
          </a:lstStyle>
          <a:p>
            <a:fld id="{2E995FA5-2D5C-4BCC-923F-84EBA2B6FD22}" type="slidenum">
              <a:rPr lang="en-US" smtClean="0"/>
              <a:pPr/>
              <a:t>‹#›</a:t>
            </a:fld>
            <a:endParaRPr lang="en-US" dirty="0"/>
          </a:p>
        </p:txBody>
      </p:sp>
    </p:spTree>
    <p:extLst>
      <p:ext uri="{BB962C8B-B14F-4D97-AF65-F5344CB8AC3E}">
        <p14:creationId xmlns:p14="http://schemas.microsoft.com/office/powerpoint/2010/main" val="2089590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700694"/>
            <a:ext cx="8549640" cy="145288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4544" y="3100495"/>
            <a:ext cx="8549640" cy="160019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82D116-4745-40F9-BEF0-E187E8E94255}" type="datetimeFigureOut">
              <a:rPr lang="en-US" smtClean="0"/>
              <a:t>12/18/2019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315032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1706880"/>
            <a:ext cx="444246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3020" y="1706880"/>
            <a:ext cx="444246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282D116-4745-40F9-BEF0-E187E8E94255}" type="datetimeFigureOut">
              <a:rPr lang="en-US" smtClean="0"/>
              <a:t>12/18/2019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551798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1637454"/>
            <a:ext cx="4444207"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02920" y="2319867"/>
            <a:ext cx="4444207"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1637454"/>
            <a:ext cx="4445953"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09528" y="2319867"/>
            <a:ext cx="4445953"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282D116-4745-40F9-BEF0-E187E8E94255}" type="datetimeFigureOut">
              <a:rPr lang="en-US" smtClean="0"/>
              <a:t>12/18/2019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91426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82D116-4745-40F9-BEF0-E187E8E94255}" type="datetimeFigureOut">
              <a:rPr lang="en-US" smtClean="0"/>
              <a:t>12/18/2019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56615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2D116-4745-40F9-BEF0-E187E8E94255}" type="datetimeFigureOut">
              <a:rPr lang="en-US" smtClean="0"/>
              <a:t>12/18/2019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74336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291253"/>
            <a:ext cx="3309144" cy="123952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555" y="291254"/>
            <a:ext cx="5622925" cy="62433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1530774"/>
            <a:ext cx="3309144" cy="50038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282D116-4745-40F9-BEF0-E187E8E94255}" type="datetimeFigureOut">
              <a:rPr lang="en-US" smtClean="0"/>
              <a:t>12/18/2019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1367036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120640"/>
            <a:ext cx="6035040" cy="60452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517" y="653627"/>
            <a:ext cx="6035040" cy="43891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971517" y="5725161"/>
            <a:ext cx="6035040" cy="858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282D116-4745-40F9-BEF0-E187E8E94255}" type="datetimeFigureOut">
              <a:rPr lang="en-US" smtClean="0"/>
              <a:t>12/18/2019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850042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292947"/>
            <a:ext cx="9052560" cy="12192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1706880"/>
            <a:ext cx="9052560" cy="482769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6780107"/>
            <a:ext cx="2346960" cy="389467"/>
          </a:xfrm>
          <a:prstGeom prst="rect">
            <a:avLst/>
          </a:prstGeom>
        </p:spPr>
        <p:txBody>
          <a:bodyPr vert="horz" lIns="91440" tIns="45720" rIns="91440" bIns="45720" rtlCol="0" anchor="ctr"/>
          <a:lstStyle>
            <a:lvl1pPr algn="l">
              <a:defRPr sz="1200">
                <a:solidFill>
                  <a:schemeClr val="tx1">
                    <a:tint val="75000"/>
                  </a:schemeClr>
                </a:solidFill>
              </a:defRPr>
            </a:lvl1pPr>
          </a:lstStyle>
          <a:p>
            <a:fld id="{E282D116-4745-40F9-BEF0-E187E8E94255}" type="datetimeFigureOut">
              <a:rPr lang="en-US" smtClean="0"/>
              <a:t>12/18/2019</a:t>
            </a:fld>
            <a:endParaRPr lang="en-US"/>
          </a:p>
        </p:txBody>
      </p:sp>
      <p:sp>
        <p:nvSpPr>
          <p:cNvPr id="5" name="Footer Placeholder 4"/>
          <p:cNvSpPr>
            <a:spLocks noGrp="1"/>
          </p:cNvSpPr>
          <p:nvPr>
            <p:ph type="ftr" sz="quarter" idx="3"/>
          </p:nvPr>
        </p:nvSpPr>
        <p:spPr>
          <a:xfrm>
            <a:off x="3436620" y="6780107"/>
            <a:ext cx="3185160" cy="38946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8520" y="6780107"/>
            <a:ext cx="2346960" cy="389467"/>
          </a:xfrm>
          <a:prstGeom prst="rect">
            <a:avLst/>
          </a:prstGeom>
        </p:spPr>
        <p:txBody>
          <a:bodyPr vert="horz" lIns="91440" tIns="45720" rIns="91440" bIns="45720" rtlCol="0" anchor="ctr"/>
          <a:lstStyle>
            <a:lvl1pPr algn="r">
              <a:defRPr sz="1200">
                <a:solidFill>
                  <a:schemeClr val="tx1">
                    <a:tint val="75000"/>
                  </a:schemeClr>
                </a:solidFill>
              </a:defRPr>
            </a:lvl1pPr>
          </a:lstStyle>
          <a:p>
            <a:fld id="{2E995FA5-2D5C-4BCC-923F-84EBA2B6FD22}" type="slidenum">
              <a:rPr lang="en-US" smtClean="0"/>
              <a:t>‹#›</a:t>
            </a:fld>
            <a:endParaRPr lang="en-US"/>
          </a:p>
        </p:txBody>
      </p:sp>
    </p:spTree>
    <p:extLst>
      <p:ext uri="{BB962C8B-B14F-4D97-AF65-F5344CB8AC3E}">
        <p14:creationId xmlns:p14="http://schemas.microsoft.com/office/powerpoint/2010/main" val="4162094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4380" y="3088085"/>
            <a:ext cx="8549640" cy="1295227"/>
          </a:xfrm>
        </p:spPr>
        <p:txBody>
          <a:bodyPr>
            <a:normAutofit/>
          </a:bodyPr>
          <a:lstStyle/>
          <a:p>
            <a:r>
              <a:rPr lang="en-US" sz="2800" dirty="0"/>
              <a:t>The structure of the BackBone Thesaurus and the possibility of an extended structure</a:t>
            </a:r>
          </a:p>
        </p:txBody>
      </p:sp>
      <p:sp>
        <p:nvSpPr>
          <p:cNvPr id="3" name="TextBox 2">
            <a:extLst>
              <a:ext uri="{FF2B5EF4-FFF2-40B4-BE49-F238E27FC236}">
                <a16:creationId xmlns:a16="http://schemas.microsoft.com/office/drawing/2014/main" id="{53FEEC96-EA26-4345-AD81-CF68A7CC66CA}"/>
              </a:ext>
            </a:extLst>
          </p:cNvPr>
          <p:cNvSpPr txBox="1"/>
          <p:nvPr/>
        </p:nvSpPr>
        <p:spPr>
          <a:xfrm>
            <a:off x="8458200" y="5105400"/>
            <a:ext cx="184731" cy="393056"/>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3C222E00-6E8F-4971-AFDD-BF524E25453E}"/>
              </a:ext>
            </a:extLst>
          </p:cNvPr>
          <p:cNvSpPr txBox="1"/>
          <p:nvPr/>
        </p:nvSpPr>
        <p:spPr>
          <a:xfrm>
            <a:off x="5257800" y="4758510"/>
            <a:ext cx="4664135" cy="693780"/>
          </a:xfrm>
          <a:prstGeom prst="rect">
            <a:avLst/>
          </a:prstGeom>
          <a:noFill/>
        </p:spPr>
        <p:txBody>
          <a:bodyPr wrap="square" rtlCol="0">
            <a:spAutoFit/>
          </a:bodyPr>
          <a:lstStyle/>
          <a:p>
            <a:pPr algn="r"/>
            <a:r>
              <a:rPr lang="en-US" dirty="0">
                <a:solidFill>
                  <a:schemeClr val="bg1"/>
                </a:solidFill>
              </a:rPr>
              <a:t>BBT Curation Committee Annual Meeting</a:t>
            </a:r>
          </a:p>
          <a:p>
            <a:pPr algn="r"/>
            <a:r>
              <a:rPr lang="en-US" dirty="0">
                <a:solidFill>
                  <a:schemeClr val="bg1"/>
                </a:solidFill>
              </a:rPr>
              <a:t>Athens, 13 Nov 2019</a:t>
            </a:r>
          </a:p>
        </p:txBody>
      </p:sp>
      <p:sp>
        <p:nvSpPr>
          <p:cNvPr id="5" name="TextBox 4">
            <a:extLst>
              <a:ext uri="{FF2B5EF4-FFF2-40B4-BE49-F238E27FC236}">
                <a16:creationId xmlns:a16="http://schemas.microsoft.com/office/drawing/2014/main" id="{8CC9B515-6AD7-4363-A35C-7FB5AFBA49E8}"/>
              </a:ext>
            </a:extLst>
          </p:cNvPr>
          <p:cNvSpPr txBox="1"/>
          <p:nvPr/>
        </p:nvSpPr>
        <p:spPr>
          <a:xfrm>
            <a:off x="1066800" y="4953000"/>
            <a:ext cx="1461169" cy="393056"/>
          </a:xfrm>
          <a:prstGeom prst="rect">
            <a:avLst/>
          </a:prstGeom>
          <a:noFill/>
        </p:spPr>
        <p:txBody>
          <a:bodyPr wrap="none" rtlCol="0">
            <a:spAutoFit/>
          </a:bodyPr>
          <a:lstStyle/>
          <a:p>
            <a:r>
              <a:rPr lang="en-US" dirty="0">
                <a:solidFill>
                  <a:schemeClr val="bg1"/>
                </a:solidFill>
              </a:rPr>
              <a:t>E. </a:t>
            </a:r>
            <a:r>
              <a:rPr lang="en-US" dirty="0" err="1">
                <a:solidFill>
                  <a:schemeClr val="bg1"/>
                </a:solidFill>
              </a:rPr>
              <a:t>Tsoulouha</a:t>
            </a:r>
            <a:endParaRPr lang="en-US" dirty="0">
              <a:solidFill>
                <a:schemeClr val="bg1"/>
              </a:solidFill>
            </a:endParaRPr>
          </a:p>
        </p:txBody>
      </p:sp>
    </p:spTree>
    <p:extLst>
      <p:ext uri="{BB962C8B-B14F-4D97-AF65-F5344CB8AC3E}">
        <p14:creationId xmlns:p14="http://schemas.microsoft.com/office/powerpoint/2010/main" val="3249092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lumMod val="65000"/>
                    <a:lumOff val="35000"/>
                  </a:schemeClr>
                </a:solidFill>
              </a:rPr>
              <a:t>Expanding the BBT (?)</a:t>
            </a:r>
          </a:p>
        </p:txBody>
      </p:sp>
      <p:sp>
        <p:nvSpPr>
          <p:cNvPr id="3" name="Content Placeholder 2"/>
          <p:cNvSpPr>
            <a:spLocks noGrp="1"/>
          </p:cNvSpPr>
          <p:nvPr>
            <p:ph idx="1"/>
          </p:nvPr>
        </p:nvSpPr>
        <p:spPr/>
        <p:txBody>
          <a:bodyPr>
            <a:normAutofit lnSpcReduction="10000"/>
          </a:bodyPr>
          <a:lstStyle/>
          <a:p>
            <a:r>
              <a:rPr lang="en-US" dirty="0">
                <a:solidFill>
                  <a:schemeClr val="tx1">
                    <a:lumMod val="65000"/>
                    <a:lumOff val="35000"/>
                  </a:schemeClr>
                </a:solidFill>
              </a:rPr>
              <a:t>The issues pointed at so far seem to motivate expanding the BBT through restructuring some of its hierarchies and adding an extra level of terms where necessary (or more, but not too many). </a:t>
            </a:r>
          </a:p>
          <a:p>
            <a:endParaRPr lang="en-US" dirty="0">
              <a:solidFill>
                <a:schemeClr val="tx1">
                  <a:lumMod val="65000"/>
                  <a:lumOff val="35000"/>
                </a:schemeClr>
              </a:solidFill>
            </a:endParaRPr>
          </a:p>
          <a:p>
            <a:r>
              <a:rPr lang="en-US" dirty="0">
                <a:solidFill>
                  <a:schemeClr val="tx1">
                    <a:lumMod val="65000"/>
                    <a:lumOff val="35000"/>
                  </a:schemeClr>
                </a:solidFill>
              </a:rPr>
              <a:t>This suggestion may be supported by proposals for an elaborate structure within Material Things (recall the discussion on *biological objects* that might prove to be useful for the purposes of archaeological documentation) –possibly Materials too. </a:t>
            </a:r>
          </a:p>
          <a:p>
            <a:endParaRPr lang="en-US" dirty="0">
              <a:solidFill>
                <a:schemeClr val="tx1">
                  <a:lumMod val="65000"/>
                  <a:lumOff val="35000"/>
                </a:schemeClr>
              </a:solidFill>
            </a:endParaRPr>
          </a:p>
          <a:p>
            <a:r>
              <a:rPr lang="en-US" dirty="0">
                <a:solidFill>
                  <a:schemeClr val="tx1">
                    <a:lumMod val="65000"/>
                    <a:lumOff val="35000"/>
                  </a:schemeClr>
                </a:solidFill>
              </a:rPr>
              <a:t>This is not to say that we will be adding hierarchy levels to every facet to keep them symmetrical. Rather, that we need to examine whether such a need arises in more facets than the ones have already been identified.</a:t>
            </a:r>
          </a:p>
          <a:p>
            <a:endParaRPr lang="en-US" dirty="0">
              <a:solidFill>
                <a:schemeClr val="tx1">
                  <a:lumMod val="65000"/>
                  <a:lumOff val="35000"/>
                </a:schemeClr>
              </a:solidFill>
            </a:endParaRPr>
          </a:p>
          <a:p>
            <a:r>
              <a:rPr lang="en-US" dirty="0">
                <a:solidFill>
                  <a:schemeClr val="tx1">
                    <a:lumMod val="65000"/>
                    <a:lumOff val="35000"/>
                  </a:schemeClr>
                </a:solidFill>
              </a:rPr>
              <a:t>So with that in mind, we could proceed with the presentations on languages, mobile objects and Materials. </a:t>
            </a:r>
          </a:p>
          <a:p>
            <a:endParaRPr lang="en-US" dirty="0">
              <a:solidFill>
                <a:schemeClr val="tx1">
                  <a:lumMod val="65000"/>
                  <a:lumOff val="35000"/>
                </a:schemeClr>
              </a:solidFill>
            </a:endParaRPr>
          </a:p>
        </p:txBody>
      </p:sp>
    </p:spTree>
    <p:extLst>
      <p:ext uri="{BB962C8B-B14F-4D97-AF65-F5344CB8AC3E}">
        <p14:creationId xmlns:p14="http://schemas.microsoft.com/office/powerpoint/2010/main" val="3256805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200">
              <a:solidFill>
                <a:schemeClr val="tx1">
                  <a:lumMod val="65000"/>
                  <a:lumOff val="35000"/>
                </a:schemeClr>
              </a:solidFill>
            </a:endParaRPr>
          </a:p>
        </p:txBody>
      </p:sp>
      <p:sp>
        <p:nvSpPr>
          <p:cNvPr id="3" name="Content Placeholder 2"/>
          <p:cNvSpPr>
            <a:spLocks noGrp="1"/>
          </p:cNvSpPr>
          <p:nvPr>
            <p:ph idx="1"/>
          </p:nvPr>
        </p:nvSpPr>
        <p:spPr/>
        <p:txBody>
          <a:bodyPr anchor="ctr">
            <a:normAutofit/>
          </a:bodyPr>
          <a:lstStyle/>
          <a:p>
            <a:pPr marL="0" indent="0" algn="ctr">
              <a:buNone/>
            </a:pPr>
            <a:r>
              <a:rPr lang="en-US" sz="3200" dirty="0">
                <a:solidFill>
                  <a:schemeClr val="tx1">
                    <a:lumMod val="65000"/>
                    <a:lumOff val="35000"/>
                  </a:schemeClr>
                </a:solidFill>
              </a:rPr>
              <a:t>Thank you!</a:t>
            </a:r>
          </a:p>
        </p:txBody>
      </p:sp>
    </p:spTree>
    <p:extLst>
      <p:ext uri="{BB962C8B-B14F-4D97-AF65-F5344CB8AC3E}">
        <p14:creationId xmlns:p14="http://schemas.microsoft.com/office/powerpoint/2010/main" val="1069500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tx1">
                    <a:lumMod val="65000"/>
                    <a:lumOff val="35000"/>
                  </a:schemeClr>
                </a:solidFill>
              </a:rPr>
              <a:t>Outline</a:t>
            </a:r>
            <a:r>
              <a:rPr lang="en-US" sz="2800" dirty="0">
                <a:solidFill>
                  <a:schemeClr val="tx1">
                    <a:lumMod val="65000"/>
                    <a:lumOff val="35000"/>
                  </a:schemeClr>
                </a:solidFill>
              </a:rPr>
              <a:t> </a:t>
            </a:r>
          </a:p>
        </p:txBody>
      </p:sp>
      <p:sp>
        <p:nvSpPr>
          <p:cNvPr id="3" name="Content Placeholder 2"/>
          <p:cNvSpPr>
            <a:spLocks noGrp="1"/>
          </p:cNvSpPr>
          <p:nvPr>
            <p:ph idx="1"/>
          </p:nvPr>
        </p:nvSpPr>
        <p:spPr/>
        <p:txBody>
          <a:bodyPr/>
          <a:lstStyle/>
          <a:p>
            <a:pPr lvl="1"/>
            <a:r>
              <a:rPr lang="en-US" dirty="0">
                <a:solidFill>
                  <a:schemeClr val="tx1">
                    <a:lumMod val="65000"/>
                    <a:lumOff val="35000"/>
                  </a:schemeClr>
                </a:solidFill>
              </a:rPr>
              <a:t>General introduction; principles observed by the BBT</a:t>
            </a:r>
          </a:p>
          <a:p>
            <a:pPr lvl="1"/>
            <a:r>
              <a:rPr lang="en-US" dirty="0">
                <a:solidFill>
                  <a:schemeClr val="tx1">
                    <a:lumMod val="65000"/>
                    <a:lumOff val="35000"/>
                  </a:schemeClr>
                </a:solidFill>
              </a:rPr>
              <a:t>The concepts of BBT.</a:t>
            </a:r>
          </a:p>
          <a:p>
            <a:pPr lvl="1"/>
            <a:r>
              <a:rPr lang="en-US" dirty="0">
                <a:solidFill>
                  <a:schemeClr val="tx1">
                    <a:lumMod val="65000"/>
                    <a:lumOff val="35000"/>
                  </a:schemeClr>
                </a:solidFill>
              </a:rPr>
              <a:t>The possibility of an expanded BBT. </a:t>
            </a:r>
          </a:p>
        </p:txBody>
      </p:sp>
    </p:spTree>
    <p:extLst>
      <p:ext uri="{BB962C8B-B14F-4D97-AF65-F5344CB8AC3E}">
        <p14:creationId xmlns:p14="http://schemas.microsoft.com/office/powerpoint/2010/main" val="191435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E6D5C8-8CA6-47EC-B11D-536EDBBBB0FA}"/>
              </a:ext>
            </a:extLst>
          </p:cNvPr>
          <p:cNvSpPr>
            <a:spLocks noGrp="1"/>
          </p:cNvSpPr>
          <p:nvPr>
            <p:ph type="title"/>
          </p:nvPr>
        </p:nvSpPr>
        <p:spPr/>
        <p:txBody>
          <a:bodyPr>
            <a:normAutofit/>
          </a:bodyPr>
          <a:lstStyle/>
          <a:p>
            <a:r>
              <a:rPr lang="en-US" sz="2800" b="1" dirty="0">
                <a:solidFill>
                  <a:schemeClr val="tx1">
                    <a:lumMod val="65000"/>
                    <a:lumOff val="35000"/>
                  </a:schemeClr>
                </a:solidFill>
              </a:rPr>
              <a:t>Building the BBT; principles</a:t>
            </a:r>
            <a:endParaRPr lang="en-US" sz="2800" dirty="0"/>
          </a:p>
        </p:txBody>
      </p:sp>
      <p:sp>
        <p:nvSpPr>
          <p:cNvPr id="3" name="Θέση περιεχομένου 2">
            <a:extLst>
              <a:ext uri="{FF2B5EF4-FFF2-40B4-BE49-F238E27FC236}">
                <a16:creationId xmlns:a16="http://schemas.microsoft.com/office/drawing/2014/main" id="{2062D1A9-887F-4936-9552-53201B123310}"/>
              </a:ext>
            </a:extLst>
          </p:cNvPr>
          <p:cNvSpPr>
            <a:spLocks noGrp="1"/>
          </p:cNvSpPr>
          <p:nvPr>
            <p:ph idx="1"/>
          </p:nvPr>
        </p:nvSpPr>
        <p:spPr/>
        <p:txBody>
          <a:bodyPr>
            <a:normAutofit/>
          </a:bodyPr>
          <a:lstStyle/>
          <a:p>
            <a:pPr marL="295018" lvl="2" indent="-435600" defTabSz="355474">
              <a:spcBef>
                <a:spcPts val="160"/>
              </a:spcBef>
              <a:buClrTx/>
              <a:buSzTx/>
              <a:buFont typeface="Wingdings" panose="05000000000000000000" pitchFamily="2" charset="2"/>
              <a:buChar char="q"/>
            </a:pPr>
            <a:r>
              <a:rPr lang="en-US" sz="2400"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BBT facets and hierarchies were obtained through a </a:t>
            </a:r>
            <a:r>
              <a:rPr lang="en-US" sz="2400" b="1"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bottom-up analysis </a:t>
            </a:r>
            <a:r>
              <a:rPr lang="en-US" sz="2400"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of cl</a:t>
            </a:r>
            <a:r>
              <a:rPr lang="en-US" sz="24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assific</a:t>
            </a:r>
            <a:r>
              <a:rPr lang="en-US" sz="2400"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atory systems used by humanities researchers.</a:t>
            </a:r>
          </a:p>
          <a:p>
            <a:pPr marL="295018" lvl="2" indent="-435600" defTabSz="355474">
              <a:spcBef>
                <a:spcPts val="160"/>
              </a:spcBef>
              <a:buClrTx/>
              <a:buSzTx/>
              <a:buFont typeface="Wingdings" panose="05000000000000000000" pitchFamily="2" charset="2"/>
              <a:buChar char="q"/>
            </a:pPr>
            <a:endParaRPr lang="en-US" sz="2400" b="1"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endParaRPr>
          </a:p>
          <a:p>
            <a:pPr marL="295018" lvl="2" indent="-435600" defTabSz="355474">
              <a:spcBef>
                <a:spcPts val="160"/>
              </a:spcBef>
              <a:buClrTx/>
              <a:buSzTx/>
              <a:buFont typeface="Wingdings" panose="05000000000000000000" pitchFamily="2" charset="2"/>
              <a:buChar char="q"/>
            </a:pPr>
            <a:r>
              <a:rPr lang="en-US" sz="2400" b="1"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Relations btw BBT terms: </a:t>
            </a:r>
            <a:r>
              <a:rPr lang="en-US" sz="2400"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hierarchical </a:t>
            </a:r>
            <a:r>
              <a:rPr lang="en-US" sz="2400" dirty="0" err="1">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isA</a:t>
            </a:r>
            <a:endParaRPr lang="en-US" sz="2400"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endParaRPr>
          </a:p>
          <a:p>
            <a:pPr marL="1204737" lvl="3" indent="-888119" defTabSz="355474">
              <a:spcBef>
                <a:spcPts val="160"/>
              </a:spcBef>
              <a:spcAft>
                <a:spcPts val="160"/>
              </a:spcAft>
              <a:buClrTx/>
              <a:buSzTx/>
              <a:buNone/>
            </a:pPr>
            <a:endParaRPr lang="en-US" sz="2400"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endParaRPr>
          </a:p>
          <a:p>
            <a:pPr marL="435600" lvl="0" indent="-435600" defTabSz="355474">
              <a:spcBef>
                <a:spcPts val="160"/>
              </a:spcBef>
              <a:spcAft>
                <a:spcPts val="160"/>
              </a:spcAft>
              <a:buClrTx/>
              <a:buSzTx/>
              <a:buFont typeface="Wingdings" panose="05000000000000000000" pitchFamily="2" charset="2"/>
              <a:buChar char="q"/>
            </a:pPr>
            <a:r>
              <a:rPr lang="en-US" sz="2400" b="1"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BBT assumes an open-world position</a:t>
            </a:r>
            <a:r>
              <a:rPr lang="en-US" sz="2400"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 facets and hierarchies within them do not exhaust the domain they classify.</a:t>
            </a:r>
          </a:p>
          <a:p>
            <a:pPr marL="892800" lvl="1" indent="-435600" defTabSz="355474">
              <a:spcBef>
                <a:spcPts val="160"/>
              </a:spcBef>
              <a:spcAft>
                <a:spcPts val="160"/>
              </a:spcAft>
              <a:buClrTx/>
              <a:buFont typeface="Wingdings" panose="05000000000000000000" pitchFamily="2" charset="2"/>
              <a:buChar char="q"/>
            </a:pPr>
            <a:r>
              <a:rPr lang="en-US"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Complements of terms or negative definitions are not permitted. </a:t>
            </a:r>
          </a:p>
          <a:p>
            <a:pPr marL="435600" lvl="0" indent="-435600" defTabSz="355474">
              <a:spcBef>
                <a:spcPts val="160"/>
              </a:spcBef>
              <a:spcAft>
                <a:spcPts val="160"/>
              </a:spcAft>
              <a:buClrTx/>
              <a:buSzTx/>
              <a:buFont typeface="Wingdings" panose="05000000000000000000" pitchFamily="2" charset="2"/>
              <a:buChar char="q"/>
            </a:pPr>
            <a:endParaRPr lang="en-US" sz="2400"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endParaRPr>
          </a:p>
          <a:p>
            <a:pPr marL="435600" lvl="0" indent="-435600" defTabSz="355474">
              <a:spcBef>
                <a:spcPts val="160"/>
              </a:spcBef>
              <a:spcAft>
                <a:spcPts val="160"/>
              </a:spcAft>
              <a:buClrTx/>
              <a:buSzTx/>
              <a:buFont typeface="Wingdings" panose="05000000000000000000" pitchFamily="2" charset="2"/>
              <a:buChar char="q"/>
            </a:pPr>
            <a:r>
              <a:rPr lang="en-US" sz="2400" b="1"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BBT is deliberately open to revision: </a:t>
            </a:r>
            <a:r>
              <a:rPr lang="en-US" sz="2400"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extending the domain of its application, will probably call for the definition of new hierarchies in the BBT, in an orderly fashion </a:t>
            </a:r>
            <a:r>
              <a:rPr lang="en-US" sz="2400" b="1"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a:t>
            </a:r>
            <a:r>
              <a:rPr lang="en-US" sz="2400" b="1" dirty="0" err="1">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BBTalk</a:t>
            </a:r>
            <a:r>
              <a:rPr lang="en-US" sz="2400" b="1" dirty="0">
                <a:solidFill>
                  <a:prstClr val="black">
                    <a:lumMod val="65000"/>
                    <a:lumOff val="35000"/>
                  </a:prstClr>
                </a:solidFill>
                <a:latin typeface="Calibri" panose="020F0502020204030204" pitchFamily="34" charset="0"/>
                <a:ea typeface="Calibri" panose="020F0502020204030204" pitchFamily="34" charset="0"/>
                <a:cs typeface="Times New Roman" panose="02020603050405020304" pitchFamily="18" charset="0"/>
              </a:rPr>
              <a:t>)</a:t>
            </a:r>
          </a:p>
          <a:p>
            <a:pPr marL="435600" lvl="0" indent="-435600" defTabSz="355474">
              <a:spcBef>
                <a:spcPts val="160"/>
              </a:spcBef>
              <a:spcAft>
                <a:spcPts val="160"/>
              </a:spcAft>
              <a:buClrTx/>
              <a:buSzTx/>
              <a:buFont typeface="Wingdings" panose="05000000000000000000" pitchFamily="2" charset="2"/>
              <a:buChar char="q"/>
            </a:pPr>
            <a:endParaRPr lang="en-US" sz="2400" dirty="0">
              <a:solidFill>
                <a:prstClr val="black"/>
              </a:solidFill>
            </a:endParaRPr>
          </a:p>
          <a:p>
            <a:pPr marL="0" indent="0">
              <a:buNone/>
            </a:pPr>
            <a:endParaRPr lang="en-US" sz="2400" dirty="0"/>
          </a:p>
        </p:txBody>
      </p:sp>
    </p:spTree>
    <p:extLst>
      <p:ext uri="{BB962C8B-B14F-4D97-AF65-F5344CB8AC3E}">
        <p14:creationId xmlns:p14="http://schemas.microsoft.com/office/powerpoint/2010/main" val="3536969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
            <a:ext cx="9052560" cy="621453"/>
          </a:xfrm>
        </p:spPr>
        <p:txBody>
          <a:bodyPr>
            <a:normAutofit/>
          </a:bodyPr>
          <a:lstStyle/>
          <a:p>
            <a:r>
              <a:rPr lang="en-US" sz="2400" b="1" i="1" kern="0" dirty="0">
                <a:solidFill>
                  <a:srgbClr val="4D4D4D"/>
                </a:solidFill>
              </a:rPr>
              <a:t>The Structure of BBT </a:t>
            </a:r>
            <a:endParaRPr lang="en-US" sz="2400" dirty="0"/>
          </a:p>
        </p:txBody>
      </p:sp>
      <p:sp>
        <p:nvSpPr>
          <p:cNvPr id="3" name="Content Placeholder 2"/>
          <p:cNvSpPr>
            <a:spLocks noGrp="1"/>
          </p:cNvSpPr>
          <p:nvPr>
            <p:ph idx="1"/>
          </p:nvPr>
        </p:nvSpPr>
        <p:spPr>
          <a:xfrm>
            <a:off x="671418" y="990600"/>
            <a:ext cx="4114800" cy="5562600"/>
          </a:xfrm>
        </p:spPr>
        <p:txBody>
          <a:bodyPr>
            <a:noAutofit/>
          </a:bodyPr>
          <a:lstStyle/>
          <a:p>
            <a:pPr marL="0" indent="0">
              <a:spcBef>
                <a:spcPts val="0"/>
              </a:spcBef>
              <a:buNone/>
            </a:pPr>
            <a:r>
              <a:rPr lang="en-US" sz="1800" b="1" dirty="0">
                <a:solidFill>
                  <a:schemeClr val="tx1">
                    <a:lumMod val="65000"/>
                    <a:lumOff val="35000"/>
                  </a:schemeClr>
                </a:solidFill>
              </a:rPr>
              <a:t>Activities (facet)</a:t>
            </a:r>
          </a:p>
          <a:p>
            <a:pPr marL="0" indent="0">
              <a:spcBef>
                <a:spcPts val="0"/>
              </a:spcBef>
              <a:buNone/>
            </a:pPr>
            <a:r>
              <a:rPr lang="en-US" sz="1800" dirty="0">
                <a:solidFill>
                  <a:schemeClr val="tx1">
                    <a:lumMod val="65000"/>
                    <a:lumOff val="35000"/>
                  </a:schemeClr>
                </a:solidFill>
              </a:rPr>
              <a:t>- activities (top term)</a:t>
            </a:r>
          </a:p>
          <a:p>
            <a:pPr marL="0" indent="0">
              <a:spcBef>
                <a:spcPts val="0"/>
              </a:spcBef>
              <a:buNone/>
            </a:pPr>
            <a:r>
              <a:rPr lang="en-US" sz="1800" dirty="0">
                <a:solidFill>
                  <a:schemeClr val="tx1">
                    <a:lumMod val="65000"/>
                    <a:lumOff val="35000"/>
                  </a:schemeClr>
                </a:solidFill>
              </a:rPr>
              <a:t>- - disciplines </a:t>
            </a:r>
          </a:p>
          <a:p>
            <a:pPr marL="0" indent="0">
              <a:spcBef>
                <a:spcPts val="0"/>
              </a:spcBef>
              <a:buNone/>
            </a:pPr>
            <a:r>
              <a:rPr lang="en-US" sz="1800" dirty="0">
                <a:solidFill>
                  <a:schemeClr val="tx1">
                    <a:lumMod val="65000"/>
                    <a:lumOff val="35000"/>
                  </a:schemeClr>
                </a:solidFill>
              </a:rPr>
              <a:t>- - functions</a:t>
            </a:r>
          </a:p>
          <a:p>
            <a:pPr marL="0" indent="0">
              <a:spcBef>
                <a:spcPts val="0"/>
              </a:spcBef>
              <a:buNone/>
            </a:pPr>
            <a:r>
              <a:rPr lang="en-US" sz="1800" dirty="0">
                <a:solidFill>
                  <a:schemeClr val="tx1">
                    <a:lumMod val="65000"/>
                    <a:lumOff val="35000"/>
                  </a:schemeClr>
                </a:solidFill>
              </a:rPr>
              <a:t>- - human interactions</a:t>
            </a:r>
          </a:p>
          <a:p>
            <a:pPr marL="0" indent="0">
              <a:spcBef>
                <a:spcPts val="0"/>
              </a:spcBef>
              <a:buNone/>
            </a:pPr>
            <a:r>
              <a:rPr lang="en-US" sz="1800" dirty="0">
                <a:solidFill>
                  <a:schemeClr val="tx1">
                    <a:lumMod val="65000"/>
                    <a:lumOff val="35000"/>
                  </a:schemeClr>
                </a:solidFill>
              </a:rPr>
              <a:t>- - intentional destructions</a:t>
            </a:r>
          </a:p>
          <a:p>
            <a:pPr marL="0" indent="0">
              <a:spcBef>
                <a:spcPts val="0"/>
              </a:spcBef>
              <a:buNone/>
            </a:pPr>
            <a:r>
              <a:rPr lang="en-US" sz="1800" b="1" dirty="0">
                <a:solidFill>
                  <a:schemeClr val="tx1">
                    <a:lumMod val="65000"/>
                    <a:lumOff val="35000"/>
                  </a:schemeClr>
                </a:solidFill>
              </a:rPr>
              <a:t>Conceptual Objects (facet)</a:t>
            </a:r>
          </a:p>
          <a:p>
            <a:pPr marL="0" indent="0">
              <a:spcBef>
                <a:spcPts val="0"/>
              </a:spcBef>
              <a:buNone/>
            </a:pPr>
            <a:r>
              <a:rPr lang="en-US" sz="1800" dirty="0">
                <a:solidFill>
                  <a:schemeClr val="tx1">
                    <a:lumMod val="65000"/>
                    <a:lumOff val="35000"/>
                  </a:schemeClr>
                </a:solidFill>
              </a:rPr>
              <a:t>- conceptual objects (top term) </a:t>
            </a:r>
          </a:p>
          <a:p>
            <a:pPr marL="0" indent="0">
              <a:spcBef>
                <a:spcPts val="0"/>
              </a:spcBef>
              <a:buNone/>
            </a:pPr>
            <a:r>
              <a:rPr lang="en-US" sz="1800" dirty="0">
                <a:solidFill>
                  <a:schemeClr val="tx1">
                    <a:lumMod val="65000"/>
                    <a:lumOff val="35000"/>
                  </a:schemeClr>
                </a:solidFill>
              </a:rPr>
              <a:t>- - symbolic objects</a:t>
            </a:r>
          </a:p>
          <a:p>
            <a:pPr marL="0" indent="0">
              <a:spcBef>
                <a:spcPts val="0"/>
              </a:spcBef>
              <a:buNone/>
            </a:pPr>
            <a:r>
              <a:rPr lang="en-US" sz="1800" dirty="0">
                <a:solidFill>
                  <a:schemeClr val="tx1">
                    <a:lumMod val="65000"/>
                    <a:lumOff val="35000"/>
                  </a:schemeClr>
                </a:solidFill>
              </a:rPr>
              <a:t>- - propositional objects</a:t>
            </a:r>
          </a:p>
          <a:p>
            <a:pPr marL="0" indent="0">
              <a:spcBef>
                <a:spcPts val="0"/>
              </a:spcBef>
              <a:buNone/>
            </a:pPr>
            <a:r>
              <a:rPr lang="en-US" sz="1800" dirty="0">
                <a:solidFill>
                  <a:srgbClr val="FF0000"/>
                </a:solidFill>
              </a:rPr>
              <a:t>- - -methods</a:t>
            </a:r>
          </a:p>
          <a:p>
            <a:pPr marL="0" indent="0">
              <a:spcBef>
                <a:spcPts val="0"/>
              </a:spcBef>
              <a:buNone/>
            </a:pPr>
            <a:r>
              <a:rPr lang="en-US" sz="1800" dirty="0">
                <a:solidFill>
                  <a:srgbClr val="FF0000"/>
                </a:solidFill>
              </a:rPr>
              <a:t>- - concept types</a:t>
            </a:r>
          </a:p>
          <a:p>
            <a:pPr marL="0" indent="0">
              <a:spcBef>
                <a:spcPts val="0"/>
              </a:spcBef>
              <a:buNone/>
            </a:pPr>
            <a:r>
              <a:rPr lang="en-US" sz="1800" dirty="0">
                <a:solidFill>
                  <a:srgbClr val="FF0000"/>
                </a:solidFill>
              </a:rPr>
              <a:t>- - systems of communication</a:t>
            </a:r>
          </a:p>
          <a:p>
            <a:pPr marL="0" indent="0">
              <a:spcBef>
                <a:spcPts val="0"/>
              </a:spcBef>
              <a:buNone/>
            </a:pPr>
            <a:r>
              <a:rPr lang="en-US" sz="1800" dirty="0">
                <a:solidFill>
                  <a:srgbClr val="FF0000"/>
                </a:solidFill>
              </a:rPr>
              <a:t>- - - languages</a:t>
            </a:r>
          </a:p>
          <a:p>
            <a:pPr marL="0" lvl="0" indent="0" defTabSz="992764">
              <a:spcBef>
                <a:spcPts val="0"/>
              </a:spcBef>
              <a:buClrTx/>
              <a:buSzTx/>
              <a:buNone/>
            </a:pPr>
            <a:r>
              <a:rPr lang="en-US" sz="1800" b="1" dirty="0">
                <a:solidFill>
                  <a:schemeClr val="accent1">
                    <a:lumMod val="75000"/>
                  </a:schemeClr>
                </a:solidFill>
              </a:rPr>
              <a:t>Geometric Extents (facet)</a:t>
            </a:r>
          </a:p>
          <a:p>
            <a:pPr marL="0" lvl="0" indent="0" defTabSz="992764">
              <a:spcBef>
                <a:spcPts val="0"/>
              </a:spcBef>
              <a:buClrTx/>
              <a:buSzTx/>
              <a:buNone/>
            </a:pPr>
            <a:r>
              <a:rPr lang="en-US" sz="1800" dirty="0">
                <a:solidFill>
                  <a:schemeClr val="accent1">
                    <a:lumMod val="75000"/>
                  </a:schemeClr>
                </a:solidFill>
              </a:rPr>
              <a:t>- geometric extents (top term)</a:t>
            </a:r>
          </a:p>
          <a:p>
            <a:pPr marL="0" indent="0">
              <a:spcBef>
                <a:spcPts val="0"/>
              </a:spcBef>
              <a:buNone/>
            </a:pPr>
            <a:r>
              <a:rPr lang="en-US" sz="1800" dirty="0">
                <a:solidFill>
                  <a:schemeClr val="accent1">
                    <a:lumMod val="75000"/>
                  </a:schemeClr>
                </a:solidFill>
              </a:rPr>
              <a:t>- - points </a:t>
            </a:r>
          </a:p>
          <a:p>
            <a:pPr marL="0" indent="0">
              <a:spcBef>
                <a:spcPts val="0"/>
              </a:spcBef>
              <a:buNone/>
            </a:pPr>
            <a:r>
              <a:rPr lang="en-US" sz="1800" dirty="0">
                <a:solidFill>
                  <a:schemeClr val="accent1">
                    <a:lumMod val="75000"/>
                  </a:schemeClr>
                </a:solidFill>
              </a:rPr>
              <a:t>- - surface areas</a:t>
            </a:r>
          </a:p>
          <a:p>
            <a:pPr marL="0" indent="0">
              <a:spcBef>
                <a:spcPts val="0"/>
              </a:spcBef>
              <a:buNone/>
            </a:pPr>
            <a:r>
              <a:rPr lang="en-US" sz="1800" b="1" dirty="0">
                <a:solidFill>
                  <a:schemeClr val="tx1">
                    <a:lumMod val="65000"/>
                    <a:lumOff val="35000"/>
                  </a:schemeClr>
                </a:solidFill>
              </a:rPr>
              <a:t>Geopolitical Units (facet)</a:t>
            </a:r>
          </a:p>
          <a:p>
            <a:pPr marL="0" indent="0">
              <a:spcBef>
                <a:spcPts val="0"/>
              </a:spcBef>
              <a:buNone/>
            </a:pPr>
            <a:r>
              <a:rPr lang="en-US" sz="1800" dirty="0">
                <a:solidFill>
                  <a:schemeClr val="tx1">
                    <a:lumMod val="65000"/>
                    <a:lumOff val="35000"/>
                  </a:schemeClr>
                </a:solidFill>
              </a:rPr>
              <a:t>- geopolitical units (top term)</a:t>
            </a:r>
          </a:p>
          <a:p>
            <a:pPr marL="0" indent="0">
              <a:spcBef>
                <a:spcPts val="0"/>
              </a:spcBef>
              <a:buNone/>
            </a:pPr>
            <a:endParaRPr lang="en-US" sz="1800" dirty="0"/>
          </a:p>
        </p:txBody>
      </p:sp>
      <p:sp>
        <p:nvSpPr>
          <p:cNvPr id="7" name="TextBox 6"/>
          <p:cNvSpPr txBox="1"/>
          <p:nvPr/>
        </p:nvSpPr>
        <p:spPr>
          <a:xfrm>
            <a:off x="5334000" y="990600"/>
            <a:ext cx="3673698" cy="5909310"/>
          </a:xfrm>
          <a:prstGeom prst="rect">
            <a:avLst/>
          </a:prstGeom>
          <a:noFill/>
        </p:spPr>
        <p:txBody>
          <a:bodyPr wrap="none" rtlCol="0">
            <a:spAutoFit/>
          </a:bodyPr>
          <a:lstStyle/>
          <a:p>
            <a:r>
              <a:rPr lang="en-US" sz="1800" b="1" dirty="0">
                <a:solidFill>
                  <a:schemeClr val="tx1">
                    <a:lumMod val="65000"/>
                    <a:lumOff val="35000"/>
                  </a:schemeClr>
                </a:solidFill>
              </a:rPr>
              <a:t>Material Things (facet)</a:t>
            </a:r>
          </a:p>
          <a:p>
            <a:r>
              <a:rPr lang="en-US" sz="1800" dirty="0">
                <a:solidFill>
                  <a:schemeClr val="tx1">
                    <a:lumMod val="65000"/>
                    <a:lumOff val="35000"/>
                  </a:schemeClr>
                </a:solidFill>
              </a:rPr>
              <a:t>- material things (top term)</a:t>
            </a:r>
          </a:p>
          <a:p>
            <a:r>
              <a:rPr lang="en-US" sz="1800" dirty="0">
                <a:solidFill>
                  <a:schemeClr val="accent1">
                    <a:lumMod val="75000"/>
                  </a:schemeClr>
                </a:solidFill>
              </a:rPr>
              <a:t>- - built environment</a:t>
            </a:r>
          </a:p>
          <a:p>
            <a:r>
              <a:rPr lang="en-US" sz="1800" dirty="0">
                <a:solidFill>
                  <a:schemeClr val="tx1">
                    <a:lumMod val="65000"/>
                    <a:lumOff val="35000"/>
                  </a:schemeClr>
                </a:solidFill>
              </a:rPr>
              <a:t>- - mobile objects</a:t>
            </a:r>
          </a:p>
          <a:p>
            <a:r>
              <a:rPr lang="en-US" sz="1800" dirty="0">
                <a:solidFill>
                  <a:schemeClr val="accent1">
                    <a:lumMod val="75000"/>
                  </a:schemeClr>
                </a:solidFill>
              </a:rPr>
              <a:t>- - physical features</a:t>
            </a:r>
          </a:p>
          <a:p>
            <a:r>
              <a:rPr lang="en-US" sz="1800" dirty="0">
                <a:solidFill>
                  <a:schemeClr val="tx1">
                    <a:lumMod val="65000"/>
                    <a:lumOff val="35000"/>
                  </a:schemeClr>
                </a:solidFill>
              </a:rPr>
              <a:t>- - structural parts of material objects</a:t>
            </a:r>
          </a:p>
          <a:p>
            <a:r>
              <a:rPr lang="en-US" sz="1800" b="1" dirty="0">
                <a:solidFill>
                  <a:schemeClr val="tx1">
                    <a:lumMod val="65000"/>
                    <a:lumOff val="35000"/>
                  </a:schemeClr>
                </a:solidFill>
              </a:rPr>
              <a:t>Materials (facet)</a:t>
            </a:r>
          </a:p>
          <a:p>
            <a:r>
              <a:rPr lang="en-US" sz="1800" dirty="0">
                <a:solidFill>
                  <a:schemeClr val="tx1">
                    <a:lumMod val="65000"/>
                    <a:lumOff val="35000"/>
                  </a:schemeClr>
                </a:solidFill>
              </a:rPr>
              <a:t>- materials (top term)</a:t>
            </a:r>
          </a:p>
          <a:p>
            <a:r>
              <a:rPr lang="en-US" sz="1800" b="1" dirty="0">
                <a:solidFill>
                  <a:schemeClr val="tx1">
                    <a:lumMod val="65000"/>
                    <a:lumOff val="35000"/>
                  </a:schemeClr>
                </a:solidFill>
              </a:rPr>
              <a:t>Natural Processes (facet)</a:t>
            </a:r>
          </a:p>
          <a:p>
            <a:r>
              <a:rPr lang="en-US" sz="1800" dirty="0">
                <a:solidFill>
                  <a:schemeClr val="tx1">
                    <a:lumMod val="65000"/>
                    <a:lumOff val="35000"/>
                  </a:schemeClr>
                </a:solidFill>
              </a:rPr>
              <a:t>- natural processes (top term)</a:t>
            </a:r>
          </a:p>
          <a:p>
            <a:r>
              <a:rPr lang="en-US" sz="1800" dirty="0">
                <a:solidFill>
                  <a:schemeClr val="tx1">
                    <a:lumMod val="65000"/>
                    <a:lumOff val="35000"/>
                  </a:schemeClr>
                </a:solidFill>
              </a:rPr>
              <a:t>- - geneses</a:t>
            </a:r>
          </a:p>
          <a:p>
            <a:r>
              <a:rPr lang="en-US" sz="1800" dirty="0">
                <a:solidFill>
                  <a:schemeClr val="tx1">
                    <a:lumMod val="65000"/>
                    <a:lumOff val="35000"/>
                  </a:schemeClr>
                </a:solidFill>
              </a:rPr>
              <a:t>- - natural disasters</a:t>
            </a:r>
          </a:p>
          <a:p>
            <a:r>
              <a:rPr lang="en-US" sz="1800" b="1" dirty="0">
                <a:solidFill>
                  <a:schemeClr val="tx1">
                    <a:lumMod val="65000"/>
                    <a:lumOff val="35000"/>
                  </a:schemeClr>
                </a:solidFill>
              </a:rPr>
              <a:t>Roles (facet)</a:t>
            </a:r>
          </a:p>
          <a:p>
            <a:r>
              <a:rPr lang="en-US" sz="1800" dirty="0">
                <a:solidFill>
                  <a:schemeClr val="tx1">
                    <a:lumMod val="65000"/>
                    <a:lumOff val="35000"/>
                  </a:schemeClr>
                </a:solidFill>
              </a:rPr>
              <a:t>- roles (top term)</a:t>
            </a:r>
          </a:p>
          <a:p>
            <a:r>
              <a:rPr lang="en-US" sz="1800" dirty="0">
                <a:solidFill>
                  <a:schemeClr val="accent1">
                    <a:lumMod val="75000"/>
                  </a:schemeClr>
                </a:solidFill>
              </a:rPr>
              <a:t>- - offices </a:t>
            </a:r>
          </a:p>
          <a:p>
            <a:r>
              <a:rPr lang="en-US" sz="1800" dirty="0"/>
              <a:t>- - roles of interpersonal relations</a:t>
            </a:r>
          </a:p>
          <a:p>
            <a:r>
              <a:rPr lang="en-US" sz="1800" b="1" dirty="0">
                <a:solidFill>
                  <a:schemeClr val="accent1">
                    <a:lumMod val="75000"/>
                  </a:schemeClr>
                </a:solidFill>
              </a:rPr>
              <a:t>Social Collective Entities (facet)</a:t>
            </a:r>
          </a:p>
          <a:p>
            <a:r>
              <a:rPr lang="en-US" sz="1800" dirty="0">
                <a:solidFill>
                  <a:schemeClr val="accent1">
                    <a:lumMod val="75000"/>
                  </a:schemeClr>
                </a:solidFill>
              </a:rPr>
              <a:t>- social collective entities (top term) </a:t>
            </a:r>
          </a:p>
          <a:p>
            <a:r>
              <a:rPr lang="en-US" sz="1800" dirty="0">
                <a:solidFill>
                  <a:schemeClr val="accent1">
                    <a:lumMod val="75000"/>
                  </a:schemeClr>
                </a:solidFill>
              </a:rPr>
              <a:t>- - organizations</a:t>
            </a:r>
          </a:p>
          <a:p>
            <a:r>
              <a:rPr lang="en-US" sz="1800" b="1" dirty="0">
                <a:solidFill>
                  <a:schemeClr val="tx1">
                    <a:lumMod val="65000"/>
                    <a:lumOff val="35000"/>
                  </a:schemeClr>
                </a:solidFill>
              </a:rPr>
              <a:t>Types of Epochs (facet)</a:t>
            </a:r>
          </a:p>
          <a:p>
            <a:r>
              <a:rPr lang="en-US" sz="1800" dirty="0">
                <a:solidFill>
                  <a:schemeClr val="tx1">
                    <a:lumMod val="65000"/>
                    <a:lumOff val="35000"/>
                  </a:schemeClr>
                </a:solidFill>
              </a:rPr>
              <a:t>- types of epochs (top term)</a:t>
            </a:r>
          </a:p>
        </p:txBody>
      </p:sp>
    </p:spTree>
    <p:extLst>
      <p:ext uri="{BB962C8B-B14F-4D97-AF65-F5344CB8AC3E}">
        <p14:creationId xmlns:p14="http://schemas.microsoft.com/office/powerpoint/2010/main" val="3019876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lumMod val="65000"/>
                    <a:lumOff val="35000"/>
                  </a:schemeClr>
                </a:solidFill>
              </a:rPr>
              <a:t>Validating BBT facets and hierarchies </a:t>
            </a:r>
          </a:p>
        </p:txBody>
      </p:sp>
      <p:sp>
        <p:nvSpPr>
          <p:cNvPr id="3" name="Content Placeholder 2"/>
          <p:cNvSpPr>
            <a:spLocks noGrp="1"/>
          </p:cNvSpPr>
          <p:nvPr>
            <p:ph idx="1"/>
          </p:nvPr>
        </p:nvSpPr>
        <p:spPr>
          <a:xfrm>
            <a:off x="502920" y="1295400"/>
            <a:ext cx="9052560" cy="5239174"/>
          </a:xfrm>
        </p:spPr>
        <p:txBody>
          <a:bodyPr/>
          <a:lstStyle/>
          <a:p>
            <a:r>
              <a:rPr lang="en-US" dirty="0">
                <a:solidFill>
                  <a:schemeClr val="tx1">
                    <a:lumMod val="65000"/>
                    <a:lumOff val="35000"/>
                  </a:schemeClr>
                </a:solidFill>
              </a:rPr>
              <a:t>Potential areas of conflict; facets and hierarchies to be reviewed and/or restructured.</a:t>
            </a:r>
          </a:p>
          <a:p>
            <a:pPr lvl="1"/>
            <a:r>
              <a:rPr lang="en-US" dirty="0">
                <a:solidFill>
                  <a:schemeClr val="tx1">
                    <a:lumMod val="65000"/>
                    <a:lumOff val="35000"/>
                  </a:schemeClr>
                </a:solidFill>
              </a:rPr>
              <a:t>concepts</a:t>
            </a:r>
          </a:p>
          <a:p>
            <a:pPr lvl="1"/>
            <a:r>
              <a:rPr lang="en-US" dirty="0">
                <a:solidFill>
                  <a:schemeClr val="tx1">
                    <a:lumMod val="65000"/>
                    <a:lumOff val="35000"/>
                  </a:schemeClr>
                </a:solidFill>
              </a:rPr>
              <a:t>Conceptual Objects</a:t>
            </a:r>
          </a:p>
          <a:p>
            <a:pPr lvl="1"/>
            <a:r>
              <a:rPr lang="en-US" dirty="0">
                <a:solidFill>
                  <a:schemeClr val="tx1">
                    <a:lumMod val="65000"/>
                    <a:lumOff val="35000"/>
                  </a:schemeClr>
                </a:solidFill>
              </a:rPr>
              <a:t>methods</a:t>
            </a:r>
          </a:p>
          <a:p>
            <a:pPr lvl="1"/>
            <a:r>
              <a:rPr lang="en-US" dirty="0">
                <a:solidFill>
                  <a:schemeClr val="tx1">
                    <a:lumMod val="65000"/>
                    <a:lumOff val="35000"/>
                  </a:schemeClr>
                </a:solidFill>
              </a:rPr>
              <a:t>languages</a:t>
            </a:r>
          </a:p>
          <a:p>
            <a:pPr marL="457200" lvl="1" indent="0">
              <a:buNone/>
            </a:pPr>
            <a:endParaRPr lang="en-US" dirty="0">
              <a:solidFill>
                <a:schemeClr val="tx1">
                  <a:lumMod val="65000"/>
                  <a:lumOff val="35000"/>
                </a:schemeClr>
              </a:solidFill>
            </a:endParaRPr>
          </a:p>
        </p:txBody>
      </p:sp>
    </p:spTree>
    <p:extLst>
      <p:ext uri="{BB962C8B-B14F-4D97-AF65-F5344CB8AC3E}">
        <p14:creationId xmlns:p14="http://schemas.microsoft.com/office/powerpoint/2010/main" val="3073148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lumMod val="65000"/>
                    <a:lumOff val="35000"/>
                  </a:schemeClr>
                </a:solidFill>
              </a:rPr>
              <a:t>concepts (</a:t>
            </a:r>
            <a:r>
              <a:rPr lang="en-US" b="1" dirty="0" err="1">
                <a:solidFill>
                  <a:schemeClr val="tx1">
                    <a:lumMod val="65000"/>
                    <a:lumOff val="35000"/>
                  </a:schemeClr>
                </a:solidFill>
              </a:rPr>
              <a:t>isA</a:t>
            </a:r>
            <a:r>
              <a:rPr lang="en-US" b="1" dirty="0">
                <a:solidFill>
                  <a:schemeClr val="tx1">
                    <a:lumMod val="65000"/>
                    <a:lumOff val="35000"/>
                  </a:schemeClr>
                </a:solidFill>
              </a:rPr>
              <a:t> Conceptual Objects)</a:t>
            </a:r>
          </a:p>
        </p:txBody>
      </p:sp>
      <p:sp>
        <p:nvSpPr>
          <p:cNvPr id="3" name="Content Placeholder 2"/>
          <p:cNvSpPr>
            <a:spLocks noGrp="1"/>
          </p:cNvSpPr>
          <p:nvPr>
            <p:ph idx="1"/>
          </p:nvPr>
        </p:nvSpPr>
        <p:spPr/>
        <p:txBody>
          <a:bodyPr/>
          <a:lstStyle/>
          <a:p>
            <a:pPr lvl="0"/>
            <a:r>
              <a:rPr lang="en-US" dirty="0">
                <a:solidFill>
                  <a:schemeClr val="tx1">
                    <a:lumMod val="65000"/>
                    <a:lumOff val="35000"/>
                  </a:schemeClr>
                </a:solidFill>
              </a:rPr>
              <a:t>Proposal: see if we actually need it. </a:t>
            </a:r>
          </a:p>
          <a:p>
            <a:pPr lvl="1"/>
            <a:r>
              <a:rPr lang="en-US" dirty="0">
                <a:solidFill>
                  <a:schemeClr val="tx1">
                    <a:lumMod val="65000"/>
                    <a:lumOff val="35000"/>
                  </a:schemeClr>
                </a:solidFill>
              </a:rPr>
              <a:t>have a closer look on what motivated it, go through the terminology samples collected when the BBT was being created. </a:t>
            </a:r>
          </a:p>
          <a:p>
            <a:pPr lvl="1"/>
            <a:r>
              <a:rPr lang="en-US" dirty="0">
                <a:solidFill>
                  <a:schemeClr val="tx1">
                    <a:lumMod val="65000"/>
                    <a:lumOff val="35000"/>
                  </a:schemeClr>
                </a:solidFill>
              </a:rPr>
              <a:t>review what has been connected to it –by AA, DAI and/or FRANTIQ and the </a:t>
            </a:r>
            <a:r>
              <a:rPr lang="en-US" dirty="0" err="1">
                <a:solidFill>
                  <a:schemeClr val="tx1">
                    <a:lumMod val="65000"/>
                    <a:lumOff val="35000"/>
                  </a:schemeClr>
                </a:solidFill>
              </a:rPr>
              <a:t>SKOSified</a:t>
            </a:r>
            <a:r>
              <a:rPr lang="en-US" dirty="0">
                <a:solidFill>
                  <a:schemeClr val="tx1">
                    <a:lumMod val="65000"/>
                    <a:lumOff val="35000"/>
                  </a:schemeClr>
                </a:solidFill>
              </a:rPr>
              <a:t> thesauri in use by the Linked Conservation Data Consortium </a:t>
            </a:r>
          </a:p>
          <a:p>
            <a:pPr lvl="1"/>
            <a:r>
              <a:rPr lang="en-US" dirty="0">
                <a:solidFill>
                  <a:schemeClr val="tx1">
                    <a:lumMod val="65000"/>
                    <a:lumOff val="35000"/>
                  </a:schemeClr>
                </a:solidFill>
              </a:rPr>
              <a:t>see whether parts of AAT’s Associated Concepts could fit the description or not.</a:t>
            </a:r>
          </a:p>
          <a:p>
            <a:pPr lvl="0"/>
            <a:r>
              <a:rPr lang="en-US" dirty="0">
                <a:solidFill>
                  <a:schemeClr val="tx1">
                    <a:lumMod val="65000"/>
                    <a:lumOff val="35000"/>
                  </a:schemeClr>
                </a:solidFill>
              </a:rPr>
              <a:t>if yes, rename it to *</a:t>
            </a:r>
            <a:r>
              <a:rPr lang="en-US" b="1" dirty="0">
                <a:solidFill>
                  <a:schemeClr val="tx1">
                    <a:lumMod val="65000"/>
                    <a:lumOff val="35000"/>
                  </a:schemeClr>
                </a:solidFill>
              </a:rPr>
              <a:t>concept types</a:t>
            </a:r>
            <a:r>
              <a:rPr lang="en-US" dirty="0">
                <a:solidFill>
                  <a:schemeClr val="tx1">
                    <a:lumMod val="65000"/>
                    <a:lumOff val="35000"/>
                  </a:schemeClr>
                </a:solidFill>
              </a:rPr>
              <a:t>* or anything more appropriate to avoid confusion –after all, BBT lists terms standing for concepts. </a:t>
            </a:r>
          </a:p>
          <a:p>
            <a:endParaRPr lang="en-US" dirty="0">
              <a:solidFill>
                <a:schemeClr val="tx1">
                  <a:lumMod val="65000"/>
                  <a:lumOff val="35000"/>
                </a:schemeClr>
              </a:solidFill>
            </a:endParaRPr>
          </a:p>
        </p:txBody>
      </p:sp>
    </p:spTree>
    <p:extLst>
      <p:ext uri="{BB962C8B-B14F-4D97-AF65-F5344CB8AC3E}">
        <p14:creationId xmlns:p14="http://schemas.microsoft.com/office/powerpoint/2010/main" val="1327574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92947"/>
            <a:ext cx="9052560" cy="469053"/>
          </a:xfrm>
        </p:spPr>
        <p:txBody>
          <a:bodyPr/>
          <a:lstStyle/>
          <a:p>
            <a:r>
              <a:rPr lang="en-US" b="1" dirty="0">
                <a:solidFill>
                  <a:schemeClr val="tx1">
                    <a:lumMod val="65000"/>
                    <a:lumOff val="35000"/>
                  </a:schemeClr>
                </a:solidFill>
              </a:rPr>
              <a:t>Conceptual Objects (BBT facet)</a:t>
            </a:r>
          </a:p>
        </p:txBody>
      </p:sp>
      <p:sp>
        <p:nvSpPr>
          <p:cNvPr id="3" name="Content Placeholder 2"/>
          <p:cNvSpPr>
            <a:spLocks noGrp="1"/>
          </p:cNvSpPr>
          <p:nvPr>
            <p:ph idx="1"/>
          </p:nvPr>
        </p:nvSpPr>
        <p:spPr>
          <a:xfrm>
            <a:off x="502920" y="838200"/>
            <a:ext cx="9052560" cy="6019800"/>
          </a:xfrm>
        </p:spPr>
        <p:txBody>
          <a:bodyPr>
            <a:normAutofit/>
          </a:bodyPr>
          <a:lstStyle/>
          <a:p>
            <a:r>
              <a:rPr lang="en-US" sz="2200" dirty="0">
                <a:solidFill>
                  <a:schemeClr val="tx1">
                    <a:lumMod val="65000"/>
                    <a:lumOff val="35000"/>
                  </a:schemeClr>
                </a:solidFill>
              </a:rPr>
              <a:t>It is considered much too obscure to be of any use to thesauri maintainers</a:t>
            </a:r>
            <a:r>
              <a:rPr lang="en-US" dirty="0">
                <a:solidFill>
                  <a:schemeClr val="tx1">
                    <a:lumMod val="65000"/>
                    <a:lumOff val="35000"/>
                  </a:schemeClr>
                </a:solidFill>
              </a:rPr>
              <a:t>. </a:t>
            </a:r>
          </a:p>
          <a:p>
            <a:pPr lvl="0"/>
            <a:r>
              <a:rPr lang="en-US" sz="2200" dirty="0">
                <a:solidFill>
                  <a:schemeClr val="tx1">
                    <a:lumMod val="65000"/>
                    <a:lumOff val="35000"/>
                  </a:schemeClr>
                </a:solidFill>
              </a:rPr>
              <a:t>Alternatives</a:t>
            </a:r>
            <a:r>
              <a:rPr lang="en-US" sz="1900" dirty="0">
                <a:solidFill>
                  <a:schemeClr val="tx1">
                    <a:lumMod val="65000"/>
                    <a:lumOff val="35000"/>
                  </a:schemeClr>
                </a:solidFill>
              </a:rPr>
              <a:t>: </a:t>
            </a:r>
          </a:p>
          <a:p>
            <a:pPr lvl="1"/>
            <a:r>
              <a:rPr lang="en-US" sz="1900" u="sng" dirty="0">
                <a:solidFill>
                  <a:schemeClr val="tx1">
                    <a:lumMod val="65000"/>
                    <a:lumOff val="35000"/>
                  </a:schemeClr>
                </a:solidFill>
              </a:rPr>
              <a:t>Remove Conceptual Objects facet altogether</a:t>
            </a:r>
            <a:r>
              <a:rPr lang="en-US" sz="1900" dirty="0">
                <a:solidFill>
                  <a:schemeClr val="tx1">
                    <a:lumMod val="65000"/>
                    <a:lumOff val="35000"/>
                  </a:schemeClr>
                </a:solidFill>
              </a:rPr>
              <a:t>, replace it with two independent facets </a:t>
            </a:r>
          </a:p>
          <a:p>
            <a:pPr lvl="2"/>
            <a:r>
              <a:rPr lang="en-US" sz="1900" dirty="0">
                <a:solidFill>
                  <a:schemeClr val="tx1">
                    <a:lumMod val="65000"/>
                    <a:lumOff val="35000"/>
                  </a:schemeClr>
                </a:solidFill>
              </a:rPr>
              <a:t>Symbolic Objects</a:t>
            </a:r>
          </a:p>
          <a:p>
            <a:pPr lvl="2"/>
            <a:r>
              <a:rPr lang="en-US" sz="1900" dirty="0">
                <a:solidFill>
                  <a:schemeClr val="tx1">
                    <a:lumMod val="65000"/>
                    <a:lumOff val="35000"/>
                  </a:schemeClr>
                </a:solidFill>
              </a:rPr>
              <a:t>Propositional Objects </a:t>
            </a:r>
          </a:p>
          <a:p>
            <a:pPr lvl="3"/>
            <a:r>
              <a:rPr lang="en-US" sz="1900" dirty="0">
                <a:solidFill>
                  <a:schemeClr val="tx1">
                    <a:lumMod val="65000"/>
                    <a:lumOff val="35000"/>
                  </a:schemeClr>
                </a:solidFill>
              </a:rPr>
              <a:t>make </a:t>
            </a:r>
            <a:r>
              <a:rPr lang="en-US" sz="1900" b="1" dirty="0">
                <a:solidFill>
                  <a:schemeClr val="tx1">
                    <a:lumMod val="65000"/>
                    <a:lumOff val="35000"/>
                  </a:schemeClr>
                </a:solidFill>
              </a:rPr>
              <a:t>languages</a:t>
            </a:r>
            <a:r>
              <a:rPr lang="en-US" sz="1900" dirty="0">
                <a:solidFill>
                  <a:schemeClr val="tx1">
                    <a:lumMod val="65000"/>
                    <a:lumOff val="35000"/>
                  </a:schemeClr>
                </a:solidFill>
              </a:rPr>
              <a:t> </a:t>
            </a:r>
            <a:r>
              <a:rPr lang="en-US" sz="1900" b="1" dirty="0" err="1">
                <a:solidFill>
                  <a:schemeClr val="tx1">
                    <a:lumMod val="65000"/>
                    <a:lumOff val="35000"/>
                  </a:schemeClr>
                </a:solidFill>
              </a:rPr>
              <a:t>isA</a:t>
            </a:r>
            <a:r>
              <a:rPr lang="en-US" sz="1900" dirty="0">
                <a:solidFill>
                  <a:schemeClr val="tx1">
                    <a:lumMod val="65000"/>
                    <a:lumOff val="35000"/>
                  </a:schemeClr>
                </a:solidFill>
              </a:rPr>
              <a:t> Symbolic Objects </a:t>
            </a:r>
            <a:r>
              <a:rPr lang="en-US" sz="1900" b="1" dirty="0">
                <a:solidFill>
                  <a:schemeClr val="tx1">
                    <a:lumMod val="65000"/>
                    <a:lumOff val="35000"/>
                  </a:schemeClr>
                </a:solidFill>
              </a:rPr>
              <a:t>AND</a:t>
            </a:r>
            <a:r>
              <a:rPr lang="en-US" sz="1900" dirty="0">
                <a:solidFill>
                  <a:schemeClr val="tx1">
                    <a:lumMod val="65000"/>
                    <a:lumOff val="35000"/>
                  </a:schemeClr>
                </a:solidFill>
              </a:rPr>
              <a:t> Propositional Objects</a:t>
            </a:r>
          </a:p>
          <a:p>
            <a:pPr lvl="3"/>
            <a:r>
              <a:rPr lang="en-US" sz="1900" dirty="0">
                <a:solidFill>
                  <a:schemeClr val="tx1">
                    <a:lumMod val="65000"/>
                    <a:lumOff val="35000"/>
                  </a:schemeClr>
                </a:solidFill>
              </a:rPr>
              <a:t>make </a:t>
            </a:r>
            <a:r>
              <a:rPr lang="en-US" sz="1900" b="1" dirty="0">
                <a:solidFill>
                  <a:schemeClr val="tx1">
                    <a:lumMod val="65000"/>
                    <a:lumOff val="35000"/>
                  </a:schemeClr>
                </a:solidFill>
              </a:rPr>
              <a:t>methods</a:t>
            </a:r>
            <a:r>
              <a:rPr lang="en-US" sz="1900" dirty="0">
                <a:solidFill>
                  <a:schemeClr val="tx1">
                    <a:lumMod val="65000"/>
                    <a:lumOff val="35000"/>
                  </a:schemeClr>
                </a:solidFill>
              </a:rPr>
              <a:t> </a:t>
            </a:r>
            <a:r>
              <a:rPr lang="en-US" sz="1900" b="1" dirty="0" err="1">
                <a:solidFill>
                  <a:schemeClr val="tx1">
                    <a:lumMod val="65000"/>
                    <a:lumOff val="35000"/>
                  </a:schemeClr>
                </a:solidFill>
              </a:rPr>
              <a:t>isA</a:t>
            </a:r>
            <a:r>
              <a:rPr lang="en-US" sz="1900" dirty="0">
                <a:solidFill>
                  <a:schemeClr val="tx1">
                    <a:lumMod val="65000"/>
                    <a:lumOff val="35000"/>
                  </a:schemeClr>
                </a:solidFill>
              </a:rPr>
              <a:t> Symbolic Objects </a:t>
            </a:r>
            <a:r>
              <a:rPr lang="en-US" sz="1900" b="1" dirty="0">
                <a:solidFill>
                  <a:schemeClr val="tx1">
                    <a:lumMod val="65000"/>
                    <a:lumOff val="35000"/>
                  </a:schemeClr>
                </a:solidFill>
              </a:rPr>
              <a:t>AND</a:t>
            </a:r>
            <a:r>
              <a:rPr lang="en-US" sz="1900" dirty="0">
                <a:solidFill>
                  <a:schemeClr val="tx1">
                    <a:lumMod val="65000"/>
                    <a:lumOff val="35000"/>
                  </a:schemeClr>
                </a:solidFill>
              </a:rPr>
              <a:t> Propositional Objects</a:t>
            </a:r>
          </a:p>
          <a:p>
            <a:pPr lvl="3"/>
            <a:r>
              <a:rPr lang="en-US" sz="1900" dirty="0">
                <a:solidFill>
                  <a:schemeClr val="tx1">
                    <a:lumMod val="65000"/>
                    <a:lumOff val="35000"/>
                  </a:schemeClr>
                </a:solidFill>
              </a:rPr>
              <a:t>decide where *concepts* fit in the equation (if at all). </a:t>
            </a:r>
          </a:p>
          <a:p>
            <a:pPr lvl="1"/>
            <a:r>
              <a:rPr lang="en-US" sz="1900" u="sng" dirty="0">
                <a:solidFill>
                  <a:schemeClr val="tx1">
                    <a:lumMod val="65000"/>
                    <a:lumOff val="35000"/>
                  </a:schemeClr>
                </a:solidFill>
              </a:rPr>
              <a:t>Keep Conceptual Objects facet</a:t>
            </a:r>
            <a:r>
              <a:rPr lang="en-US" sz="1900" dirty="0">
                <a:solidFill>
                  <a:schemeClr val="tx1">
                    <a:lumMod val="65000"/>
                    <a:lumOff val="35000"/>
                  </a:schemeClr>
                </a:solidFill>
              </a:rPr>
              <a:t>, as –when contrasted to Material Things –it reflects a deeply entrenched dichotomy among things that are physical and things that are not. </a:t>
            </a:r>
            <a:br>
              <a:rPr lang="en-US" sz="1900" dirty="0">
                <a:solidFill>
                  <a:schemeClr val="tx1">
                    <a:lumMod val="65000"/>
                    <a:lumOff val="35000"/>
                  </a:schemeClr>
                </a:solidFill>
              </a:rPr>
            </a:br>
            <a:r>
              <a:rPr lang="en-US" sz="1900" b="1" dirty="0">
                <a:solidFill>
                  <a:schemeClr val="tx1">
                    <a:lumMod val="65000"/>
                    <a:lumOff val="35000"/>
                  </a:schemeClr>
                </a:solidFill>
              </a:rPr>
              <a:t>BUT:</a:t>
            </a:r>
            <a:r>
              <a:rPr lang="en-US" sz="1900" dirty="0">
                <a:solidFill>
                  <a:schemeClr val="tx1">
                    <a:lumMod val="65000"/>
                    <a:lumOff val="35000"/>
                  </a:schemeClr>
                </a:solidFill>
              </a:rPr>
              <a:t> we’ll have to allow for an expansion of the BBT by adding an extra level of hierarchies</a:t>
            </a:r>
          </a:p>
          <a:p>
            <a:pPr lvl="0"/>
            <a:r>
              <a:rPr lang="en-US" sz="1900" dirty="0">
                <a:solidFill>
                  <a:schemeClr val="tx1">
                    <a:lumMod val="65000"/>
                    <a:lumOff val="35000"/>
                  </a:schemeClr>
                </a:solidFill>
              </a:rPr>
              <a:t>No matter what we do with Conceptual Objects, we might consider introducing an </a:t>
            </a:r>
            <a:r>
              <a:rPr lang="en-US" sz="1900" b="1" dirty="0">
                <a:solidFill>
                  <a:schemeClr val="tx1">
                    <a:lumMod val="65000"/>
                    <a:lumOff val="35000"/>
                  </a:schemeClr>
                </a:solidFill>
              </a:rPr>
              <a:t>information objects </a:t>
            </a:r>
            <a:r>
              <a:rPr lang="en-US" sz="1900" dirty="0">
                <a:solidFill>
                  <a:schemeClr val="tx1">
                    <a:lumMod val="65000"/>
                    <a:lumOff val="35000"/>
                  </a:schemeClr>
                </a:solidFill>
              </a:rPr>
              <a:t>hierarchy, instead of leaving it as an inference. No concrete proposal, just food for thought. </a:t>
            </a:r>
          </a:p>
          <a:p>
            <a:pPr lvl="1"/>
            <a:r>
              <a:rPr lang="en-US" dirty="0">
                <a:solidFill>
                  <a:schemeClr val="tx1">
                    <a:lumMod val="65000"/>
                    <a:lumOff val="35000"/>
                  </a:schemeClr>
                </a:solidFill>
              </a:rPr>
              <a:t>Languages and methods would be specifications of that concept instead.</a:t>
            </a:r>
          </a:p>
        </p:txBody>
      </p:sp>
    </p:spTree>
    <p:extLst>
      <p:ext uri="{BB962C8B-B14F-4D97-AF65-F5344CB8AC3E}">
        <p14:creationId xmlns:p14="http://schemas.microsoft.com/office/powerpoint/2010/main" val="3974805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92947"/>
            <a:ext cx="9052560" cy="545253"/>
          </a:xfrm>
        </p:spPr>
        <p:txBody>
          <a:bodyPr/>
          <a:lstStyle/>
          <a:p>
            <a:r>
              <a:rPr lang="en-US" b="1" dirty="0">
                <a:solidFill>
                  <a:schemeClr val="tx1">
                    <a:lumMod val="65000"/>
                    <a:lumOff val="35000"/>
                  </a:schemeClr>
                </a:solidFill>
              </a:rPr>
              <a:t>methods (</a:t>
            </a:r>
            <a:r>
              <a:rPr lang="en-US" b="1" dirty="0" err="1">
                <a:solidFill>
                  <a:schemeClr val="tx1">
                    <a:lumMod val="65000"/>
                    <a:lumOff val="35000"/>
                  </a:schemeClr>
                </a:solidFill>
              </a:rPr>
              <a:t>isA</a:t>
            </a:r>
            <a:r>
              <a:rPr lang="en-US" b="1" dirty="0">
                <a:solidFill>
                  <a:schemeClr val="tx1">
                    <a:lumMod val="65000"/>
                    <a:lumOff val="35000"/>
                  </a:schemeClr>
                </a:solidFill>
              </a:rPr>
              <a:t> Conceptual Objects)</a:t>
            </a:r>
          </a:p>
        </p:txBody>
      </p:sp>
      <p:sp>
        <p:nvSpPr>
          <p:cNvPr id="3" name="Content Placeholder 2"/>
          <p:cNvSpPr>
            <a:spLocks noGrp="1"/>
          </p:cNvSpPr>
          <p:nvPr>
            <p:ph idx="1"/>
          </p:nvPr>
        </p:nvSpPr>
        <p:spPr>
          <a:xfrm>
            <a:off x="304800" y="838200"/>
            <a:ext cx="4724400" cy="6019800"/>
          </a:xfrm>
        </p:spPr>
        <p:txBody>
          <a:bodyPr>
            <a:normAutofit fontScale="92500"/>
          </a:bodyPr>
          <a:lstStyle/>
          <a:p>
            <a:pPr>
              <a:lnSpc>
                <a:spcPct val="110000"/>
              </a:lnSpc>
            </a:pPr>
            <a:r>
              <a:rPr lang="en-US" dirty="0">
                <a:solidFill>
                  <a:schemeClr val="tx1">
                    <a:lumMod val="65000"/>
                    <a:lumOff val="35000"/>
                  </a:schemeClr>
                </a:solidFill>
              </a:rPr>
              <a:t>It seems that methods could be considered </a:t>
            </a:r>
            <a:r>
              <a:rPr lang="en-US" b="1" dirty="0">
                <a:solidFill>
                  <a:schemeClr val="tx1">
                    <a:lumMod val="65000"/>
                    <a:lumOff val="35000"/>
                  </a:schemeClr>
                </a:solidFill>
              </a:rPr>
              <a:t>kinds of propositional objects</a:t>
            </a:r>
            <a:r>
              <a:rPr lang="en-US" dirty="0">
                <a:solidFill>
                  <a:schemeClr val="tx1">
                    <a:lumMod val="65000"/>
                    <a:lumOff val="35000"/>
                  </a:schemeClr>
                </a:solidFill>
              </a:rPr>
              <a:t> according to their definition.</a:t>
            </a:r>
          </a:p>
          <a:p>
            <a:pPr>
              <a:lnSpc>
                <a:spcPct val="110000"/>
              </a:lnSpc>
            </a:pPr>
            <a:r>
              <a:rPr lang="en-US" dirty="0">
                <a:solidFill>
                  <a:schemeClr val="tx1">
                    <a:lumMod val="65000"/>
                    <a:lumOff val="35000"/>
                  </a:schemeClr>
                </a:solidFill>
              </a:rPr>
              <a:t>That the entity it abstracts over is E29 Design or Procedure in the CRM (i.e. a specification of E73 Information Object –hence both an instance of E89 Propositional AND E90 Symbolic Object) is not to say that the identity of methods relies on their rendition in a symbolic form. </a:t>
            </a:r>
          </a:p>
          <a:p>
            <a:pPr>
              <a:lnSpc>
                <a:spcPct val="110000"/>
              </a:lnSpc>
            </a:pPr>
            <a:r>
              <a:rPr lang="en-US" dirty="0">
                <a:solidFill>
                  <a:schemeClr val="tx1">
                    <a:lumMod val="65000"/>
                    <a:lumOff val="35000"/>
                  </a:schemeClr>
                </a:solidFill>
              </a:rPr>
              <a:t>Rather, methods are best seen as standing for propositions defining a series of steps towards achieving a specific type of result. </a:t>
            </a:r>
          </a:p>
          <a:p>
            <a:pPr>
              <a:lnSpc>
                <a:spcPct val="110000"/>
              </a:lnSpc>
            </a:pPr>
            <a:r>
              <a:rPr lang="en-US" dirty="0">
                <a:solidFill>
                  <a:schemeClr val="tx1">
                    <a:lumMod val="65000"/>
                    <a:lumOff val="35000"/>
                  </a:schemeClr>
                </a:solidFill>
              </a:rPr>
              <a:t>So that raises the question whether it would be helpful to expand the BBT by allowing for it to have an extra layer of hierarchies </a:t>
            </a:r>
          </a:p>
        </p:txBody>
      </p:sp>
      <p:pic>
        <p:nvPicPr>
          <p:cNvPr id="6" name="Picture 5"/>
          <p:cNvPicPr>
            <a:picLocks noChangeAspect="1"/>
          </p:cNvPicPr>
          <p:nvPr/>
        </p:nvPicPr>
        <p:blipFill rotWithShape="1">
          <a:blip r:embed="rId2"/>
          <a:srcRect l="4545" t="7498" r="9103" b="36260"/>
          <a:stretch/>
        </p:blipFill>
        <p:spPr>
          <a:xfrm>
            <a:off x="5068333" y="1281852"/>
            <a:ext cx="5015467" cy="2375748"/>
          </a:xfrm>
          <a:prstGeom prst="rect">
            <a:avLst/>
          </a:prstGeom>
        </p:spPr>
      </p:pic>
      <p:sp>
        <p:nvSpPr>
          <p:cNvPr id="7" name="TextBox 6"/>
          <p:cNvSpPr txBox="1"/>
          <p:nvPr/>
        </p:nvSpPr>
        <p:spPr>
          <a:xfrm>
            <a:off x="5181600" y="3657600"/>
            <a:ext cx="4373880" cy="3046988"/>
          </a:xfrm>
          <a:prstGeom prst="rect">
            <a:avLst/>
          </a:prstGeom>
          <a:noFill/>
        </p:spPr>
        <p:txBody>
          <a:bodyPr wrap="square" rtlCol="0">
            <a:spAutoFit/>
          </a:bodyPr>
          <a:lstStyle/>
          <a:p>
            <a:r>
              <a:rPr lang="en-US" sz="1600" dirty="0">
                <a:solidFill>
                  <a:schemeClr val="tx1">
                    <a:lumMod val="65000"/>
                    <a:lumOff val="35000"/>
                  </a:schemeClr>
                </a:solidFill>
              </a:rPr>
              <a:t>This term classifies </a:t>
            </a:r>
            <a:r>
              <a:rPr lang="en-US" sz="1600" u="sng" dirty="0">
                <a:solidFill>
                  <a:schemeClr val="tx1">
                    <a:lumMod val="65000"/>
                    <a:lumOff val="35000"/>
                  </a:schemeClr>
                </a:solidFill>
              </a:rPr>
              <a:t>systems of specifications, restrictions and regulations about the design </a:t>
            </a:r>
            <a:r>
              <a:rPr lang="en-US" sz="1600" dirty="0">
                <a:solidFill>
                  <a:schemeClr val="tx1">
                    <a:lumMod val="65000"/>
                    <a:lumOff val="35000"/>
                  </a:schemeClr>
                </a:solidFill>
              </a:rPr>
              <a:t>(this involves setting the principles, specifying the requirements and the means for achieving the desired result, estimating the consequences and the expected outcome) </a:t>
            </a:r>
            <a:r>
              <a:rPr lang="en-US" sz="1600" u="sng" dirty="0">
                <a:solidFill>
                  <a:schemeClr val="tx1">
                    <a:lumMod val="65000"/>
                    <a:lumOff val="35000"/>
                  </a:schemeClr>
                </a:solidFill>
              </a:rPr>
              <a:t>and/or the performance of the necessary activities</a:t>
            </a:r>
            <a:r>
              <a:rPr lang="en-US" sz="1600" dirty="0">
                <a:solidFill>
                  <a:schemeClr val="tx1">
                    <a:lumMod val="65000"/>
                    <a:lumOff val="35000"/>
                  </a:schemeClr>
                </a:solidFill>
              </a:rPr>
              <a:t> (application of the selected principles and rules, provision and activation of the means and requirements for the realization of the chosen goals, re-estimation of the consequences) </a:t>
            </a:r>
            <a:r>
              <a:rPr lang="en-US" sz="1600" u="sng" dirty="0">
                <a:solidFill>
                  <a:schemeClr val="tx1">
                    <a:lumMod val="65000"/>
                    <a:lumOff val="35000"/>
                  </a:schemeClr>
                </a:solidFill>
              </a:rPr>
              <a:t>in order to achieve certain results of a specific type</a:t>
            </a:r>
            <a:r>
              <a:rPr lang="en-US" sz="1600" dirty="0">
                <a:solidFill>
                  <a:schemeClr val="tx1">
                    <a:lumMod val="65000"/>
                    <a:lumOff val="35000"/>
                  </a:schemeClr>
                </a:solidFill>
              </a:rPr>
              <a:t>.</a:t>
            </a:r>
          </a:p>
        </p:txBody>
      </p:sp>
    </p:spTree>
    <p:extLst>
      <p:ext uri="{BB962C8B-B14F-4D97-AF65-F5344CB8AC3E}">
        <p14:creationId xmlns:p14="http://schemas.microsoft.com/office/powerpoint/2010/main" val="3232244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lumMod val="65000"/>
                    <a:lumOff val="35000"/>
                  </a:schemeClr>
                </a:solidFill>
              </a:rPr>
              <a:t>languages (</a:t>
            </a:r>
            <a:r>
              <a:rPr lang="en-US" b="1" dirty="0" err="1">
                <a:solidFill>
                  <a:schemeClr val="tx1">
                    <a:lumMod val="65000"/>
                    <a:lumOff val="35000"/>
                  </a:schemeClr>
                </a:solidFill>
              </a:rPr>
              <a:t>isA</a:t>
            </a:r>
            <a:r>
              <a:rPr lang="en-US" b="1" dirty="0">
                <a:solidFill>
                  <a:schemeClr val="tx1">
                    <a:lumMod val="65000"/>
                    <a:lumOff val="35000"/>
                  </a:schemeClr>
                </a:solidFill>
              </a:rPr>
              <a:t> Conceptual Object)</a:t>
            </a:r>
          </a:p>
        </p:txBody>
      </p:sp>
      <p:sp>
        <p:nvSpPr>
          <p:cNvPr id="3" name="Content Placeholder 2"/>
          <p:cNvSpPr>
            <a:spLocks noGrp="1"/>
          </p:cNvSpPr>
          <p:nvPr>
            <p:ph idx="1"/>
          </p:nvPr>
        </p:nvSpPr>
        <p:spPr/>
        <p:txBody>
          <a:bodyPr/>
          <a:lstStyle/>
          <a:p>
            <a:r>
              <a:rPr lang="en-US" dirty="0">
                <a:solidFill>
                  <a:schemeClr val="tx1">
                    <a:lumMod val="65000"/>
                    <a:lumOff val="35000"/>
                  </a:schemeClr>
                </a:solidFill>
              </a:rPr>
              <a:t>According to the scope note, the term </a:t>
            </a:r>
            <a:r>
              <a:rPr lang="en-US" b="1" dirty="0">
                <a:solidFill>
                  <a:schemeClr val="tx1">
                    <a:lumMod val="65000"/>
                    <a:lumOff val="35000"/>
                  </a:schemeClr>
                </a:solidFill>
              </a:rPr>
              <a:t>languages</a:t>
            </a:r>
            <a:r>
              <a:rPr lang="en-US" dirty="0">
                <a:solidFill>
                  <a:schemeClr val="tx1">
                    <a:lumMod val="65000"/>
                    <a:lumOff val="35000"/>
                  </a:schemeClr>
                </a:solidFill>
              </a:rPr>
              <a:t> classifies types of systems used to communicate concepts, that comprise </a:t>
            </a:r>
            <a:r>
              <a:rPr lang="en-US" u="sng" dirty="0">
                <a:solidFill>
                  <a:schemeClr val="tx1">
                    <a:lumMod val="65000"/>
                    <a:lumOff val="35000"/>
                  </a:schemeClr>
                </a:solidFill>
              </a:rPr>
              <a:t>a finite set of elements </a:t>
            </a:r>
            <a:r>
              <a:rPr lang="en-US" dirty="0">
                <a:solidFill>
                  <a:schemeClr val="tx1">
                    <a:lumMod val="65000"/>
                    <a:lumOff val="35000"/>
                  </a:schemeClr>
                </a:solidFill>
              </a:rPr>
              <a:t>and </a:t>
            </a:r>
            <a:r>
              <a:rPr lang="en-US" u="sng" dirty="0">
                <a:solidFill>
                  <a:schemeClr val="tx1">
                    <a:lumMod val="65000"/>
                    <a:lumOff val="35000"/>
                  </a:schemeClr>
                </a:solidFill>
              </a:rPr>
              <a:t>a set of recursive rules to combine them into a potentially infinite array of discrete expressions</a:t>
            </a:r>
            <a:r>
              <a:rPr lang="en-US" dirty="0">
                <a:solidFill>
                  <a:schemeClr val="tx1">
                    <a:lumMod val="65000"/>
                    <a:lumOff val="35000"/>
                  </a:schemeClr>
                </a:solidFill>
              </a:rPr>
              <a:t>.</a:t>
            </a:r>
          </a:p>
          <a:p>
            <a:endParaRPr lang="en-US" dirty="0">
              <a:solidFill>
                <a:schemeClr val="tx1">
                  <a:lumMod val="65000"/>
                  <a:lumOff val="35000"/>
                </a:schemeClr>
              </a:solidFill>
            </a:endParaRPr>
          </a:p>
          <a:p>
            <a:r>
              <a:rPr lang="en-US" dirty="0">
                <a:solidFill>
                  <a:schemeClr val="tx1">
                    <a:lumMod val="65000"/>
                    <a:lumOff val="35000"/>
                  </a:schemeClr>
                </a:solidFill>
              </a:rPr>
              <a:t>In that sense, it makes more sense to make </a:t>
            </a:r>
            <a:r>
              <a:rPr lang="en-US" b="1" dirty="0">
                <a:solidFill>
                  <a:schemeClr val="tx1">
                    <a:lumMod val="65000"/>
                    <a:lumOff val="35000"/>
                  </a:schemeClr>
                </a:solidFill>
              </a:rPr>
              <a:t>languages</a:t>
            </a:r>
            <a:r>
              <a:rPr lang="en-US" dirty="0">
                <a:solidFill>
                  <a:schemeClr val="tx1">
                    <a:lumMod val="65000"/>
                    <a:lumOff val="35000"/>
                  </a:schemeClr>
                </a:solidFill>
              </a:rPr>
              <a:t> </a:t>
            </a:r>
            <a:r>
              <a:rPr lang="en-US" dirty="0" err="1">
                <a:solidFill>
                  <a:schemeClr val="tx1">
                    <a:lumMod val="65000"/>
                    <a:lumOff val="35000"/>
                  </a:schemeClr>
                </a:solidFill>
              </a:rPr>
              <a:t>isA</a:t>
            </a:r>
            <a:r>
              <a:rPr lang="en-US" dirty="0">
                <a:solidFill>
                  <a:schemeClr val="tx1">
                    <a:lumMod val="65000"/>
                    <a:lumOff val="35000"/>
                  </a:schemeClr>
                </a:solidFill>
              </a:rPr>
              <a:t> symbolic AND propositional objects; the elements making up the vocabulary have purely symbolic character, and the rules can be considered as a set of propositions. </a:t>
            </a:r>
          </a:p>
          <a:p>
            <a:endParaRPr lang="en-US" dirty="0">
              <a:solidFill>
                <a:schemeClr val="tx1">
                  <a:lumMod val="65000"/>
                  <a:lumOff val="35000"/>
                </a:schemeClr>
              </a:solidFill>
            </a:endParaRPr>
          </a:p>
          <a:p>
            <a:r>
              <a:rPr lang="en-US" dirty="0">
                <a:solidFill>
                  <a:schemeClr val="tx1">
                    <a:lumMod val="65000"/>
                    <a:lumOff val="35000"/>
                  </a:schemeClr>
                </a:solidFill>
              </a:rPr>
              <a:t>Again, that raises the question whether it would be helpful to expand the BBT by allowing for it to have an extra layer of hierarchies </a:t>
            </a:r>
          </a:p>
          <a:p>
            <a:endParaRPr lang="en-US" dirty="0">
              <a:solidFill>
                <a:schemeClr val="tx1">
                  <a:lumMod val="65000"/>
                  <a:lumOff val="35000"/>
                </a:schemeClr>
              </a:solidFill>
            </a:endParaRPr>
          </a:p>
        </p:txBody>
      </p:sp>
    </p:spTree>
    <p:extLst>
      <p:ext uri="{BB962C8B-B14F-4D97-AF65-F5344CB8AC3E}">
        <p14:creationId xmlns:p14="http://schemas.microsoft.com/office/powerpoint/2010/main" val="596711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Presentation2en</Template>
  <TotalTime>2749</TotalTime>
  <Words>1084</Words>
  <Application>Microsoft Office PowerPoint</Application>
  <PresentationFormat>Custom</PresentationFormat>
  <Paragraphs>111</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Office Theme</vt:lpstr>
      <vt:lpstr>The structure of the BackBone Thesaurus and the possibility of an extended structure</vt:lpstr>
      <vt:lpstr>Outline </vt:lpstr>
      <vt:lpstr>Building the BBT; principles</vt:lpstr>
      <vt:lpstr>The Structure of BBT </vt:lpstr>
      <vt:lpstr>Validating BBT facets and hierarchies </vt:lpstr>
      <vt:lpstr>concepts (isA Conceptual Objects)</vt:lpstr>
      <vt:lpstr>Conceptual Objects (BBT facet)</vt:lpstr>
      <vt:lpstr>methods (isA Conceptual Objects)</vt:lpstr>
      <vt:lpstr>languages (isA Conceptual Object)</vt:lpstr>
      <vt:lpstr>Expanding the BBT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Korina Nterr</dc:creator>
  <cp:lastModifiedBy>Tsoulouha Eleni</cp:lastModifiedBy>
  <cp:revision>137</cp:revision>
  <cp:lastPrinted>2019-11-06T10:16:06Z</cp:lastPrinted>
  <dcterms:created xsi:type="dcterms:W3CDTF">2018-10-26T12:07:56Z</dcterms:created>
  <dcterms:modified xsi:type="dcterms:W3CDTF">2019-12-18T08:58:55Z</dcterms:modified>
</cp:coreProperties>
</file>