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4" r:id="rId7"/>
    <p:sldId id="263"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38" d="100"/>
          <a:sy n="138" d="100"/>
        </p:scale>
        <p:origin x="-64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9BF3DD9-A845-481D-91B0-5F4E504C1EAF}"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3774491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9BF3DD9-A845-481D-91B0-5F4E504C1EAF}"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2275735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9BF3DD9-A845-481D-91B0-5F4E504C1EAF}"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792862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9BF3DD9-A845-481D-91B0-5F4E504C1EAF}"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3811348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09BF3DD9-A845-481D-91B0-5F4E504C1EAF}"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307995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9BF3DD9-A845-481D-91B0-5F4E504C1EAF}" type="datetimeFigureOut">
              <a:rPr lang="de-DE" smtClean="0"/>
              <a:t>11.11.2019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80669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9BF3DD9-A845-481D-91B0-5F4E504C1EAF}" type="datetimeFigureOut">
              <a:rPr lang="de-DE" smtClean="0"/>
              <a:t>11.11.2019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807062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9BF3DD9-A845-481D-91B0-5F4E504C1EAF}" type="datetimeFigureOut">
              <a:rPr lang="de-DE" smtClean="0"/>
              <a:t>11.11.2019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2891537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9BF3DD9-A845-481D-91B0-5F4E504C1EAF}" type="datetimeFigureOut">
              <a:rPr lang="de-DE" smtClean="0"/>
              <a:t>11.11.2019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675119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9BF3DD9-A845-481D-91B0-5F4E504C1EAF}" type="datetimeFigureOut">
              <a:rPr lang="de-DE" smtClean="0"/>
              <a:t>11.11.2019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903036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9BF3DD9-A845-481D-91B0-5F4E504C1EAF}" type="datetimeFigureOut">
              <a:rPr lang="de-DE" smtClean="0"/>
              <a:t>11.11.2019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F6236D3-CE72-4C30-82BF-E503077D007D}" type="slidenum">
              <a:rPr lang="de-DE" smtClean="0"/>
              <a:t>‹Nr.›</a:t>
            </a:fld>
            <a:endParaRPr lang="de-DE"/>
          </a:p>
        </p:txBody>
      </p:sp>
    </p:spTree>
    <p:extLst>
      <p:ext uri="{BB962C8B-B14F-4D97-AF65-F5344CB8AC3E}">
        <p14:creationId xmlns:p14="http://schemas.microsoft.com/office/powerpoint/2010/main" val="3851982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BF3DD9-A845-481D-91B0-5F4E504C1EAF}" type="datetimeFigureOut">
              <a:rPr lang="de-DE" smtClean="0"/>
              <a:t>11.11.2019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236D3-CE72-4C30-82BF-E503077D007D}" type="slidenum">
              <a:rPr lang="de-DE" smtClean="0"/>
              <a:t>‹Nr.›</a:t>
            </a:fld>
            <a:endParaRPr lang="de-DE"/>
          </a:p>
        </p:txBody>
      </p:sp>
    </p:spTree>
    <p:extLst>
      <p:ext uri="{BB962C8B-B14F-4D97-AF65-F5344CB8AC3E}">
        <p14:creationId xmlns:p14="http://schemas.microsoft.com/office/powerpoint/2010/main" val="2019983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8640"/>
            <a:ext cx="8640960" cy="418058"/>
          </a:xfrm>
        </p:spPr>
        <p:txBody>
          <a:bodyPr>
            <a:normAutofit/>
          </a:bodyPr>
          <a:lstStyle/>
          <a:p>
            <a:pPr algn="l"/>
            <a:r>
              <a:rPr lang="de-DE" sz="1600" dirty="0" smtClean="0">
                <a:solidFill>
                  <a:schemeClr val="accent1">
                    <a:lumMod val="75000"/>
                  </a:schemeClr>
                </a:solidFill>
              </a:rPr>
              <a:t>SESSION I      LEVEL OF GRANULARITY - </a:t>
            </a:r>
            <a:r>
              <a:rPr lang="de-DE" sz="1600" b="1" dirty="0" smtClean="0">
                <a:solidFill>
                  <a:schemeClr val="accent1">
                    <a:lumMod val="75000"/>
                  </a:schemeClr>
                </a:solidFill>
              </a:rPr>
              <a:t>MATERIALS</a:t>
            </a:r>
            <a:endParaRPr lang="de-DE" sz="1600" b="1" dirty="0">
              <a:solidFill>
                <a:schemeClr val="accent1">
                  <a:lumMod val="75000"/>
                </a:schemeClr>
              </a:solidFill>
            </a:endParaRPr>
          </a:p>
        </p:txBody>
      </p:sp>
      <p:sp>
        <p:nvSpPr>
          <p:cNvPr id="3" name="Inhaltsplatzhalter 2"/>
          <p:cNvSpPr>
            <a:spLocks noGrp="1"/>
          </p:cNvSpPr>
          <p:nvPr>
            <p:ph idx="1"/>
          </p:nvPr>
        </p:nvSpPr>
        <p:spPr>
          <a:xfrm>
            <a:off x="457200" y="980728"/>
            <a:ext cx="8229600" cy="5145435"/>
          </a:xfrm>
        </p:spPr>
        <p:txBody>
          <a:bodyPr>
            <a:normAutofit/>
          </a:bodyPr>
          <a:lstStyle/>
          <a:p>
            <a:pPr marL="0" indent="0">
              <a:buNone/>
            </a:pPr>
            <a:r>
              <a:rPr lang="en-US" sz="2400" dirty="0" smtClean="0">
                <a:solidFill>
                  <a:schemeClr val="accent1">
                    <a:lumMod val="50000"/>
                  </a:schemeClr>
                </a:solidFill>
              </a:rPr>
              <a:t>Current scope note:</a:t>
            </a:r>
          </a:p>
          <a:p>
            <a:pPr marL="400050" lvl="1" indent="0">
              <a:buNone/>
            </a:pPr>
            <a:r>
              <a:rPr lang="en-US" sz="2400" dirty="0" smtClean="0">
                <a:solidFill>
                  <a:schemeClr val="accent1">
                    <a:lumMod val="50000"/>
                  </a:schemeClr>
                </a:solidFill>
              </a:rPr>
              <a:t>This facet comprises types of </a:t>
            </a:r>
            <a:r>
              <a:rPr lang="en-US" sz="2400" dirty="0" smtClean="0">
                <a:solidFill>
                  <a:srgbClr val="00B050"/>
                </a:solidFill>
              </a:rPr>
              <a:t>physical substances </a:t>
            </a:r>
            <a:r>
              <a:rPr lang="en-US" sz="2400" dirty="0" smtClean="0">
                <a:solidFill>
                  <a:schemeClr val="accent1">
                    <a:lumMod val="50000"/>
                  </a:schemeClr>
                </a:solidFill>
              </a:rPr>
              <a:t>that are constituents of material objects or are used in their construction, but whose individual substance is not a factor in the objects’ function (</a:t>
            </a:r>
            <a:r>
              <a:rPr lang="en-US" sz="2400" dirty="0" err="1" smtClean="0">
                <a:solidFill>
                  <a:schemeClr val="accent1">
                    <a:lumMod val="50000"/>
                  </a:schemeClr>
                </a:solidFill>
              </a:rPr>
              <a:t>eg</a:t>
            </a:r>
            <a:r>
              <a:rPr lang="en-US" sz="2400" dirty="0" smtClean="0">
                <a:solidFill>
                  <a:schemeClr val="accent1">
                    <a:lumMod val="50000"/>
                  </a:schemeClr>
                </a:solidFill>
              </a:rPr>
              <a:t> gold, water, bricks, etc.) The facet may include </a:t>
            </a:r>
            <a:r>
              <a:rPr lang="en-US" sz="2400" dirty="0" smtClean="0">
                <a:solidFill>
                  <a:srgbClr val="00B050"/>
                </a:solidFill>
              </a:rPr>
              <a:t>pure raw materials, processed or unprocessed</a:t>
            </a:r>
            <a:r>
              <a:rPr lang="en-US" sz="2400" dirty="0" smtClean="0">
                <a:solidFill>
                  <a:schemeClr val="accent1">
                    <a:lumMod val="50000"/>
                  </a:schemeClr>
                </a:solidFill>
              </a:rPr>
              <a:t>, and also materials that have been modelled and are incorporated into objects. Their main attribute is that they </a:t>
            </a:r>
            <a:r>
              <a:rPr lang="en-US" sz="2400" dirty="0" smtClean="0">
                <a:solidFill>
                  <a:srgbClr val="00B050"/>
                </a:solidFill>
              </a:rPr>
              <a:t>cannot be individualized</a:t>
            </a:r>
            <a:r>
              <a:rPr lang="en-US" sz="2400" dirty="0" smtClean="0">
                <a:solidFill>
                  <a:schemeClr val="accent1">
                    <a:lumMod val="50000"/>
                  </a:schemeClr>
                </a:solidFill>
              </a:rPr>
              <a:t>, that is, they </a:t>
            </a:r>
            <a:r>
              <a:rPr lang="en-US" sz="2400" dirty="0" smtClean="0">
                <a:solidFill>
                  <a:srgbClr val="00B050"/>
                </a:solidFill>
              </a:rPr>
              <a:t>cannot be distinct "units"</a:t>
            </a:r>
            <a:r>
              <a:rPr lang="en-US" sz="2400" dirty="0" smtClean="0">
                <a:solidFill>
                  <a:schemeClr val="accent1">
                    <a:lumMod val="50000"/>
                  </a:schemeClr>
                </a:solidFill>
              </a:rPr>
              <a:t> with clear and distinct boundaries or roles in respect to other units of the same or different kind. </a:t>
            </a:r>
            <a:endParaRPr lang="en-US" sz="2400" dirty="0">
              <a:solidFill>
                <a:schemeClr val="accent1">
                  <a:lumMod val="50000"/>
                </a:schemeClr>
              </a:solidFill>
            </a:endParaRPr>
          </a:p>
          <a:p>
            <a:pPr marL="400050" lvl="1" indent="0">
              <a:buNone/>
            </a:pPr>
            <a:r>
              <a:rPr lang="de-DE" sz="1600" dirty="0" smtClean="0">
                <a:solidFill>
                  <a:schemeClr val="accent1">
                    <a:lumMod val="50000"/>
                  </a:schemeClr>
                </a:solidFill>
              </a:rPr>
              <a:t>(Version: 1.2.2 / Submission </a:t>
            </a:r>
            <a:r>
              <a:rPr lang="de-DE" sz="1600" dirty="0">
                <a:solidFill>
                  <a:schemeClr val="accent1">
                    <a:lumMod val="50000"/>
                  </a:schemeClr>
                </a:solidFill>
              </a:rPr>
              <a:t>D</a:t>
            </a:r>
            <a:r>
              <a:rPr lang="de-DE" sz="1600" dirty="0" smtClean="0">
                <a:solidFill>
                  <a:schemeClr val="accent1">
                    <a:lumMod val="50000"/>
                  </a:schemeClr>
                </a:solidFill>
              </a:rPr>
              <a:t>ate: 19.08.2019 / Submission </a:t>
            </a:r>
            <a:r>
              <a:rPr lang="de-DE" sz="1600" dirty="0" err="1" smtClean="0">
                <a:solidFill>
                  <a:schemeClr val="accent1">
                    <a:lumMod val="50000"/>
                  </a:schemeClr>
                </a:solidFill>
              </a:rPr>
              <a:t>Id</a:t>
            </a:r>
            <a:r>
              <a:rPr lang="de-DE" sz="1600" dirty="0" smtClean="0">
                <a:solidFill>
                  <a:schemeClr val="accent1">
                    <a:lumMod val="50000"/>
                  </a:schemeClr>
                </a:solidFill>
              </a:rPr>
              <a:t>: 2150)</a:t>
            </a:r>
            <a:endParaRPr lang="de-DE" sz="1600" dirty="0">
              <a:solidFill>
                <a:schemeClr val="accent1">
                  <a:lumMod val="50000"/>
                </a:schemeClr>
              </a:solidFill>
            </a:endParaRPr>
          </a:p>
        </p:txBody>
      </p:sp>
      <p:sp>
        <p:nvSpPr>
          <p:cNvPr id="4" name="Titel 1"/>
          <p:cNvSpPr txBox="1">
            <a:spLocks/>
          </p:cNvSpPr>
          <p:nvPr/>
        </p:nvSpPr>
        <p:spPr>
          <a:xfrm>
            <a:off x="251520" y="6251302"/>
            <a:ext cx="8661648" cy="41805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de-DE" sz="1200" dirty="0" smtClean="0">
                <a:solidFill>
                  <a:schemeClr val="accent1">
                    <a:lumMod val="75000"/>
                  </a:schemeClr>
                </a:solidFill>
              </a:rPr>
              <a:t>BBT </a:t>
            </a:r>
            <a:r>
              <a:rPr lang="de-DE" sz="1200" dirty="0" err="1" smtClean="0">
                <a:solidFill>
                  <a:schemeClr val="accent1">
                    <a:lumMod val="75000"/>
                  </a:schemeClr>
                </a:solidFill>
              </a:rPr>
              <a:t>Curation</a:t>
            </a:r>
            <a:r>
              <a:rPr lang="de-DE" sz="1200" dirty="0" smtClean="0">
                <a:solidFill>
                  <a:schemeClr val="accent1">
                    <a:lumMod val="75000"/>
                  </a:schemeClr>
                </a:solidFill>
              </a:rPr>
              <a:t> </a:t>
            </a:r>
            <a:r>
              <a:rPr lang="de-DE" sz="1200" dirty="0" err="1" smtClean="0">
                <a:solidFill>
                  <a:schemeClr val="accent1">
                    <a:lumMod val="75000"/>
                  </a:schemeClr>
                </a:solidFill>
              </a:rPr>
              <a:t>Committee</a:t>
            </a:r>
            <a:r>
              <a:rPr lang="de-DE" sz="1200" dirty="0" smtClean="0">
                <a:solidFill>
                  <a:schemeClr val="accent1">
                    <a:lumMod val="75000"/>
                  </a:schemeClr>
                </a:solidFill>
              </a:rPr>
              <a:t> Annual Meeting     Athens 13.11.2019 </a:t>
            </a:r>
            <a:endParaRPr lang="de-DE" sz="1200" dirty="0">
              <a:solidFill>
                <a:schemeClr val="accent1">
                  <a:lumMod val="75000"/>
                </a:schemeClr>
              </a:solidFill>
            </a:endParaRPr>
          </a:p>
        </p:txBody>
      </p:sp>
      <p:cxnSp>
        <p:nvCxnSpPr>
          <p:cNvPr id="6" name="Gerade Verbindung 5"/>
          <p:cNvCxnSpPr/>
          <p:nvPr/>
        </p:nvCxnSpPr>
        <p:spPr>
          <a:xfrm>
            <a:off x="1331640" y="260648"/>
            <a:ext cx="0" cy="28803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7596336" y="6381328"/>
            <a:ext cx="0" cy="216024"/>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0" y="62068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0344" y="630932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7402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8640"/>
            <a:ext cx="8640960" cy="418058"/>
          </a:xfrm>
        </p:spPr>
        <p:txBody>
          <a:bodyPr>
            <a:normAutofit/>
          </a:bodyPr>
          <a:lstStyle/>
          <a:p>
            <a:pPr algn="l"/>
            <a:r>
              <a:rPr lang="de-DE" sz="1600" dirty="0" smtClean="0">
                <a:solidFill>
                  <a:schemeClr val="accent1">
                    <a:lumMod val="75000"/>
                  </a:schemeClr>
                </a:solidFill>
              </a:rPr>
              <a:t>SESSION I      LEVEL OF GRANULARITY - </a:t>
            </a:r>
            <a:r>
              <a:rPr lang="de-DE" sz="1600" b="1" dirty="0" smtClean="0">
                <a:solidFill>
                  <a:schemeClr val="accent1">
                    <a:lumMod val="75000"/>
                  </a:schemeClr>
                </a:solidFill>
              </a:rPr>
              <a:t>MATERIALS</a:t>
            </a:r>
            <a:endParaRPr lang="de-DE" sz="1600" b="1" dirty="0">
              <a:solidFill>
                <a:schemeClr val="accent1">
                  <a:lumMod val="75000"/>
                </a:schemeClr>
              </a:solidFill>
            </a:endParaRPr>
          </a:p>
        </p:txBody>
      </p:sp>
      <p:sp>
        <p:nvSpPr>
          <p:cNvPr id="3" name="Inhaltsplatzhalter 2"/>
          <p:cNvSpPr>
            <a:spLocks noGrp="1"/>
          </p:cNvSpPr>
          <p:nvPr>
            <p:ph idx="1"/>
          </p:nvPr>
        </p:nvSpPr>
        <p:spPr>
          <a:xfrm>
            <a:off x="455704" y="1052736"/>
            <a:ext cx="4044288" cy="2448272"/>
          </a:xfrm>
        </p:spPr>
        <p:txBody>
          <a:bodyPr>
            <a:normAutofit/>
          </a:bodyPr>
          <a:lstStyle/>
          <a:p>
            <a:pPr marL="0" indent="0">
              <a:buNone/>
            </a:pPr>
            <a:r>
              <a:rPr lang="de-DE" sz="1600" dirty="0" err="1" smtClean="0">
                <a:solidFill>
                  <a:schemeClr val="accent1">
                    <a:lumMod val="50000"/>
                  </a:schemeClr>
                </a:solidFill>
              </a:rPr>
              <a:t>Possible</a:t>
            </a:r>
            <a:r>
              <a:rPr lang="de-DE" sz="1600" dirty="0" smtClean="0">
                <a:solidFill>
                  <a:schemeClr val="accent1">
                    <a:lumMod val="50000"/>
                  </a:schemeClr>
                </a:solidFill>
              </a:rPr>
              <a:t> </a:t>
            </a:r>
            <a:r>
              <a:rPr lang="de-DE" sz="1600" dirty="0" err="1" smtClean="0">
                <a:solidFill>
                  <a:schemeClr val="accent1">
                    <a:lumMod val="50000"/>
                  </a:schemeClr>
                </a:solidFill>
              </a:rPr>
              <a:t>subdivisions</a:t>
            </a:r>
            <a:r>
              <a:rPr lang="de-DE" sz="1600" dirty="0" smtClean="0">
                <a:solidFill>
                  <a:schemeClr val="accent1">
                    <a:lumMod val="50000"/>
                  </a:schemeClr>
                </a:solidFill>
              </a:rPr>
              <a:t>:</a:t>
            </a:r>
          </a:p>
          <a:p>
            <a:r>
              <a:rPr lang="de-DE" sz="1600" dirty="0" err="1" smtClean="0">
                <a:solidFill>
                  <a:srgbClr val="00B050"/>
                </a:solidFill>
              </a:rPr>
              <a:t>Composition</a:t>
            </a:r>
            <a:r>
              <a:rPr lang="de-DE" sz="1600" dirty="0" smtClean="0">
                <a:solidFill>
                  <a:schemeClr val="accent1">
                    <a:lumMod val="50000"/>
                  </a:schemeClr>
                </a:solidFill>
              </a:rPr>
              <a:t> – </a:t>
            </a:r>
            <a:r>
              <a:rPr lang="de-DE" sz="1600" dirty="0" err="1" smtClean="0">
                <a:solidFill>
                  <a:schemeClr val="accent1">
                    <a:lumMod val="50000"/>
                  </a:schemeClr>
                </a:solidFill>
              </a:rPr>
              <a:t>organic</a:t>
            </a:r>
            <a:r>
              <a:rPr lang="de-DE" sz="1600" dirty="0" smtClean="0">
                <a:solidFill>
                  <a:schemeClr val="accent1">
                    <a:lumMod val="50000"/>
                  </a:schemeClr>
                </a:solidFill>
              </a:rPr>
              <a:t> / </a:t>
            </a:r>
            <a:r>
              <a:rPr lang="de-DE" sz="1600" dirty="0" err="1" smtClean="0">
                <a:solidFill>
                  <a:schemeClr val="accent1">
                    <a:lumMod val="50000"/>
                  </a:schemeClr>
                </a:solidFill>
              </a:rPr>
              <a:t>inorganic</a:t>
            </a:r>
            <a:r>
              <a:rPr lang="de-DE" sz="1600" dirty="0" smtClean="0">
                <a:solidFill>
                  <a:schemeClr val="accent1">
                    <a:lumMod val="50000"/>
                  </a:schemeClr>
                </a:solidFill>
              </a:rPr>
              <a:t> (DAI-Thesaurus‘ </a:t>
            </a:r>
            <a:r>
              <a:rPr lang="de-DE" sz="1600" dirty="0" err="1" smtClean="0">
                <a:solidFill>
                  <a:schemeClr val="accent1">
                    <a:lumMod val="50000"/>
                  </a:schemeClr>
                </a:solidFill>
              </a:rPr>
              <a:t>choice</a:t>
            </a:r>
            <a:r>
              <a:rPr lang="de-DE" sz="1600" dirty="0" smtClean="0">
                <a:solidFill>
                  <a:schemeClr val="accent1">
                    <a:lumMod val="50000"/>
                  </a:schemeClr>
                </a:solidFill>
              </a:rPr>
              <a:t>)</a:t>
            </a:r>
          </a:p>
          <a:p>
            <a:r>
              <a:rPr lang="de-DE" sz="1600" dirty="0" smtClean="0">
                <a:solidFill>
                  <a:srgbClr val="00B050"/>
                </a:solidFill>
              </a:rPr>
              <a:t>Form</a:t>
            </a:r>
            <a:r>
              <a:rPr lang="de-DE" sz="1600" dirty="0" smtClean="0">
                <a:solidFill>
                  <a:schemeClr val="accent1">
                    <a:lumMod val="50000"/>
                  </a:schemeClr>
                </a:solidFill>
              </a:rPr>
              <a:t> – liquid / solid / gas</a:t>
            </a:r>
          </a:p>
          <a:p>
            <a:r>
              <a:rPr lang="de-DE" sz="1600" dirty="0" smtClean="0">
                <a:solidFill>
                  <a:srgbClr val="00B050"/>
                </a:solidFill>
              </a:rPr>
              <a:t>„Source“ </a:t>
            </a:r>
            <a:r>
              <a:rPr lang="de-DE" sz="1600" dirty="0" smtClean="0">
                <a:solidFill>
                  <a:schemeClr val="accent1">
                    <a:lumMod val="50000"/>
                  </a:schemeClr>
                </a:solidFill>
              </a:rPr>
              <a:t>– </a:t>
            </a:r>
            <a:r>
              <a:rPr lang="de-DE" sz="1600" dirty="0" err="1" smtClean="0">
                <a:solidFill>
                  <a:schemeClr val="accent1">
                    <a:lumMod val="50000"/>
                  </a:schemeClr>
                </a:solidFill>
              </a:rPr>
              <a:t>animal</a:t>
            </a:r>
            <a:r>
              <a:rPr lang="de-DE" sz="1600" dirty="0" smtClean="0">
                <a:solidFill>
                  <a:schemeClr val="accent1">
                    <a:lumMod val="50000"/>
                  </a:schemeClr>
                </a:solidFill>
              </a:rPr>
              <a:t> / </a:t>
            </a:r>
            <a:r>
              <a:rPr lang="de-DE" sz="1600" dirty="0" err="1" smtClean="0">
                <a:solidFill>
                  <a:schemeClr val="accent1">
                    <a:lumMod val="50000"/>
                  </a:schemeClr>
                </a:solidFill>
              </a:rPr>
              <a:t>mineral</a:t>
            </a:r>
            <a:r>
              <a:rPr lang="de-DE" sz="1600" dirty="0" smtClean="0">
                <a:solidFill>
                  <a:schemeClr val="accent1">
                    <a:lumMod val="50000"/>
                  </a:schemeClr>
                </a:solidFill>
              </a:rPr>
              <a:t> (</a:t>
            </a:r>
            <a:r>
              <a:rPr lang="de-DE" sz="1600" dirty="0" err="1" smtClean="0">
                <a:solidFill>
                  <a:schemeClr val="accent1">
                    <a:lumMod val="50000"/>
                  </a:schemeClr>
                </a:solidFill>
              </a:rPr>
              <a:t>Object</a:t>
            </a:r>
            <a:r>
              <a:rPr lang="de-DE" sz="1600" dirty="0" smtClean="0">
                <a:solidFill>
                  <a:schemeClr val="accent1">
                    <a:lumMod val="50000"/>
                  </a:schemeClr>
                </a:solidFill>
              </a:rPr>
              <a:t> </a:t>
            </a:r>
            <a:r>
              <a:rPr lang="de-DE" sz="1600" dirty="0" err="1" smtClean="0">
                <a:solidFill>
                  <a:schemeClr val="accent1">
                    <a:lumMod val="50000"/>
                  </a:schemeClr>
                </a:solidFill>
              </a:rPr>
              <a:t>materials</a:t>
            </a:r>
            <a:r>
              <a:rPr lang="de-DE" sz="1600" dirty="0" smtClean="0">
                <a:solidFill>
                  <a:schemeClr val="accent1">
                    <a:lumMod val="50000"/>
                  </a:schemeClr>
                </a:solidFill>
              </a:rPr>
              <a:t> </a:t>
            </a:r>
            <a:r>
              <a:rPr lang="de-DE" sz="1600" dirty="0" err="1" smtClean="0">
                <a:solidFill>
                  <a:schemeClr val="accent1">
                    <a:lumMod val="50000"/>
                  </a:schemeClr>
                </a:solidFill>
              </a:rPr>
              <a:t>thesaurus</a:t>
            </a:r>
            <a:r>
              <a:rPr lang="de-DE" sz="1600" dirty="0" smtClean="0">
                <a:solidFill>
                  <a:schemeClr val="accent1">
                    <a:lumMod val="50000"/>
                  </a:schemeClr>
                </a:solidFill>
              </a:rPr>
              <a:t> – FISH </a:t>
            </a:r>
            <a:r>
              <a:rPr lang="de-DE" sz="1600" dirty="0" err="1" smtClean="0">
                <a:solidFill>
                  <a:schemeClr val="accent1">
                    <a:lumMod val="50000"/>
                  </a:schemeClr>
                </a:solidFill>
              </a:rPr>
              <a:t>Terminologies</a:t>
            </a:r>
            <a:r>
              <a:rPr lang="de-DE" sz="1600" dirty="0" smtClean="0">
                <a:solidFill>
                  <a:schemeClr val="accent1">
                    <a:lumMod val="50000"/>
                  </a:schemeClr>
                </a:solidFill>
              </a:rPr>
              <a:t>)</a:t>
            </a:r>
          </a:p>
          <a:p>
            <a:r>
              <a:rPr lang="de-DE" sz="1600" dirty="0" smtClean="0">
                <a:solidFill>
                  <a:srgbClr val="00B050"/>
                </a:solidFill>
              </a:rPr>
              <a:t>„Treatment“</a:t>
            </a:r>
            <a:r>
              <a:rPr lang="de-DE" sz="1600" dirty="0" smtClean="0">
                <a:solidFill>
                  <a:schemeClr val="accent1">
                    <a:lumMod val="50000"/>
                  </a:schemeClr>
                </a:solidFill>
              </a:rPr>
              <a:t> – </a:t>
            </a:r>
            <a:r>
              <a:rPr lang="de-DE" sz="1600" dirty="0" err="1" smtClean="0">
                <a:solidFill>
                  <a:schemeClr val="accent1">
                    <a:lumMod val="50000"/>
                  </a:schemeClr>
                </a:solidFill>
              </a:rPr>
              <a:t>processed</a:t>
            </a:r>
            <a:r>
              <a:rPr lang="de-DE" sz="1600" dirty="0" smtClean="0">
                <a:solidFill>
                  <a:schemeClr val="accent1">
                    <a:lumMod val="50000"/>
                  </a:schemeClr>
                </a:solidFill>
              </a:rPr>
              <a:t> / non-</a:t>
            </a:r>
            <a:r>
              <a:rPr lang="de-DE" sz="1600" dirty="0" err="1" smtClean="0">
                <a:solidFill>
                  <a:schemeClr val="accent1">
                    <a:lumMod val="50000"/>
                  </a:schemeClr>
                </a:solidFill>
              </a:rPr>
              <a:t>processed</a:t>
            </a:r>
            <a:endParaRPr lang="de-DE" sz="1600" dirty="0" smtClean="0">
              <a:solidFill>
                <a:schemeClr val="accent1">
                  <a:lumMod val="50000"/>
                </a:schemeClr>
              </a:solidFill>
            </a:endParaRPr>
          </a:p>
          <a:p>
            <a:r>
              <a:rPr lang="de-DE" sz="1600" dirty="0" smtClean="0">
                <a:solidFill>
                  <a:srgbClr val="00B050"/>
                </a:solidFill>
              </a:rPr>
              <a:t>Guide </a:t>
            </a:r>
            <a:r>
              <a:rPr lang="de-DE" sz="1600" dirty="0" err="1" smtClean="0">
                <a:solidFill>
                  <a:srgbClr val="00B050"/>
                </a:solidFill>
              </a:rPr>
              <a:t>terms</a:t>
            </a:r>
            <a:r>
              <a:rPr lang="de-DE" sz="1600" dirty="0" smtClean="0">
                <a:solidFill>
                  <a:srgbClr val="00B050"/>
                </a:solidFill>
              </a:rPr>
              <a:t> </a:t>
            </a:r>
            <a:r>
              <a:rPr lang="de-DE" sz="1600" dirty="0" smtClean="0">
                <a:solidFill>
                  <a:schemeClr val="accent1">
                    <a:lumMod val="50000"/>
                  </a:schemeClr>
                </a:solidFill>
              </a:rPr>
              <a:t>(Getty AAT) </a:t>
            </a:r>
          </a:p>
          <a:p>
            <a:endParaRPr lang="de-DE" sz="1600" dirty="0">
              <a:solidFill>
                <a:schemeClr val="accent1">
                  <a:lumMod val="50000"/>
                </a:schemeClr>
              </a:solidFill>
            </a:endParaRPr>
          </a:p>
        </p:txBody>
      </p:sp>
      <p:sp>
        <p:nvSpPr>
          <p:cNvPr id="4" name="Titel 1"/>
          <p:cNvSpPr txBox="1">
            <a:spLocks/>
          </p:cNvSpPr>
          <p:nvPr/>
        </p:nvSpPr>
        <p:spPr>
          <a:xfrm>
            <a:off x="251520" y="6251302"/>
            <a:ext cx="8661648" cy="41805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de-DE" sz="1200" dirty="0" smtClean="0">
                <a:solidFill>
                  <a:schemeClr val="accent1">
                    <a:lumMod val="75000"/>
                  </a:schemeClr>
                </a:solidFill>
              </a:rPr>
              <a:t>BBT </a:t>
            </a:r>
            <a:r>
              <a:rPr lang="de-DE" sz="1200" dirty="0" err="1" smtClean="0">
                <a:solidFill>
                  <a:schemeClr val="accent1">
                    <a:lumMod val="75000"/>
                  </a:schemeClr>
                </a:solidFill>
              </a:rPr>
              <a:t>Curation</a:t>
            </a:r>
            <a:r>
              <a:rPr lang="de-DE" sz="1200" dirty="0" smtClean="0">
                <a:solidFill>
                  <a:schemeClr val="accent1">
                    <a:lumMod val="75000"/>
                  </a:schemeClr>
                </a:solidFill>
              </a:rPr>
              <a:t> </a:t>
            </a:r>
            <a:r>
              <a:rPr lang="de-DE" sz="1200" dirty="0" err="1" smtClean="0">
                <a:solidFill>
                  <a:schemeClr val="accent1">
                    <a:lumMod val="75000"/>
                  </a:schemeClr>
                </a:solidFill>
              </a:rPr>
              <a:t>Committee</a:t>
            </a:r>
            <a:r>
              <a:rPr lang="de-DE" sz="1200" dirty="0" smtClean="0">
                <a:solidFill>
                  <a:schemeClr val="accent1">
                    <a:lumMod val="75000"/>
                  </a:schemeClr>
                </a:solidFill>
              </a:rPr>
              <a:t> Annual Meeting     Athens 13.11.2019 </a:t>
            </a:r>
            <a:endParaRPr lang="de-DE" sz="1200" dirty="0">
              <a:solidFill>
                <a:schemeClr val="accent1">
                  <a:lumMod val="75000"/>
                </a:schemeClr>
              </a:solidFill>
            </a:endParaRPr>
          </a:p>
        </p:txBody>
      </p:sp>
      <p:cxnSp>
        <p:nvCxnSpPr>
          <p:cNvPr id="6" name="Gerade Verbindung 5"/>
          <p:cNvCxnSpPr/>
          <p:nvPr/>
        </p:nvCxnSpPr>
        <p:spPr>
          <a:xfrm>
            <a:off x="1331640" y="260648"/>
            <a:ext cx="0" cy="28803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7596336" y="6381328"/>
            <a:ext cx="0" cy="216024"/>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0" y="62068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0344" y="630932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86" t="45594" r="69086" b="46569"/>
          <a:stretch/>
        </p:blipFill>
        <p:spPr bwMode="auto">
          <a:xfrm>
            <a:off x="4716016" y="1124744"/>
            <a:ext cx="3601896" cy="864000"/>
          </a:xfrm>
          <a:prstGeom prst="rect">
            <a:avLst/>
          </a:prstGeom>
          <a:noFill/>
          <a:ln w="9525">
            <a:solidFill>
              <a:schemeClr val="accent1">
                <a:lumMod val="50000"/>
              </a:schemeClr>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922" t="10138" r="58563" b="53692"/>
          <a:stretch/>
        </p:blipFill>
        <p:spPr bwMode="auto">
          <a:xfrm>
            <a:off x="4716016" y="2420888"/>
            <a:ext cx="4083359" cy="3384000"/>
          </a:xfrm>
          <a:prstGeom prst="rect">
            <a:avLst/>
          </a:prstGeom>
          <a:noFill/>
          <a:ln w="9525">
            <a:solidFill>
              <a:schemeClr val="accent1">
                <a:lumMod val="50000"/>
              </a:schemeClr>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62041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8640"/>
            <a:ext cx="8640960" cy="418058"/>
          </a:xfrm>
        </p:spPr>
        <p:txBody>
          <a:bodyPr>
            <a:normAutofit/>
          </a:bodyPr>
          <a:lstStyle/>
          <a:p>
            <a:pPr algn="l"/>
            <a:r>
              <a:rPr lang="de-DE" sz="1600" dirty="0" smtClean="0">
                <a:solidFill>
                  <a:schemeClr val="accent1">
                    <a:lumMod val="75000"/>
                  </a:schemeClr>
                </a:solidFill>
              </a:rPr>
              <a:t>SESSION I      LEVEL OF GRANULARITY - </a:t>
            </a:r>
            <a:r>
              <a:rPr lang="de-DE" sz="1600" b="1" dirty="0" smtClean="0">
                <a:solidFill>
                  <a:schemeClr val="accent1">
                    <a:lumMod val="75000"/>
                  </a:schemeClr>
                </a:solidFill>
              </a:rPr>
              <a:t>MATERIALS</a:t>
            </a:r>
            <a:endParaRPr lang="de-DE" sz="1600" b="1" dirty="0">
              <a:solidFill>
                <a:schemeClr val="accent1">
                  <a:lumMod val="75000"/>
                </a:schemeClr>
              </a:solidFill>
            </a:endParaRPr>
          </a:p>
        </p:txBody>
      </p:sp>
      <p:sp>
        <p:nvSpPr>
          <p:cNvPr id="3" name="Inhaltsplatzhalter 2"/>
          <p:cNvSpPr>
            <a:spLocks noGrp="1"/>
          </p:cNvSpPr>
          <p:nvPr>
            <p:ph idx="1"/>
          </p:nvPr>
        </p:nvSpPr>
        <p:spPr>
          <a:xfrm>
            <a:off x="457200" y="980728"/>
            <a:ext cx="8229600" cy="5145435"/>
          </a:xfrm>
        </p:spPr>
        <p:txBody>
          <a:bodyPr>
            <a:normAutofit/>
          </a:bodyPr>
          <a:lstStyle/>
          <a:p>
            <a:pPr marL="0" indent="0">
              <a:buNone/>
            </a:pPr>
            <a:r>
              <a:rPr lang="en-US" sz="2400" dirty="0" smtClean="0">
                <a:solidFill>
                  <a:schemeClr val="accent1">
                    <a:lumMod val="50000"/>
                  </a:schemeClr>
                </a:solidFill>
              </a:rPr>
              <a:t>Current scope note:</a:t>
            </a:r>
          </a:p>
          <a:p>
            <a:pPr marL="400050" lvl="1" indent="0">
              <a:buNone/>
            </a:pPr>
            <a:r>
              <a:rPr lang="en-US" sz="2400" dirty="0" smtClean="0">
                <a:solidFill>
                  <a:schemeClr val="accent1">
                    <a:lumMod val="50000"/>
                  </a:schemeClr>
                </a:solidFill>
              </a:rPr>
              <a:t>This facet comprises types of physical substances that are constituents of material objects or are used in their construction, but whose individual substance is not a factor in the objects’ function (</a:t>
            </a:r>
            <a:r>
              <a:rPr lang="en-US" sz="2400" dirty="0" err="1" smtClean="0">
                <a:solidFill>
                  <a:schemeClr val="accent1">
                    <a:lumMod val="50000"/>
                  </a:schemeClr>
                </a:solidFill>
              </a:rPr>
              <a:t>eg</a:t>
            </a:r>
            <a:r>
              <a:rPr lang="en-US" sz="2400" dirty="0" smtClean="0">
                <a:solidFill>
                  <a:schemeClr val="accent1">
                    <a:lumMod val="50000"/>
                  </a:schemeClr>
                </a:solidFill>
              </a:rPr>
              <a:t> gold, water, bricks, etc.) The facet may include pure raw materials, processed or unprocessed, and also materials that have been modelled and are incorporated into objects. Their main attribute is that they cannot be individualized, that is, they cannot be distinct "units" with clear and </a:t>
            </a:r>
            <a:r>
              <a:rPr lang="en-US" sz="2400" b="1" dirty="0" smtClean="0">
                <a:solidFill>
                  <a:srgbClr val="00B050"/>
                </a:solidFill>
              </a:rPr>
              <a:t>distinct</a:t>
            </a:r>
            <a:r>
              <a:rPr lang="en-US" sz="2400" dirty="0" smtClean="0">
                <a:solidFill>
                  <a:schemeClr val="accent1">
                    <a:lumMod val="50000"/>
                  </a:schemeClr>
                </a:solidFill>
              </a:rPr>
              <a:t> boundaries or</a:t>
            </a:r>
            <a:r>
              <a:rPr lang="en-US" sz="2400" b="1" dirty="0" smtClean="0">
                <a:solidFill>
                  <a:srgbClr val="00B050"/>
                </a:solidFill>
              </a:rPr>
              <a:t> roles in respect to other units of the same or different kind</a:t>
            </a:r>
            <a:r>
              <a:rPr lang="en-US" sz="2400" dirty="0" smtClean="0">
                <a:solidFill>
                  <a:schemeClr val="accent1">
                    <a:lumMod val="50000"/>
                  </a:schemeClr>
                </a:solidFill>
              </a:rPr>
              <a:t>. </a:t>
            </a:r>
            <a:endParaRPr lang="en-US" sz="2400" dirty="0">
              <a:solidFill>
                <a:schemeClr val="accent1">
                  <a:lumMod val="50000"/>
                </a:schemeClr>
              </a:solidFill>
            </a:endParaRPr>
          </a:p>
          <a:p>
            <a:pPr marL="400050" lvl="1" indent="0">
              <a:buNone/>
            </a:pPr>
            <a:r>
              <a:rPr lang="de-DE" sz="1600" dirty="0" smtClean="0">
                <a:solidFill>
                  <a:schemeClr val="accent1">
                    <a:lumMod val="50000"/>
                  </a:schemeClr>
                </a:solidFill>
              </a:rPr>
              <a:t>(Version: 1.2.2 / Submission Date: 19.08.2019 / Submission </a:t>
            </a:r>
            <a:r>
              <a:rPr lang="de-DE" sz="1600" dirty="0" err="1" smtClean="0">
                <a:solidFill>
                  <a:schemeClr val="accent1">
                    <a:lumMod val="50000"/>
                  </a:schemeClr>
                </a:solidFill>
              </a:rPr>
              <a:t>Id</a:t>
            </a:r>
            <a:r>
              <a:rPr lang="de-DE" sz="1600" dirty="0" smtClean="0">
                <a:solidFill>
                  <a:schemeClr val="accent1">
                    <a:lumMod val="50000"/>
                  </a:schemeClr>
                </a:solidFill>
              </a:rPr>
              <a:t>: 2150)</a:t>
            </a:r>
          </a:p>
          <a:p>
            <a:pPr marL="400050" lvl="1" indent="0">
              <a:buNone/>
            </a:pPr>
            <a:endParaRPr lang="de-DE" sz="1600" dirty="0" smtClean="0">
              <a:solidFill>
                <a:schemeClr val="accent1">
                  <a:lumMod val="50000"/>
                </a:schemeClr>
              </a:solidFill>
            </a:endParaRPr>
          </a:p>
          <a:p>
            <a:pPr marL="685800" lvl="1">
              <a:buFont typeface="Wingdings" panose="05000000000000000000" pitchFamily="2" charset="2"/>
              <a:buChar char="Ø"/>
            </a:pPr>
            <a:r>
              <a:rPr lang="de-DE" sz="1600" dirty="0" err="1" smtClean="0">
                <a:solidFill>
                  <a:schemeClr val="accent1">
                    <a:lumMod val="50000"/>
                  </a:schemeClr>
                </a:solidFill>
              </a:rPr>
              <a:t>What</a:t>
            </a:r>
            <a:r>
              <a:rPr lang="de-DE" sz="1600" dirty="0" smtClean="0">
                <a:solidFill>
                  <a:schemeClr val="accent1">
                    <a:lumMod val="50000"/>
                  </a:schemeClr>
                </a:solidFill>
              </a:rPr>
              <a:t> do „</a:t>
            </a:r>
            <a:r>
              <a:rPr lang="de-DE" sz="1600" dirty="0" err="1" smtClean="0">
                <a:solidFill>
                  <a:schemeClr val="accent1">
                    <a:lumMod val="50000"/>
                  </a:schemeClr>
                </a:solidFill>
              </a:rPr>
              <a:t>distinct</a:t>
            </a:r>
            <a:r>
              <a:rPr lang="de-DE" sz="1600" dirty="0" smtClean="0">
                <a:solidFill>
                  <a:schemeClr val="accent1">
                    <a:lumMod val="50000"/>
                  </a:schemeClr>
                </a:solidFill>
              </a:rPr>
              <a:t> </a:t>
            </a:r>
            <a:r>
              <a:rPr lang="de-DE" sz="1600" dirty="0" err="1" smtClean="0">
                <a:solidFill>
                  <a:schemeClr val="accent1">
                    <a:lumMod val="50000"/>
                  </a:schemeClr>
                </a:solidFill>
              </a:rPr>
              <a:t>roles</a:t>
            </a:r>
            <a:r>
              <a:rPr lang="de-DE" sz="1600" dirty="0" smtClean="0">
                <a:solidFill>
                  <a:schemeClr val="accent1">
                    <a:lumMod val="50000"/>
                  </a:schemeClr>
                </a:solidFill>
              </a:rPr>
              <a:t>“ </a:t>
            </a:r>
            <a:r>
              <a:rPr lang="de-DE" sz="1600" dirty="0" err="1" smtClean="0">
                <a:solidFill>
                  <a:schemeClr val="accent1">
                    <a:lumMod val="50000"/>
                  </a:schemeClr>
                </a:solidFill>
              </a:rPr>
              <a:t>mean</a:t>
            </a:r>
            <a:r>
              <a:rPr lang="de-DE" sz="1600" dirty="0" smtClean="0">
                <a:solidFill>
                  <a:schemeClr val="accent1">
                    <a:lumMod val="50000"/>
                  </a:schemeClr>
                </a:solidFill>
              </a:rPr>
              <a:t> in </a:t>
            </a:r>
            <a:r>
              <a:rPr lang="de-DE" sz="1600" dirty="0" err="1" smtClean="0">
                <a:solidFill>
                  <a:schemeClr val="accent1">
                    <a:lumMod val="50000"/>
                  </a:schemeClr>
                </a:solidFill>
              </a:rPr>
              <a:t>this</a:t>
            </a:r>
            <a:r>
              <a:rPr lang="de-DE" sz="1600" dirty="0" smtClean="0">
                <a:solidFill>
                  <a:schemeClr val="accent1">
                    <a:lumMod val="50000"/>
                  </a:schemeClr>
                </a:solidFill>
              </a:rPr>
              <a:t> </a:t>
            </a:r>
            <a:r>
              <a:rPr lang="de-DE" sz="1600" dirty="0" err="1" smtClean="0">
                <a:solidFill>
                  <a:schemeClr val="accent1">
                    <a:lumMod val="50000"/>
                  </a:schemeClr>
                </a:solidFill>
              </a:rPr>
              <a:t>respect</a:t>
            </a:r>
            <a:r>
              <a:rPr lang="de-DE" sz="1600" dirty="0" smtClean="0">
                <a:solidFill>
                  <a:schemeClr val="accent1">
                    <a:lumMod val="50000"/>
                  </a:schemeClr>
                </a:solidFill>
              </a:rPr>
              <a:t>?</a:t>
            </a:r>
          </a:p>
          <a:p>
            <a:pPr marL="400050" lvl="1" indent="0">
              <a:buNone/>
            </a:pPr>
            <a:endParaRPr lang="de-DE" sz="1600" dirty="0">
              <a:solidFill>
                <a:schemeClr val="accent1">
                  <a:lumMod val="50000"/>
                </a:schemeClr>
              </a:solidFill>
            </a:endParaRPr>
          </a:p>
        </p:txBody>
      </p:sp>
      <p:sp>
        <p:nvSpPr>
          <p:cNvPr id="4" name="Titel 1"/>
          <p:cNvSpPr txBox="1">
            <a:spLocks/>
          </p:cNvSpPr>
          <p:nvPr/>
        </p:nvSpPr>
        <p:spPr>
          <a:xfrm>
            <a:off x="251520" y="6251302"/>
            <a:ext cx="8661648" cy="41805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de-DE" sz="1200" dirty="0" smtClean="0">
                <a:solidFill>
                  <a:schemeClr val="accent1">
                    <a:lumMod val="75000"/>
                  </a:schemeClr>
                </a:solidFill>
              </a:rPr>
              <a:t>BBT </a:t>
            </a:r>
            <a:r>
              <a:rPr lang="de-DE" sz="1200" dirty="0" err="1" smtClean="0">
                <a:solidFill>
                  <a:schemeClr val="accent1">
                    <a:lumMod val="75000"/>
                  </a:schemeClr>
                </a:solidFill>
              </a:rPr>
              <a:t>Curation</a:t>
            </a:r>
            <a:r>
              <a:rPr lang="de-DE" sz="1200" dirty="0" smtClean="0">
                <a:solidFill>
                  <a:schemeClr val="accent1">
                    <a:lumMod val="75000"/>
                  </a:schemeClr>
                </a:solidFill>
              </a:rPr>
              <a:t> </a:t>
            </a:r>
            <a:r>
              <a:rPr lang="de-DE" sz="1200" dirty="0" err="1" smtClean="0">
                <a:solidFill>
                  <a:schemeClr val="accent1">
                    <a:lumMod val="75000"/>
                  </a:schemeClr>
                </a:solidFill>
              </a:rPr>
              <a:t>Committee</a:t>
            </a:r>
            <a:r>
              <a:rPr lang="de-DE" sz="1200" dirty="0" smtClean="0">
                <a:solidFill>
                  <a:schemeClr val="accent1">
                    <a:lumMod val="75000"/>
                  </a:schemeClr>
                </a:solidFill>
              </a:rPr>
              <a:t> Annual Meeting     Athens 13.11.2019 </a:t>
            </a:r>
            <a:endParaRPr lang="de-DE" sz="1200" dirty="0">
              <a:solidFill>
                <a:schemeClr val="accent1">
                  <a:lumMod val="75000"/>
                </a:schemeClr>
              </a:solidFill>
            </a:endParaRPr>
          </a:p>
        </p:txBody>
      </p:sp>
      <p:cxnSp>
        <p:nvCxnSpPr>
          <p:cNvPr id="6" name="Gerade Verbindung 5"/>
          <p:cNvCxnSpPr/>
          <p:nvPr/>
        </p:nvCxnSpPr>
        <p:spPr>
          <a:xfrm>
            <a:off x="1331640" y="260648"/>
            <a:ext cx="0" cy="28803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7596336" y="6381328"/>
            <a:ext cx="0" cy="216024"/>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0" y="62068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0344" y="630932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4567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8640"/>
            <a:ext cx="8640960" cy="418058"/>
          </a:xfrm>
        </p:spPr>
        <p:txBody>
          <a:bodyPr>
            <a:normAutofit/>
          </a:bodyPr>
          <a:lstStyle/>
          <a:p>
            <a:pPr algn="l"/>
            <a:r>
              <a:rPr lang="de-DE" sz="1600" dirty="0" smtClean="0">
                <a:solidFill>
                  <a:schemeClr val="accent1">
                    <a:lumMod val="75000"/>
                  </a:schemeClr>
                </a:solidFill>
              </a:rPr>
              <a:t>SESSION I      LEVEL OF GRANULARITY – </a:t>
            </a:r>
            <a:r>
              <a:rPr lang="de-DE" sz="1600" b="1" dirty="0" smtClean="0">
                <a:solidFill>
                  <a:schemeClr val="accent1">
                    <a:lumMod val="75000"/>
                  </a:schemeClr>
                </a:solidFill>
              </a:rPr>
              <a:t>MOBILE OBJECTS</a:t>
            </a:r>
            <a:endParaRPr lang="de-DE" sz="1600" b="1" dirty="0">
              <a:solidFill>
                <a:schemeClr val="accent1">
                  <a:lumMod val="75000"/>
                </a:schemeClr>
              </a:solidFill>
            </a:endParaRPr>
          </a:p>
        </p:txBody>
      </p:sp>
      <p:sp>
        <p:nvSpPr>
          <p:cNvPr id="3" name="Inhaltsplatzhalter 2"/>
          <p:cNvSpPr>
            <a:spLocks noGrp="1"/>
          </p:cNvSpPr>
          <p:nvPr>
            <p:ph idx="1"/>
          </p:nvPr>
        </p:nvSpPr>
        <p:spPr>
          <a:xfrm>
            <a:off x="457200" y="3212976"/>
            <a:ext cx="8229600" cy="2664296"/>
          </a:xfrm>
        </p:spPr>
        <p:txBody>
          <a:bodyPr>
            <a:normAutofit/>
          </a:bodyPr>
          <a:lstStyle/>
          <a:p>
            <a:pPr marL="0" indent="0">
              <a:buNone/>
            </a:pPr>
            <a:r>
              <a:rPr lang="en-US" sz="2400" dirty="0" smtClean="0">
                <a:solidFill>
                  <a:schemeClr val="accent1">
                    <a:lumMod val="50000"/>
                  </a:schemeClr>
                </a:solidFill>
              </a:rPr>
              <a:t>Current scope note:</a:t>
            </a:r>
          </a:p>
          <a:p>
            <a:pPr marL="400050" lvl="1" indent="0">
              <a:buNone/>
            </a:pPr>
            <a:r>
              <a:rPr lang="en-GB" sz="2400" dirty="0" smtClean="0">
                <a:solidFill>
                  <a:schemeClr val="accent1">
                    <a:lumMod val="50000"/>
                  </a:schemeClr>
                </a:solidFill>
              </a:rPr>
              <a:t>This </a:t>
            </a:r>
            <a:r>
              <a:rPr lang="en-GB" sz="2400" dirty="0">
                <a:solidFill>
                  <a:schemeClr val="accent1">
                    <a:lumMod val="50000"/>
                  </a:schemeClr>
                </a:solidFill>
              </a:rPr>
              <a:t>term classifies material things that result from human </a:t>
            </a:r>
            <a:r>
              <a:rPr lang="en-GB" sz="2400" dirty="0" err="1">
                <a:solidFill>
                  <a:schemeClr val="accent1">
                    <a:lumMod val="50000"/>
                  </a:schemeClr>
                </a:solidFill>
              </a:rPr>
              <a:t>endeavor</a:t>
            </a:r>
            <a:r>
              <a:rPr lang="en-GB" sz="2400" dirty="0">
                <a:solidFill>
                  <a:schemeClr val="accent1">
                    <a:lumMod val="50000"/>
                  </a:schemeClr>
                </a:solidFill>
              </a:rPr>
              <a:t>, have aesthetic, cultural, historical, scientific, or other utilitarian value, and are by design or through collecting portable functional entities.</a:t>
            </a:r>
            <a:endParaRPr lang="en-US" sz="2400" dirty="0">
              <a:solidFill>
                <a:schemeClr val="accent1">
                  <a:lumMod val="50000"/>
                </a:schemeClr>
              </a:solidFill>
            </a:endParaRPr>
          </a:p>
          <a:p>
            <a:pPr marL="400050" lvl="1" indent="0">
              <a:buNone/>
            </a:pPr>
            <a:r>
              <a:rPr lang="de-DE" sz="1600" dirty="0" smtClean="0">
                <a:solidFill>
                  <a:schemeClr val="accent1">
                    <a:lumMod val="50000"/>
                  </a:schemeClr>
                </a:solidFill>
              </a:rPr>
              <a:t>(Version: 1.2.1 / Submission Date: 11.04.2019 / Submission </a:t>
            </a:r>
            <a:r>
              <a:rPr lang="de-DE" sz="1600" dirty="0" err="1" smtClean="0">
                <a:solidFill>
                  <a:schemeClr val="accent1">
                    <a:lumMod val="50000"/>
                  </a:schemeClr>
                </a:solidFill>
              </a:rPr>
              <a:t>Id</a:t>
            </a:r>
            <a:r>
              <a:rPr lang="de-DE" sz="1600" dirty="0" smtClean="0">
                <a:solidFill>
                  <a:schemeClr val="accent1">
                    <a:lumMod val="50000"/>
                  </a:schemeClr>
                </a:solidFill>
              </a:rPr>
              <a:t>: 2129)</a:t>
            </a:r>
          </a:p>
          <a:p>
            <a:pPr marL="400050" lvl="1" indent="0">
              <a:buNone/>
            </a:pPr>
            <a:endParaRPr lang="de-DE" sz="1600" dirty="0">
              <a:solidFill>
                <a:schemeClr val="accent1">
                  <a:lumMod val="50000"/>
                </a:schemeClr>
              </a:solidFill>
            </a:endParaRPr>
          </a:p>
        </p:txBody>
      </p:sp>
      <p:sp>
        <p:nvSpPr>
          <p:cNvPr id="4" name="Titel 1"/>
          <p:cNvSpPr txBox="1">
            <a:spLocks/>
          </p:cNvSpPr>
          <p:nvPr/>
        </p:nvSpPr>
        <p:spPr>
          <a:xfrm>
            <a:off x="251520" y="6251302"/>
            <a:ext cx="8661648" cy="41805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de-DE" sz="1200" dirty="0" smtClean="0">
                <a:solidFill>
                  <a:schemeClr val="accent1">
                    <a:lumMod val="75000"/>
                  </a:schemeClr>
                </a:solidFill>
              </a:rPr>
              <a:t>BBT </a:t>
            </a:r>
            <a:r>
              <a:rPr lang="de-DE" sz="1200" dirty="0" err="1" smtClean="0">
                <a:solidFill>
                  <a:schemeClr val="accent1">
                    <a:lumMod val="75000"/>
                  </a:schemeClr>
                </a:solidFill>
              </a:rPr>
              <a:t>Curation</a:t>
            </a:r>
            <a:r>
              <a:rPr lang="de-DE" sz="1200" dirty="0" smtClean="0">
                <a:solidFill>
                  <a:schemeClr val="accent1">
                    <a:lumMod val="75000"/>
                  </a:schemeClr>
                </a:solidFill>
              </a:rPr>
              <a:t> </a:t>
            </a:r>
            <a:r>
              <a:rPr lang="de-DE" sz="1200" dirty="0" err="1" smtClean="0">
                <a:solidFill>
                  <a:schemeClr val="accent1">
                    <a:lumMod val="75000"/>
                  </a:schemeClr>
                </a:solidFill>
              </a:rPr>
              <a:t>Committee</a:t>
            </a:r>
            <a:r>
              <a:rPr lang="de-DE" sz="1200" dirty="0" smtClean="0">
                <a:solidFill>
                  <a:schemeClr val="accent1">
                    <a:lumMod val="75000"/>
                  </a:schemeClr>
                </a:solidFill>
              </a:rPr>
              <a:t> Annual Meeting     Athens 13.11.2019 </a:t>
            </a:r>
            <a:endParaRPr lang="de-DE" sz="1200" dirty="0">
              <a:solidFill>
                <a:schemeClr val="accent1">
                  <a:lumMod val="75000"/>
                </a:schemeClr>
              </a:solidFill>
            </a:endParaRPr>
          </a:p>
        </p:txBody>
      </p:sp>
      <p:cxnSp>
        <p:nvCxnSpPr>
          <p:cNvPr id="6" name="Gerade Verbindung 5"/>
          <p:cNvCxnSpPr/>
          <p:nvPr/>
        </p:nvCxnSpPr>
        <p:spPr>
          <a:xfrm>
            <a:off x="1331640" y="260648"/>
            <a:ext cx="0" cy="28803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7596336" y="6381328"/>
            <a:ext cx="0" cy="216024"/>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0" y="62068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0344" y="630932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318" t="47503" r="14830" b="32241"/>
          <a:stretch/>
        </p:blipFill>
        <p:spPr bwMode="auto">
          <a:xfrm>
            <a:off x="467534" y="836711"/>
            <a:ext cx="7153703" cy="187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57024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8640"/>
            <a:ext cx="8640960" cy="418058"/>
          </a:xfrm>
        </p:spPr>
        <p:txBody>
          <a:bodyPr>
            <a:normAutofit/>
          </a:bodyPr>
          <a:lstStyle/>
          <a:p>
            <a:pPr algn="l"/>
            <a:r>
              <a:rPr lang="de-DE" sz="1600" dirty="0" smtClean="0">
                <a:solidFill>
                  <a:schemeClr val="accent1">
                    <a:lumMod val="75000"/>
                  </a:schemeClr>
                </a:solidFill>
              </a:rPr>
              <a:t>SESSION I      LEVEL OF GRANULARITY – </a:t>
            </a:r>
            <a:r>
              <a:rPr lang="de-DE" sz="1600" b="1" dirty="0" smtClean="0">
                <a:solidFill>
                  <a:schemeClr val="accent1">
                    <a:lumMod val="75000"/>
                  </a:schemeClr>
                </a:solidFill>
              </a:rPr>
              <a:t>MOBILE OBJECTS</a:t>
            </a:r>
            <a:endParaRPr lang="de-DE" sz="1600" b="1" dirty="0">
              <a:solidFill>
                <a:schemeClr val="accent1">
                  <a:lumMod val="75000"/>
                </a:schemeClr>
              </a:solidFill>
            </a:endParaRPr>
          </a:p>
        </p:txBody>
      </p:sp>
      <p:sp>
        <p:nvSpPr>
          <p:cNvPr id="4" name="Titel 1"/>
          <p:cNvSpPr txBox="1">
            <a:spLocks/>
          </p:cNvSpPr>
          <p:nvPr/>
        </p:nvSpPr>
        <p:spPr>
          <a:xfrm>
            <a:off x="251520" y="6251302"/>
            <a:ext cx="8661648" cy="41805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de-DE" sz="1200" dirty="0" smtClean="0">
                <a:solidFill>
                  <a:schemeClr val="accent1">
                    <a:lumMod val="75000"/>
                  </a:schemeClr>
                </a:solidFill>
              </a:rPr>
              <a:t>BBT </a:t>
            </a:r>
            <a:r>
              <a:rPr lang="de-DE" sz="1200" dirty="0" err="1" smtClean="0">
                <a:solidFill>
                  <a:schemeClr val="accent1">
                    <a:lumMod val="75000"/>
                  </a:schemeClr>
                </a:solidFill>
              </a:rPr>
              <a:t>Curation</a:t>
            </a:r>
            <a:r>
              <a:rPr lang="de-DE" sz="1200" dirty="0" smtClean="0">
                <a:solidFill>
                  <a:schemeClr val="accent1">
                    <a:lumMod val="75000"/>
                  </a:schemeClr>
                </a:solidFill>
              </a:rPr>
              <a:t> </a:t>
            </a:r>
            <a:r>
              <a:rPr lang="de-DE" sz="1200" dirty="0" err="1" smtClean="0">
                <a:solidFill>
                  <a:schemeClr val="accent1">
                    <a:lumMod val="75000"/>
                  </a:schemeClr>
                </a:solidFill>
              </a:rPr>
              <a:t>Committee</a:t>
            </a:r>
            <a:r>
              <a:rPr lang="de-DE" sz="1200" dirty="0" smtClean="0">
                <a:solidFill>
                  <a:schemeClr val="accent1">
                    <a:lumMod val="75000"/>
                  </a:schemeClr>
                </a:solidFill>
              </a:rPr>
              <a:t> Annual Meeting     Athens 13.11.2019 </a:t>
            </a:r>
            <a:endParaRPr lang="de-DE" sz="1200" dirty="0">
              <a:solidFill>
                <a:schemeClr val="accent1">
                  <a:lumMod val="75000"/>
                </a:schemeClr>
              </a:solidFill>
            </a:endParaRPr>
          </a:p>
        </p:txBody>
      </p:sp>
      <p:cxnSp>
        <p:nvCxnSpPr>
          <p:cNvPr id="6" name="Gerade Verbindung 5"/>
          <p:cNvCxnSpPr/>
          <p:nvPr/>
        </p:nvCxnSpPr>
        <p:spPr>
          <a:xfrm>
            <a:off x="1331640" y="260648"/>
            <a:ext cx="0" cy="28803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7596336" y="6381328"/>
            <a:ext cx="0" cy="216024"/>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0" y="62068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0344" y="630932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85" t="16156" r="61165" b="12589"/>
          <a:stretch/>
        </p:blipFill>
        <p:spPr bwMode="auto">
          <a:xfrm>
            <a:off x="683571" y="1305304"/>
            <a:ext cx="2656139" cy="4860000"/>
          </a:xfrm>
          <a:prstGeom prst="rect">
            <a:avLst/>
          </a:prstGeom>
          <a:noFill/>
          <a:ln w="9525">
            <a:solidFill>
              <a:schemeClr val="accent1">
                <a:lumMod val="50000"/>
              </a:schemeClr>
            </a:solidFill>
            <a:miter lim="800000"/>
            <a:headEnd/>
            <a:tailEnd/>
          </a:ln>
          <a:extLst>
            <a:ext uri="{909E8E84-426E-40DD-AFC4-6F175D3DCCD1}">
              <a14:hiddenFill xmlns:a14="http://schemas.microsoft.com/office/drawing/2010/main">
                <a:solidFill>
                  <a:schemeClr val="accent1"/>
                </a:solidFill>
              </a14:hiddenFill>
            </a:ext>
          </a:extLst>
        </p:spPr>
      </p:pic>
      <p:pic>
        <p:nvPicPr>
          <p:cNvPr id="307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9550" r="48853" b="26696"/>
          <a:stretch/>
        </p:blipFill>
        <p:spPr bwMode="auto">
          <a:xfrm>
            <a:off x="4067944" y="1073696"/>
            <a:ext cx="4386821" cy="5076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1" name="Textfeld 10"/>
          <p:cNvSpPr txBox="1"/>
          <p:nvPr/>
        </p:nvSpPr>
        <p:spPr>
          <a:xfrm>
            <a:off x="683571" y="908720"/>
            <a:ext cx="2656139" cy="369332"/>
          </a:xfrm>
          <a:prstGeom prst="rect">
            <a:avLst/>
          </a:prstGeom>
          <a:noFill/>
        </p:spPr>
        <p:txBody>
          <a:bodyPr wrap="square" rtlCol="0">
            <a:spAutoFit/>
          </a:bodyPr>
          <a:lstStyle/>
          <a:p>
            <a:r>
              <a:rPr lang="de-DE" dirty="0" smtClean="0">
                <a:solidFill>
                  <a:schemeClr val="accent1">
                    <a:lumMod val="50000"/>
                  </a:schemeClr>
                </a:solidFill>
              </a:rPr>
              <a:t>DAI-Thesaurus</a:t>
            </a:r>
            <a:endParaRPr lang="de-DE" dirty="0">
              <a:solidFill>
                <a:schemeClr val="accent1">
                  <a:lumMod val="50000"/>
                </a:schemeClr>
              </a:solidFill>
            </a:endParaRPr>
          </a:p>
        </p:txBody>
      </p:sp>
    </p:spTree>
    <p:extLst>
      <p:ext uri="{BB962C8B-B14F-4D97-AF65-F5344CB8AC3E}">
        <p14:creationId xmlns:p14="http://schemas.microsoft.com/office/powerpoint/2010/main" val="3581287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8640"/>
            <a:ext cx="8640960" cy="418058"/>
          </a:xfrm>
        </p:spPr>
        <p:txBody>
          <a:bodyPr>
            <a:normAutofit/>
          </a:bodyPr>
          <a:lstStyle/>
          <a:p>
            <a:pPr algn="l"/>
            <a:r>
              <a:rPr lang="de-DE" sz="1600" dirty="0" smtClean="0">
                <a:solidFill>
                  <a:schemeClr val="accent1">
                    <a:lumMod val="75000"/>
                  </a:schemeClr>
                </a:solidFill>
              </a:rPr>
              <a:t>SESSION I      LEVEL OF GRANULARITY – </a:t>
            </a:r>
            <a:r>
              <a:rPr lang="de-DE" sz="1600" b="1" dirty="0" smtClean="0">
                <a:solidFill>
                  <a:schemeClr val="accent1">
                    <a:lumMod val="75000"/>
                  </a:schemeClr>
                </a:solidFill>
              </a:rPr>
              <a:t>MOBILE OBJECTS</a:t>
            </a:r>
            <a:endParaRPr lang="de-DE" sz="1600" b="1" dirty="0">
              <a:solidFill>
                <a:schemeClr val="accent1">
                  <a:lumMod val="75000"/>
                </a:schemeClr>
              </a:solidFill>
            </a:endParaRPr>
          </a:p>
        </p:txBody>
      </p:sp>
      <p:sp>
        <p:nvSpPr>
          <p:cNvPr id="4" name="Titel 1"/>
          <p:cNvSpPr txBox="1">
            <a:spLocks/>
          </p:cNvSpPr>
          <p:nvPr/>
        </p:nvSpPr>
        <p:spPr>
          <a:xfrm>
            <a:off x="251520" y="6251302"/>
            <a:ext cx="8661648" cy="41805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de-DE" sz="1200" dirty="0" smtClean="0">
                <a:solidFill>
                  <a:schemeClr val="accent1">
                    <a:lumMod val="75000"/>
                  </a:schemeClr>
                </a:solidFill>
              </a:rPr>
              <a:t>BBT </a:t>
            </a:r>
            <a:r>
              <a:rPr lang="de-DE" sz="1200" dirty="0" err="1" smtClean="0">
                <a:solidFill>
                  <a:schemeClr val="accent1">
                    <a:lumMod val="75000"/>
                  </a:schemeClr>
                </a:solidFill>
              </a:rPr>
              <a:t>Curation</a:t>
            </a:r>
            <a:r>
              <a:rPr lang="de-DE" sz="1200" dirty="0" smtClean="0">
                <a:solidFill>
                  <a:schemeClr val="accent1">
                    <a:lumMod val="75000"/>
                  </a:schemeClr>
                </a:solidFill>
              </a:rPr>
              <a:t> </a:t>
            </a:r>
            <a:r>
              <a:rPr lang="de-DE" sz="1200" dirty="0" err="1" smtClean="0">
                <a:solidFill>
                  <a:schemeClr val="accent1">
                    <a:lumMod val="75000"/>
                  </a:schemeClr>
                </a:solidFill>
              </a:rPr>
              <a:t>Committee</a:t>
            </a:r>
            <a:r>
              <a:rPr lang="de-DE" sz="1200" dirty="0" smtClean="0">
                <a:solidFill>
                  <a:schemeClr val="accent1">
                    <a:lumMod val="75000"/>
                  </a:schemeClr>
                </a:solidFill>
              </a:rPr>
              <a:t> Annual Meeting     Athens 13.11.2019 </a:t>
            </a:r>
            <a:endParaRPr lang="de-DE" sz="1200" dirty="0">
              <a:solidFill>
                <a:schemeClr val="accent1">
                  <a:lumMod val="75000"/>
                </a:schemeClr>
              </a:solidFill>
            </a:endParaRPr>
          </a:p>
        </p:txBody>
      </p:sp>
      <p:cxnSp>
        <p:nvCxnSpPr>
          <p:cNvPr id="6" name="Gerade Verbindung 5"/>
          <p:cNvCxnSpPr/>
          <p:nvPr/>
        </p:nvCxnSpPr>
        <p:spPr>
          <a:xfrm>
            <a:off x="1331640" y="260648"/>
            <a:ext cx="0" cy="28803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7596336" y="6381328"/>
            <a:ext cx="0" cy="216024"/>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0" y="62068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0344" y="630932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Inhaltsplatzhalter 2"/>
          <p:cNvSpPr txBox="1">
            <a:spLocks/>
          </p:cNvSpPr>
          <p:nvPr/>
        </p:nvSpPr>
        <p:spPr>
          <a:xfrm>
            <a:off x="395536" y="1017296"/>
            <a:ext cx="4392488" cy="51480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sz="1800" dirty="0" err="1" smtClean="0">
                <a:solidFill>
                  <a:schemeClr val="accent1">
                    <a:lumMod val="50000"/>
                  </a:schemeClr>
                </a:solidFill>
              </a:rPr>
              <a:t>Scope</a:t>
            </a:r>
            <a:r>
              <a:rPr lang="de-DE" sz="1800" dirty="0" smtClean="0">
                <a:solidFill>
                  <a:schemeClr val="accent1">
                    <a:lumMod val="50000"/>
                  </a:schemeClr>
                </a:solidFill>
              </a:rPr>
              <a:t> </a:t>
            </a:r>
            <a:r>
              <a:rPr lang="de-DE" sz="1800" dirty="0" err="1" smtClean="0">
                <a:solidFill>
                  <a:schemeClr val="accent1">
                    <a:lumMod val="50000"/>
                  </a:schemeClr>
                </a:solidFill>
              </a:rPr>
              <a:t>note</a:t>
            </a:r>
            <a:r>
              <a:rPr lang="de-DE" sz="1800" dirty="0" smtClean="0">
                <a:solidFill>
                  <a:schemeClr val="accent1">
                    <a:lumMod val="50000"/>
                  </a:schemeClr>
                </a:solidFill>
              </a:rPr>
              <a:t> </a:t>
            </a:r>
            <a:r>
              <a:rPr lang="de-DE" sz="1800" dirty="0" err="1" smtClean="0">
                <a:solidFill>
                  <a:schemeClr val="accent1">
                    <a:lumMod val="50000"/>
                  </a:schemeClr>
                </a:solidFill>
              </a:rPr>
              <a:t>biological</a:t>
            </a:r>
            <a:r>
              <a:rPr lang="de-DE" sz="1800" dirty="0" smtClean="0">
                <a:solidFill>
                  <a:schemeClr val="accent1">
                    <a:lumMod val="50000"/>
                  </a:schemeClr>
                </a:solidFill>
              </a:rPr>
              <a:t> </a:t>
            </a:r>
            <a:r>
              <a:rPr lang="de-DE" sz="1800" dirty="0" err="1" smtClean="0">
                <a:solidFill>
                  <a:schemeClr val="accent1">
                    <a:lumMod val="50000"/>
                  </a:schemeClr>
                </a:solidFill>
              </a:rPr>
              <a:t>objects</a:t>
            </a:r>
            <a:r>
              <a:rPr lang="de-DE" sz="1800" dirty="0" smtClean="0">
                <a:solidFill>
                  <a:schemeClr val="accent1">
                    <a:lumMod val="50000"/>
                  </a:schemeClr>
                </a:solidFill>
              </a:rPr>
              <a:t>:</a:t>
            </a:r>
          </a:p>
          <a:p>
            <a:pPr marL="400050" lvl="1" indent="0">
              <a:buFont typeface="Arial" panose="020B0604020202020204" pitchFamily="34" charset="0"/>
              <a:buNone/>
            </a:pPr>
            <a:r>
              <a:rPr lang="en-US" sz="1800" dirty="0" smtClean="0">
                <a:solidFill>
                  <a:schemeClr val="accent1">
                    <a:lumMod val="50000"/>
                  </a:schemeClr>
                </a:solidFill>
              </a:rPr>
              <a:t>This term classifies </a:t>
            </a:r>
            <a:r>
              <a:rPr lang="en-US" sz="1800" b="1" dirty="0" smtClean="0">
                <a:solidFill>
                  <a:srgbClr val="00B050"/>
                </a:solidFill>
              </a:rPr>
              <a:t>items of a material nature</a:t>
            </a:r>
            <a:r>
              <a:rPr lang="en-US" sz="1800" dirty="0" smtClean="0">
                <a:solidFill>
                  <a:schemeClr val="accent1">
                    <a:lumMod val="50000"/>
                  </a:schemeClr>
                </a:solidFill>
              </a:rPr>
              <a:t>, which </a:t>
            </a:r>
            <a:r>
              <a:rPr lang="en-US" sz="1800" dirty="0" smtClean="0">
                <a:solidFill>
                  <a:srgbClr val="00B050"/>
                </a:solidFill>
              </a:rPr>
              <a:t>have </a:t>
            </a:r>
            <a:r>
              <a:rPr lang="en-US" sz="1800" b="1" dirty="0" smtClean="0">
                <a:solidFill>
                  <a:srgbClr val="00B050"/>
                </a:solidFill>
              </a:rPr>
              <a:t>lived or are natural products of/from living organisms</a:t>
            </a:r>
            <a:r>
              <a:rPr lang="en-US" sz="1800" dirty="0" smtClean="0">
                <a:solidFill>
                  <a:schemeClr val="accent1">
                    <a:lumMod val="50000"/>
                  </a:schemeClr>
                </a:solidFill>
              </a:rPr>
              <a:t>. Examples of biological objects are mummies, mummified objects and other human, animal or plant remains –such as skeletons, fossilized excrement or fossilized seeds. </a:t>
            </a:r>
            <a:br>
              <a:rPr lang="en-US" sz="1800" dirty="0" smtClean="0">
                <a:solidFill>
                  <a:schemeClr val="accent1">
                    <a:lumMod val="50000"/>
                  </a:schemeClr>
                </a:solidFill>
              </a:rPr>
            </a:br>
            <a:r>
              <a:rPr lang="en-US" sz="1800" dirty="0" smtClean="0">
                <a:solidFill>
                  <a:schemeClr val="accent1">
                    <a:lumMod val="50000"/>
                  </a:schemeClr>
                </a:solidFill>
              </a:rPr>
              <a:t>NOTE: The object types listed under biological objects are </a:t>
            </a:r>
            <a:r>
              <a:rPr lang="en-US" sz="1800" b="1" dirty="0" smtClean="0">
                <a:solidFill>
                  <a:srgbClr val="00B050"/>
                </a:solidFill>
              </a:rPr>
              <a:t>typically things that can be moved</a:t>
            </a:r>
            <a:r>
              <a:rPr lang="en-US" sz="1800" dirty="0" smtClean="0">
                <a:solidFill>
                  <a:schemeClr val="accent1">
                    <a:lumMod val="50000"/>
                  </a:schemeClr>
                </a:solidFill>
              </a:rPr>
              <a:t>; hence, insofar as they result from human endeavor and have aesthetic, cultural, historical, scientific, or other utilitarian value, they can be coordinated with the Mobile objects hierarchy.</a:t>
            </a:r>
            <a:endParaRPr lang="de-DE" sz="1800" dirty="0" smtClean="0">
              <a:solidFill>
                <a:schemeClr val="accent1">
                  <a:lumMod val="50000"/>
                </a:schemeClr>
              </a:solidFill>
            </a:endParaRPr>
          </a:p>
          <a:p>
            <a:pPr marL="400050" lvl="1" indent="0">
              <a:buFont typeface="Arial" panose="020B0604020202020204" pitchFamily="34" charset="0"/>
              <a:buNone/>
            </a:pPr>
            <a:endParaRPr lang="de-DE" sz="1600" dirty="0">
              <a:solidFill>
                <a:schemeClr val="accent1">
                  <a:lumMod val="50000"/>
                </a:schemeClr>
              </a:solidFill>
            </a:endParaRPr>
          </a:p>
        </p:txBody>
      </p:sp>
      <p:pic>
        <p:nvPicPr>
          <p:cNvPr id="1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85" t="16156" r="61165" b="12589"/>
          <a:stretch/>
        </p:blipFill>
        <p:spPr bwMode="auto">
          <a:xfrm>
            <a:off x="5076056" y="1124744"/>
            <a:ext cx="2656139" cy="4860000"/>
          </a:xfrm>
          <a:prstGeom prst="rect">
            <a:avLst/>
          </a:prstGeom>
          <a:noFill/>
          <a:ln w="9525">
            <a:solidFill>
              <a:schemeClr val="accent1">
                <a:lumMod val="50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8" name="Ellipse 7"/>
          <p:cNvSpPr/>
          <p:nvPr/>
        </p:nvSpPr>
        <p:spPr>
          <a:xfrm>
            <a:off x="5349521" y="2024844"/>
            <a:ext cx="1152128" cy="21602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74358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8640"/>
            <a:ext cx="8640960" cy="418058"/>
          </a:xfrm>
        </p:spPr>
        <p:txBody>
          <a:bodyPr>
            <a:normAutofit/>
          </a:bodyPr>
          <a:lstStyle/>
          <a:p>
            <a:pPr algn="l"/>
            <a:r>
              <a:rPr lang="de-DE" sz="1600" dirty="0" smtClean="0">
                <a:solidFill>
                  <a:schemeClr val="accent1">
                    <a:lumMod val="75000"/>
                  </a:schemeClr>
                </a:solidFill>
              </a:rPr>
              <a:t>SESSION I      LEVEL OF GRANULARITY – </a:t>
            </a:r>
            <a:r>
              <a:rPr lang="de-DE" sz="1600" b="1" dirty="0" smtClean="0">
                <a:solidFill>
                  <a:schemeClr val="accent1">
                    <a:lumMod val="75000"/>
                  </a:schemeClr>
                </a:solidFill>
              </a:rPr>
              <a:t>MOBILE OBJECTS</a:t>
            </a:r>
            <a:endParaRPr lang="de-DE" sz="1600" b="1" dirty="0">
              <a:solidFill>
                <a:schemeClr val="accent1">
                  <a:lumMod val="75000"/>
                </a:schemeClr>
              </a:solidFill>
            </a:endParaRPr>
          </a:p>
        </p:txBody>
      </p:sp>
      <p:sp>
        <p:nvSpPr>
          <p:cNvPr id="3" name="Inhaltsplatzhalter 2"/>
          <p:cNvSpPr>
            <a:spLocks noGrp="1"/>
          </p:cNvSpPr>
          <p:nvPr>
            <p:ph idx="1"/>
          </p:nvPr>
        </p:nvSpPr>
        <p:spPr>
          <a:xfrm>
            <a:off x="457200" y="1124744"/>
            <a:ext cx="8229600" cy="3744416"/>
          </a:xfrm>
        </p:spPr>
        <p:txBody>
          <a:bodyPr>
            <a:normAutofit/>
          </a:bodyPr>
          <a:lstStyle/>
          <a:p>
            <a:pPr marL="0" indent="0">
              <a:buNone/>
            </a:pPr>
            <a:r>
              <a:rPr lang="en-US" sz="2400" dirty="0" smtClean="0">
                <a:solidFill>
                  <a:schemeClr val="accent1">
                    <a:lumMod val="50000"/>
                  </a:schemeClr>
                </a:solidFill>
              </a:rPr>
              <a:t>Current scope note:</a:t>
            </a:r>
          </a:p>
          <a:p>
            <a:pPr marL="400050" lvl="1" indent="0">
              <a:buNone/>
            </a:pPr>
            <a:r>
              <a:rPr lang="en-GB" sz="2400" dirty="0" smtClean="0">
                <a:solidFill>
                  <a:schemeClr val="accent1">
                    <a:lumMod val="50000"/>
                  </a:schemeClr>
                </a:solidFill>
              </a:rPr>
              <a:t>This </a:t>
            </a:r>
            <a:r>
              <a:rPr lang="en-GB" sz="2400" dirty="0">
                <a:solidFill>
                  <a:schemeClr val="accent1">
                    <a:lumMod val="50000"/>
                  </a:schemeClr>
                </a:solidFill>
              </a:rPr>
              <a:t>term classifies material things that </a:t>
            </a:r>
            <a:r>
              <a:rPr lang="en-GB" sz="2400" b="1" dirty="0">
                <a:solidFill>
                  <a:srgbClr val="00B050"/>
                </a:solidFill>
              </a:rPr>
              <a:t>result from human </a:t>
            </a:r>
            <a:r>
              <a:rPr lang="en-GB" sz="2400" b="1" dirty="0" err="1">
                <a:solidFill>
                  <a:srgbClr val="00B050"/>
                </a:solidFill>
              </a:rPr>
              <a:t>endeavor</a:t>
            </a:r>
            <a:r>
              <a:rPr lang="en-GB" sz="2400" dirty="0">
                <a:solidFill>
                  <a:schemeClr val="accent1">
                    <a:lumMod val="50000"/>
                  </a:schemeClr>
                </a:solidFill>
              </a:rPr>
              <a:t>, have aesthetic, cultural, historical, scientific, or other utilitarian value, and are by design or through collecting portable functional entities.</a:t>
            </a:r>
            <a:endParaRPr lang="en-US" sz="2400" dirty="0">
              <a:solidFill>
                <a:schemeClr val="accent1">
                  <a:lumMod val="50000"/>
                </a:schemeClr>
              </a:solidFill>
            </a:endParaRPr>
          </a:p>
          <a:p>
            <a:pPr marL="400050" lvl="1" indent="0">
              <a:buNone/>
            </a:pPr>
            <a:r>
              <a:rPr lang="de-DE" sz="1600" dirty="0" smtClean="0">
                <a:solidFill>
                  <a:schemeClr val="accent1">
                    <a:lumMod val="50000"/>
                  </a:schemeClr>
                </a:solidFill>
              </a:rPr>
              <a:t>(Version: 1.2.1 / Submission Date: 11.04.2019 / Submission </a:t>
            </a:r>
            <a:r>
              <a:rPr lang="de-DE" sz="1600" dirty="0" err="1" smtClean="0">
                <a:solidFill>
                  <a:schemeClr val="accent1">
                    <a:lumMod val="50000"/>
                  </a:schemeClr>
                </a:solidFill>
              </a:rPr>
              <a:t>Id</a:t>
            </a:r>
            <a:r>
              <a:rPr lang="de-DE" sz="1600" dirty="0" smtClean="0">
                <a:solidFill>
                  <a:schemeClr val="accent1">
                    <a:lumMod val="50000"/>
                  </a:schemeClr>
                </a:solidFill>
              </a:rPr>
              <a:t>: 2129)</a:t>
            </a:r>
          </a:p>
          <a:p>
            <a:pPr marL="400050" lvl="1" indent="0">
              <a:buNone/>
            </a:pPr>
            <a:endParaRPr lang="de-DE" sz="1600" dirty="0">
              <a:solidFill>
                <a:schemeClr val="accent1">
                  <a:lumMod val="50000"/>
                </a:schemeClr>
              </a:solidFill>
            </a:endParaRPr>
          </a:p>
          <a:p>
            <a:pPr marL="685800" lvl="1">
              <a:buFont typeface="Wingdings" panose="05000000000000000000" pitchFamily="2" charset="2"/>
              <a:buChar char="Ø"/>
            </a:pPr>
            <a:r>
              <a:rPr lang="de-DE" sz="1800" dirty="0" err="1" smtClean="0">
                <a:solidFill>
                  <a:schemeClr val="accent1">
                    <a:lumMod val="50000"/>
                  </a:schemeClr>
                </a:solidFill>
              </a:rPr>
              <a:t>Why</a:t>
            </a:r>
            <a:r>
              <a:rPr lang="de-DE" sz="1800" dirty="0" smtClean="0">
                <a:solidFill>
                  <a:schemeClr val="accent1">
                    <a:lumMod val="50000"/>
                  </a:schemeClr>
                </a:solidFill>
              </a:rPr>
              <a:t> do </a:t>
            </a:r>
            <a:r>
              <a:rPr lang="de-DE" sz="1800" dirty="0" err="1" smtClean="0">
                <a:solidFill>
                  <a:schemeClr val="accent1">
                    <a:lumMod val="50000"/>
                  </a:schemeClr>
                </a:solidFill>
              </a:rPr>
              <a:t>they</a:t>
            </a:r>
            <a:r>
              <a:rPr lang="de-DE" sz="1800" dirty="0" smtClean="0">
                <a:solidFill>
                  <a:schemeClr val="accent1">
                    <a:lumMod val="50000"/>
                  </a:schemeClr>
                </a:solidFill>
              </a:rPr>
              <a:t> </a:t>
            </a:r>
            <a:r>
              <a:rPr lang="de-DE" sz="1800" dirty="0" err="1" smtClean="0">
                <a:solidFill>
                  <a:schemeClr val="accent1">
                    <a:lumMod val="50000"/>
                  </a:schemeClr>
                </a:solidFill>
              </a:rPr>
              <a:t>have</a:t>
            </a:r>
            <a:r>
              <a:rPr lang="de-DE" sz="1800" dirty="0" smtClean="0">
                <a:solidFill>
                  <a:schemeClr val="accent1">
                    <a:lumMod val="50000"/>
                  </a:schemeClr>
                </a:solidFill>
              </a:rPr>
              <a:t> </a:t>
            </a:r>
            <a:r>
              <a:rPr lang="de-DE" sz="1800" dirty="0" err="1" smtClean="0">
                <a:solidFill>
                  <a:schemeClr val="accent1">
                    <a:lumMod val="50000"/>
                  </a:schemeClr>
                </a:solidFill>
              </a:rPr>
              <a:t>to</a:t>
            </a:r>
            <a:r>
              <a:rPr lang="de-DE" sz="1800" dirty="0" smtClean="0">
                <a:solidFill>
                  <a:schemeClr val="accent1">
                    <a:lumMod val="50000"/>
                  </a:schemeClr>
                </a:solidFill>
              </a:rPr>
              <a:t> </a:t>
            </a:r>
            <a:r>
              <a:rPr lang="de-DE" sz="1800" dirty="0" err="1" smtClean="0">
                <a:solidFill>
                  <a:schemeClr val="accent1">
                    <a:lumMod val="50000"/>
                  </a:schemeClr>
                </a:solidFill>
              </a:rPr>
              <a:t>result</a:t>
            </a:r>
            <a:r>
              <a:rPr lang="de-DE" sz="1800" dirty="0" smtClean="0">
                <a:solidFill>
                  <a:schemeClr val="accent1">
                    <a:lumMod val="50000"/>
                  </a:schemeClr>
                </a:solidFill>
              </a:rPr>
              <a:t> </a:t>
            </a:r>
            <a:r>
              <a:rPr lang="de-DE" sz="1800" dirty="0" err="1" smtClean="0">
                <a:solidFill>
                  <a:schemeClr val="accent1">
                    <a:lumMod val="50000"/>
                  </a:schemeClr>
                </a:solidFill>
              </a:rPr>
              <a:t>from</a:t>
            </a:r>
            <a:r>
              <a:rPr lang="de-DE" sz="1800" dirty="0" smtClean="0">
                <a:solidFill>
                  <a:schemeClr val="accent1">
                    <a:lumMod val="50000"/>
                  </a:schemeClr>
                </a:solidFill>
              </a:rPr>
              <a:t> human </a:t>
            </a:r>
            <a:r>
              <a:rPr lang="de-DE" sz="1800" dirty="0" err="1" smtClean="0">
                <a:solidFill>
                  <a:schemeClr val="accent1">
                    <a:lumMod val="50000"/>
                  </a:schemeClr>
                </a:solidFill>
              </a:rPr>
              <a:t>endeavor</a:t>
            </a:r>
            <a:r>
              <a:rPr lang="de-DE" sz="1800" dirty="0" smtClean="0">
                <a:solidFill>
                  <a:schemeClr val="accent1">
                    <a:lumMod val="50000"/>
                  </a:schemeClr>
                </a:solidFill>
              </a:rPr>
              <a:t>?</a:t>
            </a:r>
          </a:p>
          <a:p>
            <a:pPr marL="685800" lvl="1">
              <a:buFont typeface="Wingdings" panose="05000000000000000000" pitchFamily="2" charset="2"/>
              <a:buChar char="Ø"/>
            </a:pPr>
            <a:r>
              <a:rPr lang="de-DE" sz="1800" dirty="0" err="1" smtClean="0">
                <a:solidFill>
                  <a:schemeClr val="accent1">
                    <a:lumMod val="50000"/>
                  </a:schemeClr>
                </a:solidFill>
              </a:rPr>
              <a:t>Isn‘t</a:t>
            </a:r>
            <a:r>
              <a:rPr lang="de-DE" sz="1800" dirty="0" smtClean="0">
                <a:solidFill>
                  <a:schemeClr val="accent1">
                    <a:lumMod val="50000"/>
                  </a:schemeClr>
                </a:solidFill>
              </a:rPr>
              <a:t> </a:t>
            </a:r>
            <a:r>
              <a:rPr lang="de-DE" sz="1800" dirty="0" err="1" smtClean="0">
                <a:solidFill>
                  <a:schemeClr val="accent1">
                    <a:lumMod val="50000"/>
                  </a:schemeClr>
                </a:solidFill>
              </a:rPr>
              <a:t>portability</a:t>
            </a:r>
            <a:r>
              <a:rPr lang="de-DE" sz="1800" dirty="0" smtClean="0">
                <a:solidFill>
                  <a:schemeClr val="accent1">
                    <a:lumMod val="50000"/>
                  </a:schemeClr>
                </a:solidFill>
              </a:rPr>
              <a:t> </a:t>
            </a:r>
            <a:r>
              <a:rPr lang="de-DE" sz="1800" dirty="0" err="1" smtClean="0">
                <a:solidFill>
                  <a:schemeClr val="accent1">
                    <a:lumMod val="50000"/>
                  </a:schemeClr>
                </a:solidFill>
              </a:rPr>
              <a:t>more</a:t>
            </a:r>
            <a:r>
              <a:rPr lang="de-DE" sz="1800" dirty="0" smtClean="0">
                <a:solidFill>
                  <a:schemeClr val="accent1">
                    <a:lumMod val="50000"/>
                  </a:schemeClr>
                </a:solidFill>
              </a:rPr>
              <a:t> </a:t>
            </a:r>
            <a:r>
              <a:rPr lang="de-DE" sz="1800" dirty="0" err="1" smtClean="0">
                <a:solidFill>
                  <a:schemeClr val="accent1">
                    <a:lumMod val="50000"/>
                  </a:schemeClr>
                </a:solidFill>
              </a:rPr>
              <a:t>important</a:t>
            </a:r>
            <a:r>
              <a:rPr lang="de-DE" sz="1800" dirty="0" smtClean="0">
                <a:solidFill>
                  <a:schemeClr val="accent1">
                    <a:lumMod val="50000"/>
                  </a:schemeClr>
                </a:solidFill>
              </a:rPr>
              <a:t>?</a:t>
            </a:r>
          </a:p>
          <a:p>
            <a:pPr marL="400050" lvl="1" indent="0">
              <a:buNone/>
            </a:pPr>
            <a:endParaRPr lang="de-DE" sz="1800" dirty="0">
              <a:solidFill>
                <a:schemeClr val="accent1">
                  <a:lumMod val="50000"/>
                </a:schemeClr>
              </a:solidFill>
            </a:endParaRPr>
          </a:p>
        </p:txBody>
      </p:sp>
      <p:sp>
        <p:nvSpPr>
          <p:cNvPr id="4" name="Titel 1"/>
          <p:cNvSpPr txBox="1">
            <a:spLocks/>
          </p:cNvSpPr>
          <p:nvPr/>
        </p:nvSpPr>
        <p:spPr>
          <a:xfrm>
            <a:off x="251520" y="6251302"/>
            <a:ext cx="8661648" cy="41805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de-DE" sz="1200" dirty="0" smtClean="0">
                <a:solidFill>
                  <a:schemeClr val="accent1">
                    <a:lumMod val="75000"/>
                  </a:schemeClr>
                </a:solidFill>
              </a:rPr>
              <a:t>BBT </a:t>
            </a:r>
            <a:r>
              <a:rPr lang="de-DE" sz="1200" dirty="0" err="1" smtClean="0">
                <a:solidFill>
                  <a:schemeClr val="accent1">
                    <a:lumMod val="75000"/>
                  </a:schemeClr>
                </a:solidFill>
              </a:rPr>
              <a:t>Curation</a:t>
            </a:r>
            <a:r>
              <a:rPr lang="de-DE" sz="1200" dirty="0" smtClean="0">
                <a:solidFill>
                  <a:schemeClr val="accent1">
                    <a:lumMod val="75000"/>
                  </a:schemeClr>
                </a:solidFill>
              </a:rPr>
              <a:t> </a:t>
            </a:r>
            <a:r>
              <a:rPr lang="de-DE" sz="1200" dirty="0" err="1" smtClean="0">
                <a:solidFill>
                  <a:schemeClr val="accent1">
                    <a:lumMod val="75000"/>
                  </a:schemeClr>
                </a:solidFill>
              </a:rPr>
              <a:t>Committee</a:t>
            </a:r>
            <a:r>
              <a:rPr lang="de-DE" sz="1200" dirty="0" smtClean="0">
                <a:solidFill>
                  <a:schemeClr val="accent1">
                    <a:lumMod val="75000"/>
                  </a:schemeClr>
                </a:solidFill>
              </a:rPr>
              <a:t> Annual Meeting     Athens 13.11.2019 </a:t>
            </a:r>
            <a:endParaRPr lang="de-DE" sz="1200" dirty="0">
              <a:solidFill>
                <a:schemeClr val="accent1">
                  <a:lumMod val="75000"/>
                </a:schemeClr>
              </a:solidFill>
            </a:endParaRPr>
          </a:p>
        </p:txBody>
      </p:sp>
      <p:cxnSp>
        <p:nvCxnSpPr>
          <p:cNvPr id="6" name="Gerade Verbindung 5"/>
          <p:cNvCxnSpPr/>
          <p:nvPr/>
        </p:nvCxnSpPr>
        <p:spPr>
          <a:xfrm>
            <a:off x="1331640" y="260648"/>
            <a:ext cx="0" cy="28803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7596336" y="6381328"/>
            <a:ext cx="0" cy="216024"/>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0" y="62068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0344" y="630932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326300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592</Words>
  <Application>Microsoft Office PowerPoint</Application>
  <PresentationFormat>Bildschirmpräsentation (4:3)</PresentationFormat>
  <Paragraphs>40</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Larissa</vt:lpstr>
      <vt:lpstr>SESSION I      LEVEL OF GRANULARITY - MATERIALS</vt:lpstr>
      <vt:lpstr>SESSION I      LEVEL OF GRANULARITY - MATERIALS</vt:lpstr>
      <vt:lpstr>SESSION I      LEVEL OF GRANULARITY - MATERIALS</vt:lpstr>
      <vt:lpstr>SESSION I      LEVEL OF GRANULARITY – MOBILE OBJECTS</vt:lpstr>
      <vt:lpstr>SESSION I      LEVEL OF GRANULARITY – MOBILE OBJECTS</vt:lpstr>
      <vt:lpstr>SESSION I      LEVEL OF GRANULARITY – MOBILE OBJECTS</vt:lpstr>
      <vt:lpstr>SESSION I      LEVEL OF GRANULARITY – MOBILE OBJECTS</vt:lpstr>
    </vt:vector>
  </TitlesOfParts>
  <Company>DAI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Lena Marie Vitt</dc:creator>
  <cp:lastModifiedBy>Lena Marie Vitt</cp:lastModifiedBy>
  <cp:revision>13</cp:revision>
  <dcterms:created xsi:type="dcterms:W3CDTF">2019-11-04T11:09:46Z</dcterms:created>
  <dcterms:modified xsi:type="dcterms:W3CDTF">2019-11-11T10:21:46Z</dcterms:modified>
</cp:coreProperties>
</file>