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8" r:id="rId3"/>
    <p:sldId id="259" r:id="rId4"/>
    <p:sldId id="257" r:id="rId5"/>
    <p:sldId id="260" r:id="rId6"/>
    <p:sldId id="262" r:id="rId7"/>
    <p:sldId id="261"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056CEC3-881B-40F7-B289-74B747C9E895}">
          <p14:sldIdLst>
            <p14:sldId id="256"/>
            <p14:sldId id="258"/>
          </p14:sldIdLst>
        </p14:section>
        <p14:section name="EDITORIAL CHANGES" id="{7572A452-D941-4501-8879-B9D4F321EE3B}">
          <p14:sldIdLst>
            <p14:sldId id="259"/>
            <p14:sldId id="257"/>
          </p14:sldIdLst>
        </p14:section>
        <p14:section name="Clarifications" id="{BF65026B-B14D-44CD-9042-CAC262077BFF}">
          <p14:sldIdLst>
            <p14:sldId id="260"/>
            <p14:sldId id="262"/>
            <p14:sldId id="261"/>
            <p14:sldId id="263"/>
            <p14:sldId id="264"/>
          </p14:sldIdLst>
        </p14:section>
        <p14:section name="Problematic definitions" id="{9067BECC-D163-4523-8BB1-2B6BC95ADE9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4643" autoAdjust="0"/>
    <p:restoredTop sz="70465" autoAdjust="0"/>
  </p:normalViewPr>
  <p:slideViewPr>
    <p:cSldViewPr>
      <p:cViewPr varScale="1">
        <p:scale>
          <a:sx n="77" d="100"/>
          <a:sy n="77" d="100"/>
        </p:scale>
        <p:origin x="214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B42658-5777-4D51-BE6E-44056D610CC3}" type="datetimeFigureOut">
              <a:rPr lang="en-US" smtClean="0"/>
              <a:t>11/4/2019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FC5F4E-5BC4-473D-B4A9-5B5E7D47F29C}" type="slidenum">
              <a:rPr lang="en-US" smtClean="0"/>
              <a:t>‹#›</a:t>
            </a:fld>
            <a:endParaRPr lang="en-US"/>
          </a:p>
        </p:txBody>
      </p:sp>
    </p:spTree>
    <p:extLst>
      <p:ext uri="{BB962C8B-B14F-4D97-AF65-F5344CB8AC3E}">
        <p14:creationId xmlns:p14="http://schemas.microsoft.com/office/powerpoint/2010/main" val="2702575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AAT: </a:t>
            </a:r>
          </a:p>
          <a:p>
            <a:r>
              <a:rPr lang="en-US" dirty="0" smtClean="0"/>
              <a:t>Facets: The X facet ENCOMPASSES …</a:t>
            </a:r>
          </a:p>
          <a:p>
            <a:r>
              <a:rPr lang="en-US" dirty="0" smtClean="0"/>
              <a:t>Hierarchies:</a:t>
            </a:r>
            <a:r>
              <a:rPr lang="en-US" baseline="0" dirty="0" smtClean="0"/>
              <a:t> The X hierarchy CONTAINS TERMS … </a:t>
            </a:r>
          </a:p>
          <a:p>
            <a:r>
              <a:rPr lang="en-US" baseline="0" dirty="0" smtClean="0"/>
              <a:t>Terms: no performative verb. Introduces definition with Nominal Phrase. Typically a bare plural. </a:t>
            </a:r>
            <a:endParaRPr lang="en-US" dirty="0"/>
          </a:p>
        </p:txBody>
      </p:sp>
      <p:sp>
        <p:nvSpPr>
          <p:cNvPr id="4" name="Slide Number Placeholder 3"/>
          <p:cNvSpPr>
            <a:spLocks noGrp="1"/>
          </p:cNvSpPr>
          <p:nvPr>
            <p:ph type="sldNum" sz="quarter" idx="10"/>
          </p:nvPr>
        </p:nvSpPr>
        <p:spPr/>
        <p:txBody>
          <a:bodyPr/>
          <a:lstStyle/>
          <a:p>
            <a:fld id="{93FC5F4E-5BC4-473D-B4A9-5B5E7D47F29C}" type="slidenum">
              <a:rPr lang="en-US" smtClean="0"/>
              <a:t>4</a:t>
            </a:fld>
            <a:endParaRPr lang="en-US"/>
          </a:p>
        </p:txBody>
      </p:sp>
    </p:spTree>
    <p:extLst>
      <p:ext uri="{BB962C8B-B14F-4D97-AF65-F5344CB8AC3E}">
        <p14:creationId xmlns:p14="http://schemas.microsoft.com/office/powerpoint/2010/main" val="3607012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Unless "materially produced" refers to the chemical processes in one individual's mind at the time of creation, it's not a given that Conceptual Objects are materially produced.</a:t>
            </a:r>
          </a:p>
        </p:txBody>
      </p:sp>
      <p:sp>
        <p:nvSpPr>
          <p:cNvPr id="4" name="Slide Number Placeholder 3"/>
          <p:cNvSpPr>
            <a:spLocks noGrp="1"/>
          </p:cNvSpPr>
          <p:nvPr>
            <p:ph type="sldNum" sz="quarter" idx="10"/>
          </p:nvPr>
        </p:nvSpPr>
        <p:spPr/>
        <p:txBody>
          <a:bodyPr/>
          <a:lstStyle/>
          <a:p>
            <a:fld id="{93FC5F4E-5BC4-473D-B4A9-5B5E7D47F29C}" type="slidenum">
              <a:rPr lang="en-US" smtClean="0"/>
              <a:t>5</a:t>
            </a:fld>
            <a:endParaRPr lang="en-US"/>
          </a:p>
        </p:txBody>
      </p:sp>
    </p:spTree>
    <p:extLst>
      <p:ext uri="{BB962C8B-B14F-4D97-AF65-F5344CB8AC3E}">
        <p14:creationId xmlns:p14="http://schemas.microsoft.com/office/powerpoint/2010/main" val="3327837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Hence the different phrasing, that explicitly narrows it down to the particular case where they are materially produced.</a:t>
            </a:r>
            <a:endParaRPr lang="en-US" dirty="0"/>
          </a:p>
        </p:txBody>
      </p:sp>
      <p:sp>
        <p:nvSpPr>
          <p:cNvPr id="4" name="Slide Number Placeholder 3"/>
          <p:cNvSpPr>
            <a:spLocks noGrp="1"/>
          </p:cNvSpPr>
          <p:nvPr>
            <p:ph type="sldNum" sz="quarter" idx="10"/>
          </p:nvPr>
        </p:nvSpPr>
        <p:spPr/>
        <p:txBody>
          <a:bodyPr/>
          <a:lstStyle/>
          <a:p>
            <a:fld id="{93FC5F4E-5BC4-473D-B4A9-5B5E7D47F29C}" type="slidenum">
              <a:rPr lang="en-US" smtClean="0"/>
              <a:t>6</a:t>
            </a:fld>
            <a:endParaRPr lang="en-US"/>
          </a:p>
        </p:txBody>
      </p:sp>
    </p:spTree>
    <p:extLst>
      <p:ext uri="{BB962C8B-B14F-4D97-AF65-F5344CB8AC3E}">
        <p14:creationId xmlns:p14="http://schemas.microsoft.com/office/powerpoint/2010/main" val="30934094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is</a:t>
            </a:r>
            <a:r>
              <a:rPr lang="en-US" baseline="0" dirty="0" smtClean="0"/>
              <a:t> complexity with regards to composition to be distinguished from consisting of parts? Is consisting of parts a completely different story compared to </a:t>
            </a:r>
            <a:endParaRPr lang="en-US" dirty="0"/>
          </a:p>
        </p:txBody>
      </p:sp>
      <p:sp>
        <p:nvSpPr>
          <p:cNvPr id="4" name="Slide Number Placeholder 3"/>
          <p:cNvSpPr>
            <a:spLocks noGrp="1"/>
          </p:cNvSpPr>
          <p:nvPr>
            <p:ph type="sldNum" sz="quarter" idx="10"/>
          </p:nvPr>
        </p:nvSpPr>
        <p:spPr/>
        <p:txBody>
          <a:bodyPr/>
          <a:lstStyle/>
          <a:p>
            <a:fld id="{93FC5F4E-5BC4-473D-B4A9-5B5E7D47F29C}" type="slidenum">
              <a:rPr lang="en-US" smtClean="0"/>
              <a:t>7</a:t>
            </a:fld>
            <a:endParaRPr lang="en-US"/>
          </a:p>
        </p:txBody>
      </p:sp>
    </p:spTree>
    <p:extLst>
      <p:ext uri="{BB962C8B-B14F-4D97-AF65-F5344CB8AC3E}">
        <p14:creationId xmlns:p14="http://schemas.microsoft.com/office/powerpoint/2010/main" val="29649716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FC5F4E-5BC4-473D-B4A9-5B5E7D47F29C}" type="slidenum">
              <a:rPr lang="en-US" smtClean="0"/>
              <a:t>8</a:t>
            </a:fld>
            <a:endParaRPr lang="en-US"/>
          </a:p>
        </p:txBody>
      </p:sp>
    </p:spTree>
    <p:extLst>
      <p:ext uri="{BB962C8B-B14F-4D97-AF65-F5344CB8AC3E}">
        <p14:creationId xmlns:p14="http://schemas.microsoft.com/office/powerpoint/2010/main" val="372979034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95079"/>
            <a:ext cx="7772400" cy="1470025"/>
          </a:xfrm>
        </p:spPr>
        <p:txBody>
          <a:bodyPr>
            <a:normAutofit/>
          </a:bodyPr>
          <a:lstStyle>
            <a:lvl1pPr>
              <a:defRPr sz="2000">
                <a:solidFill>
                  <a:schemeClr val="bg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E282D116-4745-40F9-BEF0-E187E8E94255}" type="datetimeFigureOut">
              <a:rPr lang="en-US" smtClean="0"/>
              <a:pPr/>
              <a:t>11/4/2019</a:t>
            </a:fld>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3968"/>
          </a:xfrm>
          <a:prstGeom prst="rect">
            <a:avLst/>
          </a:prstGeom>
        </p:spPr>
      </p:pic>
      <p:sp>
        <p:nvSpPr>
          <p:cNvPr id="6" name="Rectangle 5"/>
          <p:cNvSpPr/>
          <p:nvPr userDrawn="1"/>
        </p:nvSpPr>
        <p:spPr>
          <a:xfrm>
            <a:off x="0" y="2362200"/>
            <a:ext cx="9144000" cy="2895600"/>
          </a:xfrm>
          <a:prstGeom prst="rect">
            <a:avLst/>
          </a:prstGeom>
          <a:solidFill>
            <a:schemeClr val="tx1">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6192762"/>
            <a:ext cx="9144000" cy="661206"/>
          </a:xfrm>
          <a:prstGeom prst="rect">
            <a:avLst/>
          </a:prstGeom>
        </p:spPr>
      </p:pic>
    </p:spTree>
    <p:extLst>
      <p:ext uri="{BB962C8B-B14F-4D97-AF65-F5344CB8AC3E}">
        <p14:creationId xmlns:p14="http://schemas.microsoft.com/office/powerpoint/2010/main" val="82559986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82D116-4745-40F9-BEF0-E187E8E94255}"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95FA5-2D5C-4BCC-923F-84EBA2B6FD22}" type="slidenum">
              <a:rPr lang="en-US" smtClean="0"/>
              <a:t>‹#›</a:t>
            </a:fld>
            <a:endParaRPr lang="en-US"/>
          </a:p>
        </p:txBody>
      </p:sp>
    </p:spTree>
    <p:extLst>
      <p:ext uri="{BB962C8B-B14F-4D97-AF65-F5344CB8AC3E}">
        <p14:creationId xmlns:p14="http://schemas.microsoft.com/office/powerpoint/2010/main" val="2560188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82D116-4745-40F9-BEF0-E187E8E94255}"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95FA5-2D5C-4BCC-923F-84EBA2B6FD22}" type="slidenum">
              <a:rPr lang="en-US" smtClean="0"/>
              <a:t>‹#›</a:t>
            </a:fld>
            <a:endParaRPr lang="en-US"/>
          </a:p>
        </p:txBody>
      </p:sp>
    </p:spTree>
    <p:extLst>
      <p:ext uri="{BB962C8B-B14F-4D97-AF65-F5344CB8AC3E}">
        <p14:creationId xmlns:p14="http://schemas.microsoft.com/office/powerpoint/2010/main" val="2100625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113"/>
            <a:ext cx="9144000" cy="6855774"/>
          </a:xfrm>
          <a:prstGeom prst="rect">
            <a:avLst/>
          </a:prstGeom>
        </p:spPr>
      </p:pic>
      <p:sp>
        <p:nvSpPr>
          <p:cNvPr id="2" name="Title 1"/>
          <p:cNvSpPr>
            <a:spLocks noGrp="1"/>
          </p:cNvSpPr>
          <p:nvPr>
            <p:ph type="title"/>
          </p:nvPr>
        </p:nvSpPr>
        <p:spPr/>
        <p:txBody>
          <a:bodyPr>
            <a:normAutofit/>
          </a:bodyPr>
          <a:lstStyle>
            <a:lvl1pPr>
              <a:defRPr sz="2000">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normAutofit/>
          </a:bodyPr>
          <a:lstStyle>
            <a:lvl1pPr marL="342900" indent="-342900">
              <a:buClr>
                <a:schemeClr val="accent1">
                  <a:lumMod val="75000"/>
                </a:schemeClr>
              </a:buClr>
              <a:buSzPct val="120000"/>
              <a:buFont typeface="Arial" panose="020B0604020202020204" pitchFamily="34" charset="0"/>
              <a:buChar char="•"/>
              <a:defRPr sz="2000"/>
            </a:lvl1pPr>
            <a:lvl2pPr marL="800100" indent="-342900">
              <a:buClr>
                <a:schemeClr val="tx2">
                  <a:lumMod val="60000"/>
                  <a:lumOff val="40000"/>
                </a:schemeClr>
              </a:buClr>
              <a:buFont typeface="Arial" panose="020B0604020202020204" pitchFamily="34" charset="0"/>
              <a:buChar char="•"/>
              <a:defRPr sz="2000"/>
            </a:lvl2pPr>
            <a:lvl3pPr>
              <a:buClr>
                <a:schemeClr val="tx2">
                  <a:lumMod val="40000"/>
                  <a:lumOff val="60000"/>
                </a:schemeClr>
              </a:buClr>
              <a:buSzPct val="80000"/>
              <a:defRPr sz="2000"/>
            </a:lvl3pPr>
            <a:lvl4pPr marL="1600200" indent="-228600">
              <a:buClr>
                <a:schemeClr val="tx2">
                  <a:lumMod val="40000"/>
                  <a:lumOff val="60000"/>
                </a:schemeClr>
              </a:buClr>
              <a:buSzPct val="70000"/>
              <a:buFont typeface="Arial" panose="020B0604020202020204" pitchFamily="34" charset="0"/>
              <a:buChar char="•"/>
              <a:defRPr sz="2000"/>
            </a:lvl4pPr>
            <a:lvl5pPr marL="2171700" indent="-342900">
              <a:buClr>
                <a:schemeClr val="tx2">
                  <a:lumMod val="40000"/>
                  <a:lumOff val="60000"/>
                </a:schemeClr>
              </a:buClr>
              <a:buSzPct val="60000"/>
              <a:buFont typeface="Arial" panose="020B0604020202020204" pitchFamily="34" charset="0"/>
              <a:buChar char="•"/>
              <a:defRPr sz="20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a:xfrm>
            <a:off x="6830888" y="6376243"/>
            <a:ext cx="2133600" cy="365125"/>
          </a:xfrm>
        </p:spPr>
        <p:txBody>
          <a:bodyPr/>
          <a:lstStyle>
            <a:lvl1pPr>
              <a:defRPr>
                <a:solidFill>
                  <a:schemeClr val="accent1">
                    <a:lumMod val="75000"/>
                  </a:schemeClr>
                </a:solidFill>
              </a:defRPr>
            </a:lvl1pPr>
          </a:lstStyle>
          <a:p>
            <a:fld id="{2E995FA5-2D5C-4BCC-923F-84EBA2B6FD22}" type="slidenum">
              <a:rPr lang="en-US" smtClean="0"/>
              <a:pPr/>
              <a:t>‹#›</a:t>
            </a:fld>
            <a:endParaRPr lang="en-US" dirty="0"/>
          </a:p>
        </p:txBody>
      </p:sp>
    </p:spTree>
    <p:extLst>
      <p:ext uri="{BB962C8B-B14F-4D97-AF65-F5344CB8AC3E}">
        <p14:creationId xmlns:p14="http://schemas.microsoft.com/office/powerpoint/2010/main" val="20895908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282D116-4745-40F9-BEF0-E187E8E94255}"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95FA5-2D5C-4BCC-923F-84EBA2B6FD22}" type="slidenum">
              <a:rPr lang="en-US" smtClean="0"/>
              <a:t>‹#›</a:t>
            </a:fld>
            <a:endParaRPr lang="en-US"/>
          </a:p>
        </p:txBody>
      </p:sp>
    </p:spTree>
    <p:extLst>
      <p:ext uri="{BB962C8B-B14F-4D97-AF65-F5344CB8AC3E}">
        <p14:creationId xmlns:p14="http://schemas.microsoft.com/office/powerpoint/2010/main" val="315032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82D116-4745-40F9-BEF0-E187E8E94255}"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995FA5-2D5C-4BCC-923F-84EBA2B6FD22}" type="slidenum">
              <a:rPr lang="en-US" smtClean="0"/>
              <a:t>‹#›</a:t>
            </a:fld>
            <a:endParaRPr lang="en-US"/>
          </a:p>
        </p:txBody>
      </p:sp>
    </p:spTree>
    <p:extLst>
      <p:ext uri="{BB962C8B-B14F-4D97-AF65-F5344CB8AC3E}">
        <p14:creationId xmlns:p14="http://schemas.microsoft.com/office/powerpoint/2010/main" val="2551798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282D116-4745-40F9-BEF0-E187E8E94255}" type="datetimeFigureOut">
              <a:rPr lang="en-US" smtClean="0"/>
              <a:t>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995FA5-2D5C-4BCC-923F-84EBA2B6FD22}" type="slidenum">
              <a:rPr lang="en-US" smtClean="0"/>
              <a:t>‹#›</a:t>
            </a:fld>
            <a:endParaRPr lang="en-US"/>
          </a:p>
        </p:txBody>
      </p:sp>
    </p:spTree>
    <p:extLst>
      <p:ext uri="{BB962C8B-B14F-4D97-AF65-F5344CB8AC3E}">
        <p14:creationId xmlns:p14="http://schemas.microsoft.com/office/powerpoint/2010/main" val="914262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82D116-4745-40F9-BEF0-E187E8E94255}" type="datetimeFigureOut">
              <a:rPr lang="en-US" smtClean="0"/>
              <a:t>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995FA5-2D5C-4BCC-923F-84EBA2B6FD22}" type="slidenum">
              <a:rPr lang="en-US" smtClean="0"/>
              <a:t>‹#›</a:t>
            </a:fld>
            <a:endParaRPr lang="en-US"/>
          </a:p>
        </p:txBody>
      </p:sp>
    </p:spTree>
    <p:extLst>
      <p:ext uri="{BB962C8B-B14F-4D97-AF65-F5344CB8AC3E}">
        <p14:creationId xmlns:p14="http://schemas.microsoft.com/office/powerpoint/2010/main" val="2566158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82D116-4745-40F9-BEF0-E187E8E94255}" type="datetimeFigureOut">
              <a:rPr lang="en-US" smtClean="0"/>
              <a:t>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995FA5-2D5C-4BCC-923F-84EBA2B6FD22}" type="slidenum">
              <a:rPr lang="en-US" smtClean="0"/>
              <a:t>‹#›</a:t>
            </a:fld>
            <a:endParaRPr lang="en-US"/>
          </a:p>
        </p:txBody>
      </p:sp>
    </p:spTree>
    <p:extLst>
      <p:ext uri="{BB962C8B-B14F-4D97-AF65-F5344CB8AC3E}">
        <p14:creationId xmlns:p14="http://schemas.microsoft.com/office/powerpoint/2010/main" val="74336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282D116-4745-40F9-BEF0-E187E8E94255}"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995FA5-2D5C-4BCC-923F-84EBA2B6FD22}" type="slidenum">
              <a:rPr lang="en-US" smtClean="0"/>
              <a:t>‹#›</a:t>
            </a:fld>
            <a:endParaRPr lang="en-US"/>
          </a:p>
        </p:txBody>
      </p:sp>
    </p:spTree>
    <p:extLst>
      <p:ext uri="{BB962C8B-B14F-4D97-AF65-F5344CB8AC3E}">
        <p14:creationId xmlns:p14="http://schemas.microsoft.com/office/powerpoint/2010/main" val="1367036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282D116-4745-40F9-BEF0-E187E8E94255}"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995FA5-2D5C-4BCC-923F-84EBA2B6FD22}" type="slidenum">
              <a:rPr lang="en-US" smtClean="0"/>
              <a:t>‹#›</a:t>
            </a:fld>
            <a:endParaRPr lang="en-US"/>
          </a:p>
        </p:txBody>
      </p:sp>
    </p:spTree>
    <p:extLst>
      <p:ext uri="{BB962C8B-B14F-4D97-AF65-F5344CB8AC3E}">
        <p14:creationId xmlns:p14="http://schemas.microsoft.com/office/powerpoint/2010/main" val="850042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82D116-4745-40F9-BEF0-E187E8E94255}" type="datetimeFigureOut">
              <a:rPr lang="en-US" smtClean="0"/>
              <a:t>11/4/2019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995FA5-2D5C-4BCC-923F-84EBA2B6FD22}" type="slidenum">
              <a:rPr lang="en-US" smtClean="0"/>
              <a:t>‹#›</a:t>
            </a:fld>
            <a:endParaRPr lang="en-US"/>
          </a:p>
        </p:txBody>
      </p:sp>
    </p:spTree>
    <p:extLst>
      <p:ext uri="{BB962C8B-B14F-4D97-AF65-F5344CB8AC3E}">
        <p14:creationId xmlns:p14="http://schemas.microsoft.com/office/powerpoint/2010/main" val="4162094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BBT: minor content and/or editorial changes</a:t>
            </a:r>
            <a:endParaRPr lang="en-US" dirty="0"/>
          </a:p>
        </p:txBody>
      </p:sp>
    </p:spTree>
    <p:extLst>
      <p:ext uri="{BB962C8B-B14F-4D97-AF65-F5344CB8AC3E}">
        <p14:creationId xmlns:p14="http://schemas.microsoft.com/office/powerpoint/2010/main" val="32490926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Minor content and/or editorial changes</a:t>
            </a:r>
            <a:endParaRPr lang="en-US" dirty="0"/>
          </a:p>
        </p:txBody>
      </p:sp>
      <p:sp>
        <p:nvSpPr>
          <p:cNvPr id="3" name="Content Placeholder 2"/>
          <p:cNvSpPr>
            <a:spLocks noGrp="1"/>
          </p:cNvSpPr>
          <p:nvPr>
            <p:ph idx="1"/>
          </p:nvPr>
        </p:nvSpPr>
        <p:spPr/>
        <p:txBody>
          <a:bodyPr/>
          <a:lstStyle/>
          <a:p>
            <a:r>
              <a:rPr lang="en-US" sz="2400" dirty="0" smtClean="0"/>
              <a:t>structural parts of material objects (ID: 2149)</a:t>
            </a:r>
          </a:p>
          <a:p>
            <a:r>
              <a:rPr lang="en-US" sz="2400" dirty="0" smtClean="0"/>
              <a:t>Conceptual </a:t>
            </a:r>
            <a:r>
              <a:rPr lang="en-US" sz="2400" dirty="0"/>
              <a:t>Objects (ID: 2147</a:t>
            </a:r>
            <a:r>
              <a:rPr lang="en-US" sz="2400" dirty="0" smtClean="0"/>
              <a:t>)</a:t>
            </a:r>
          </a:p>
          <a:p>
            <a:r>
              <a:rPr lang="en-US" sz="2400" dirty="0"/>
              <a:t>Material Things (ID: 2148)</a:t>
            </a:r>
          </a:p>
          <a:p>
            <a:r>
              <a:rPr lang="en-US" sz="2400" dirty="0" smtClean="0"/>
              <a:t>Materials </a:t>
            </a:r>
            <a:r>
              <a:rPr lang="en-US" sz="2400" dirty="0"/>
              <a:t>(ID: 2150</a:t>
            </a:r>
            <a:r>
              <a:rPr lang="en-US" sz="2400" dirty="0" smtClean="0"/>
              <a:t>)</a:t>
            </a:r>
          </a:p>
          <a:p>
            <a:r>
              <a:rPr lang="en-US" sz="2400" dirty="0"/>
              <a:t>mobile objects (ID: 2129)</a:t>
            </a:r>
          </a:p>
          <a:p>
            <a:endParaRPr lang="en-US" sz="2400" dirty="0"/>
          </a:p>
          <a:p>
            <a:endParaRPr lang="en-US" sz="2400" dirty="0" smtClean="0"/>
          </a:p>
          <a:p>
            <a:endParaRPr lang="en-US" dirty="0"/>
          </a:p>
        </p:txBody>
      </p:sp>
    </p:spTree>
    <p:extLst>
      <p:ext uri="{BB962C8B-B14F-4D97-AF65-F5344CB8AC3E}">
        <p14:creationId xmlns:p14="http://schemas.microsoft.com/office/powerpoint/2010/main" val="7380562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Typo to be edited</a:t>
            </a:r>
            <a:endParaRPr lang="en-US" dirty="0"/>
          </a:p>
        </p:txBody>
      </p:sp>
      <p:sp>
        <p:nvSpPr>
          <p:cNvPr id="3" name="Content Placeholder 2"/>
          <p:cNvSpPr>
            <a:spLocks noGrp="1"/>
          </p:cNvSpPr>
          <p:nvPr>
            <p:ph idx="1"/>
          </p:nvPr>
        </p:nvSpPr>
        <p:spPr/>
        <p:txBody>
          <a:bodyPr/>
          <a:lstStyle/>
          <a:p>
            <a:r>
              <a:rPr lang="en-US" b="1" dirty="0" smtClean="0"/>
              <a:t>structural </a:t>
            </a:r>
            <a:r>
              <a:rPr lang="en-US" b="1" dirty="0"/>
              <a:t>parts of material objects</a:t>
            </a:r>
            <a:br>
              <a:rPr lang="en-US" b="1" dirty="0"/>
            </a:br>
            <a:r>
              <a:rPr lang="en-US" dirty="0"/>
              <a:t>This </a:t>
            </a:r>
            <a:r>
              <a:rPr lang="en-US" sz="1800" b="1" u="sng" strike="dblStrike" dirty="0"/>
              <a:t>CLASS</a:t>
            </a:r>
            <a:r>
              <a:rPr lang="en-US" u="sng" dirty="0"/>
              <a:t> </a:t>
            </a:r>
            <a:r>
              <a:rPr lang="en-US" sz="1800" b="1" u="sng" dirty="0"/>
              <a:t>TERM</a:t>
            </a:r>
            <a:r>
              <a:rPr lang="en-US" u="sng" dirty="0" smtClean="0"/>
              <a:t> classifies </a:t>
            </a:r>
            <a:r>
              <a:rPr lang="en-US" dirty="0"/>
              <a:t>objects especially constructed to be parts of a complex material object. These objects have autonomy in relation to the complex object of the appropriate type, to which they are intended to be added. Despite their autonomy, however, they are not independent in terms of their intended function, but are structural parts of the object, i.e. they have a specific function within the module to which they belong and which they form. </a:t>
            </a:r>
            <a:br>
              <a:rPr lang="en-US" dirty="0"/>
            </a:br>
            <a:r>
              <a:rPr lang="en-US" dirty="0"/>
              <a:t>Note: The structural parts of the material things are not considered narrower terms of the aggregation to which they belong.</a:t>
            </a:r>
          </a:p>
          <a:p>
            <a:endParaRPr lang="en-US" dirty="0"/>
          </a:p>
        </p:txBody>
      </p:sp>
    </p:spTree>
    <p:extLst>
      <p:ext uri="{BB962C8B-B14F-4D97-AF65-F5344CB8AC3E}">
        <p14:creationId xmlns:p14="http://schemas.microsoft.com/office/powerpoint/2010/main" val="22815988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Uniform scope notes across BBT: structure of definitions</a:t>
            </a:r>
          </a:p>
        </p:txBody>
      </p:sp>
      <p:sp>
        <p:nvSpPr>
          <p:cNvPr id="3" name="Content Placeholder 2"/>
          <p:cNvSpPr>
            <a:spLocks noGrp="1"/>
          </p:cNvSpPr>
          <p:nvPr>
            <p:ph idx="1"/>
          </p:nvPr>
        </p:nvSpPr>
        <p:spPr/>
        <p:txBody>
          <a:bodyPr>
            <a:normAutofit/>
          </a:bodyPr>
          <a:lstStyle/>
          <a:p>
            <a:pPr marL="506413" lvl="1"/>
            <a:r>
              <a:rPr lang="en-US" sz="2800" dirty="0" smtClean="0"/>
              <a:t>This </a:t>
            </a:r>
            <a:r>
              <a:rPr lang="en-US" b="1" dirty="0" smtClean="0"/>
              <a:t>FACET</a:t>
            </a:r>
            <a:r>
              <a:rPr lang="en-US" sz="2800" dirty="0" smtClean="0"/>
              <a:t> comprises types of ______</a:t>
            </a:r>
          </a:p>
          <a:p>
            <a:pPr marL="506413" lvl="1"/>
            <a:r>
              <a:rPr lang="en-US" sz="2800" dirty="0" smtClean="0"/>
              <a:t>This </a:t>
            </a:r>
            <a:r>
              <a:rPr lang="en-US" b="1" dirty="0" smtClean="0"/>
              <a:t>TERM</a:t>
            </a:r>
            <a:r>
              <a:rPr lang="en-US" sz="2800" dirty="0" smtClean="0"/>
              <a:t> classifies ______</a:t>
            </a:r>
            <a:endParaRPr lang="en-US" sz="2800" dirty="0"/>
          </a:p>
          <a:p>
            <a:pPr marL="506413" lvl="1"/>
            <a:endParaRPr lang="en-US" b="1" dirty="0" smtClean="0"/>
          </a:p>
          <a:p>
            <a:pPr marL="506413" lvl="1"/>
            <a:r>
              <a:rPr lang="en-US" sz="2800" b="1" dirty="0" smtClean="0"/>
              <a:t>PROPOSAL: </a:t>
            </a:r>
          </a:p>
          <a:p>
            <a:pPr marL="506413" lvl="1"/>
            <a:r>
              <a:rPr lang="en-US" sz="2800" dirty="0"/>
              <a:t>This </a:t>
            </a:r>
            <a:r>
              <a:rPr lang="en-US" b="1" dirty="0"/>
              <a:t>FACET</a:t>
            </a:r>
            <a:r>
              <a:rPr lang="en-US" sz="2800" dirty="0"/>
              <a:t> comprises </a:t>
            </a:r>
            <a:r>
              <a:rPr lang="en-US" b="1" dirty="0"/>
              <a:t>TERMS</a:t>
            </a:r>
            <a:r>
              <a:rPr lang="en-US" sz="2800" dirty="0"/>
              <a:t> </a:t>
            </a:r>
            <a:r>
              <a:rPr lang="en-US" sz="2800" dirty="0" smtClean="0"/>
              <a:t>denoting/designating types of  _____</a:t>
            </a:r>
          </a:p>
          <a:p>
            <a:pPr marL="506413" lvl="1"/>
            <a:r>
              <a:rPr lang="en-US" sz="2800" dirty="0">
                <a:solidFill>
                  <a:prstClr val="black"/>
                </a:solidFill>
              </a:rPr>
              <a:t>This </a:t>
            </a:r>
            <a:r>
              <a:rPr lang="en-US" b="1" dirty="0">
                <a:solidFill>
                  <a:prstClr val="black"/>
                </a:solidFill>
              </a:rPr>
              <a:t>FACET</a:t>
            </a:r>
            <a:r>
              <a:rPr lang="en-US" sz="2800" dirty="0">
                <a:solidFill>
                  <a:prstClr val="black"/>
                </a:solidFill>
              </a:rPr>
              <a:t> </a:t>
            </a:r>
            <a:r>
              <a:rPr lang="en-US" sz="2800" dirty="0" smtClean="0">
                <a:solidFill>
                  <a:prstClr val="black"/>
                </a:solidFill>
              </a:rPr>
              <a:t>denotes/designates _____ </a:t>
            </a:r>
            <a:endParaRPr lang="en-US" sz="2800" dirty="0"/>
          </a:p>
          <a:p>
            <a:pPr lvl="1"/>
            <a:endParaRPr lang="en-US" sz="2800" dirty="0"/>
          </a:p>
        </p:txBody>
      </p:sp>
    </p:spTree>
    <p:extLst>
      <p:ext uri="{BB962C8B-B14F-4D97-AF65-F5344CB8AC3E}">
        <p14:creationId xmlns:p14="http://schemas.microsoft.com/office/powerpoint/2010/main" val="19143559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Conceptual Objects</a:t>
            </a:r>
            <a:endParaRPr lang="en-US" dirty="0"/>
          </a:p>
        </p:txBody>
      </p:sp>
      <p:sp>
        <p:nvSpPr>
          <p:cNvPr id="3" name="Content Placeholder 2"/>
          <p:cNvSpPr>
            <a:spLocks noGrp="1"/>
          </p:cNvSpPr>
          <p:nvPr>
            <p:ph idx="1"/>
          </p:nvPr>
        </p:nvSpPr>
        <p:spPr/>
        <p:txBody>
          <a:bodyPr>
            <a:noAutofit/>
          </a:bodyPr>
          <a:lstStyle/>
          <a:p>
            <a:pPr marL="457200" lvl="1" indent="0">
              <a:buNone/>
            </a:pPr>
            <a:r>
              <a:rPr lang="en-US" dirty="0" smtClean="0"/>
              <a:t>This </a:t>
            </a:r>
            <a:r>
              <a:rPr lang="en-US" dirty="0"/>
              <a:t>facet comprises types of objects whose essence remains the same regardless of the carrier. They are products of the human activity supported by the use of technical or electronic devices (digital photos, geometric measurements etc.) or without it (concepts, thoughts). </a:t>
            </a:r>
            <a:r>
              <a:rPr lang="en-US" u="sng" dirty="0"/>
              <a:t>The fact that they are materially produced does not determine their identity</a:t>
            </a:r>
            <a:r>
              <a:rPr lang="en-US" u="sng" dirty="0" smtClean="0"/>
              <a:t>.</a:t>
            </a:r>
          </a:p>
          <a:p>
            <a:pPr marL="457200" lvl="1" indent="0">
              <a:buNone/>
            </a:pPr>
            <a:r>
              <a:rPr lang="en-US" dirty="0" smtClean="0"/>
              <a:t>Conceptual </a:t>
            </a:r>
            <a:r>
              <a:rPr lang="en-US" dirty="0"/>
              <a:t>objects have the ability to exist on more than one particular carrier at the same time (paper, electronic signals, photos, human memories etc.), without the latter changing or altering their identity. On the contrary, any alteration of the conceptual object itself (removal of a part, revision etc.) changes the definition of its identity. Conceptual objects exist as long as they can be found on at least one carrier (human memory included). Their existence ends when the last carrier and the last memory are lost.</a:t>
            </a:r>
            <a:endParaRPr lang="en-US" dirty="0"/>
          </a:p>
        </p:txBody>
      </p:sp>
    </p:spTree>
    <p:extLst>
      <p:ext uri="{BB962C8B-B14F-4D97-AF65-F5344CB8AC3E}">
        <p14:creationId xmlns:p14="http://schemas.microsoft.com/office/powerpoint/2010/main" val="1680865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Conceptual Objects</a:t>
            </a:r>
            <a:endParaRPr lang="en-US" dirty="0"/>
          </a:p>
        </p:txBody>
      </p:sp>
      <p:sp>
        <p:nvSpPr>
          <p:cNvPr id="3" name="Content Placeholder 2"/>
          <p:cNvSpPr>
            <a:spLocks noGrp="1"/>
          </p:cNvSpPr>
          <p:nvPr>
            <p:ph idx="1"/>
          </p:nvPr>
        </p:nvSpPr>
        <p:spPr/>
        <p:txBody>
          <a:bodyPr>
            <a:noAutofit/>
          </a:bodyPr>
          <a:lstStyle/>
          <a:p>
            <a:pPr marL="457200" lvl="1" indent="0">
              <a:buNone/>
            </a:pPr>
            <a:r>
              <a:rPr lang="en-US" dirty="0"/>
              <a:t>This facet comprises types of objects whose essence remains the same regardless of the carrier. They are products of the human activity supported by the use of technical or electronic devices (digital photos, geometric measurements etc.) or without it (concepts, thoughts). </a:t>
            </a:r>
            <a:r>
              <a:rPr lang="en-US" u="sng" dirty="0"/>
              <a:t>When materially produced, the material substance of Conceptual Objects does not determine their identity.</a:t>
            </a:r>
            <a:r>
              <a:rPr lang="en-US" dirty="0"/>
              <a:t> </a:t>
            </a:r>
            <a:endParaRPr lang="en-US" dirty="0" smtClean="0"/>
          </a:p>
          <a:p>
            <a:pPr marL="457200" lvl="1" indent="0">
              <a:buNone/>
            </a:pPr>
            <a:r>
              <a:rPr lang="en-US" dirty="0" smtClean="0"/>
              <a:t>Conceptual </a:t>
            </a:r>
            <a:r>
              <a:rPr lang="en-US" dirty="0"/>
              <a:t>objects have the ability to exist on more than one particular carrier at the same time (paper, electronic signals, photos, human memories etc.), without the latter changing or altering their identity. On the contrary, any alteration of the conceptual object itself (removal of a part, revision etc.) changes the definition of its identity. Conceptual objects exist as long as they can be found on at least one carrier (human memory included). Their existence ends when the last carrier and the last memory are lost.</a:t>
            </a:r>
            <a:endParaRPr lang="en-US" dirty="0"/>
          </a:p>
        </p:txBody>
      </p:sp>
    </p:spTree>
    <p:extLst>
      <p:ext uri="{BB962C8B-B14F-4D97-AF65-F5344CB8AC3E}">
        <p14:creationId xmlns:p14="http://schemas.microsoft.com/office/powerpoint/2010/main" val="8934130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Material Things </a:t>
            </a:r>
          </a:p>
        </p:txBody>
      </p:sp>
      <p:sp>
        <p:nvSpPr>
          <p:cNvPr id="3" name="Content Placeholder 2"/>
          <p:cNvSpPr>
            <a:spLocks noGrp="1"/>
          </p:cNvSpPr>
          <p:nvPr>
            <p:ph idx="1"/>
          </p:nvPr>
        </p:nvSpPr>
        <p:spPr/>
        <p:txBody>
          <a:bodyPr>
            <a:normAutofit/>
          </a:bodyPr>
          <a:lstStyle/>
          <a:p>
            <a:pPr marL="457200" lvl="1" indent="0">
              <a:lnSpc>
                <a:spcPct val="114000"/>
              </a:lnSpc>
              <a:spcBef>
                <a:spcPts val="0"/>
              </a:spcBef>
              <a:spcAft>
                <a:spcPts val="400"/>
              </a:spcAft>
              <a:buNone/>
            </a:pPr>
            <a:r>
              <a:rPr lang="en-US" dirty="0"/>
              <a:t>The Material Things facet comprises types of things with physical substance that constitute complete units and have a relatively stable form with identifiable boundaries in at least one dimension. Such units can be natural or man-made (with regard to origin), </a:t>
            </a:r>
            <a:r>
              <a:rPr lang="en-US" u="sng" dirty="0"/>
              <a:t>simple or complex (with regard to composition) or consist of parts.</a:t>
            </a:r>
            <a:r>
              <a:rPr lang="en-US" dirty="0"/>
              <a:t> In this latter case it is possible that the parts are either distinct and independent from the unit of which they are a part (e.g. a cave on a mountain) or that they have to be defined with reference to the sum of the parts (e.g. chess-chessmen).</a:t>
            </a:r>
            <a:endParaRPr lang="en-US" sz="2800" dirty="0"/>
          </a:p>
        </p:txBody>
      </p:sp>
    </p:spTree>
    <p:extLst>
      <p:ext uri="{BB962C8B-B14F-4D97-AF65-F5344CB8AC3E}">
        <p14:creationId xmlns:p14="http://schemas.microsoft.com/office/powerpoint/2010/main" val="25795606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Materials</a:t>
            </a:r>
            <a:endParaRPr lang="en-US" dirty="0"/>
          </a:p>
        </p:txBody>
      </p:sp>
      <p:sp>
        <p:nvSpPr>
          <p:cNvPr id="3" name="Content Placeholder 2"/>
          <p:cNvSpPr>
            <a:spLocks noGrp="1"/>
          </p:cNvSpPr>
          <p:nvPr>
            <p:ph idx="1"/>
          </p:nvPr>
        </p:nvSpPr>
        <p:spPr/>
        <p:txBody>
          <a:bodyPr>
            <a:normAutofit/>
          </a:bodyPr>
          <a:lstStyle/>
          <a:p>
            <a:pPr marL="457200" lvl="1" indent="0">
              <a:lnSpc>
                <a:spcPct val="114000"/>
              </a:lnSpc>
              <a:spcBef>
                <a:spcPts val="0"/>
              </a:spcBef>
              <a:spcAft>
                <a:spcPts val="400"/>
              </a:spcAft>
              <a:buNone/>
            </a:pPr>
            <a:r>
              <a:rPr lang="en-US" dirty="0"/>
              <a:t>This facet comprises types of physical substances that are constituents of material objects or are used in their construction, but whose individual substance is not a factor in the objects’ function (</a:t>
            </a:r>
            <a:r>
              <a:rPr lang="en-US" dirty="0" err="1"/>
              <a:t>eg</a:t>
            </a:r>
            <a:r>
              <a:rPr lang="en-US" dirty="0"/>
              <a:t> gold, water, bricks, etc.) The facet may include pure raw materials, processed or unprocessed, and also materials that have been modelled and are incorporated into objects. </a:t>
            </a:r>
            <a:r>
              <a:rPr lang="en-US" u="sng" dirty="0"/>
              <a:t>Their main attribute is that they cannot be individualized, that is, </a:t>
            </a:r>
            <a:r>
              <a:rPr lang="en-US" b="1" u="sng" dirty="0"/>
              <a:t>they cannot be distinct "units" </a:t>
            </a:r>
            <a:r>
              <a:rPr lang="en-US" u="sng" dirty="0"/>
              <a:t>with clear and distinct boundaries </a:t>
            </a:r>
            <a:r>
              <a:rPr lang="en-US" u="sng" dirty="0">
                <a:solidFill>
                  <a:srgbClr val="0000FF"/>
                </a:solidFill>
              </a:rPr>
              <a:t>or roles </a:t>
            </a:r>
            <a:r>
              <a:rPr lang="en-US" u="sng" dirty="0">
                <a:solidFill>
                  <a:srgbClr val="FF0000"/>
                </a:solidFill>
              </a:rPr>
              <a:t>in respect to other units of the same </a:t>
            </a:r>
            <a:r>
              <a:rPr lang="en-US" u="sng" dirty="0"/>
              <a:t>or different </a:t>
            </a:r>
            <a:r>
              <a:rPr lang="en-US" u="sng" dirty="0">
                <a:solidFill>
                  <a:srgbClr val="FF0000"/>
                </a:solidFill>
              </a:rPr>
              <a:t>kind</a:t>
            </a:r>
            <a:r>
              <a:rPr lang="en-US" u="sng" dirty="0" smtClean="0"/>
              <a:t>.</a:t>
            </a:r>
            <a:endParaRPr lang="en-US" sz="2800" u="sng" dirty="0"/>
          </a:p>
          <a:p>
            <a:pPr marL="457200" lvl="1" indent="0">
              <a:lnSpc>
                <a:spcPct val="114000"/>
              </a:lnSpc>
              <a:spcBef>
                <a:spcPts val="0"/>
              </a:spcBef>
              <a:spcAft>
                <a:spcPts val="400"/>
              </a:spcAft>
              <a:buNone/>
            </a:pPr>
            <a:r>
              <a:rPr lang="en-US" sz="2800" dirty="0" smtClean="0">
                <a:solidFill>
                  <a:srgbClr val="FF0000"/>
                </a:solidFill>
              </a:rPr>
              <a:t>red</a:t>
            </a:r>
            <a:r>
              <a:rPr lang="en-US" sz="2800" dirty="0" smtClean="0"/>
              <a:t>: contradiction in terms</a:t>
            </a:r>
          </a:p>
          <a:p>
            <a:pPr marL="457200" lvl="1" indent="0">
              <a:lnSpc>
                <a:spcPct val="114000"/>
              </a:lnSpc>
              <a:spcBef>
                <a:spcPts val="0"/>
              </a:spcBef>
              <a:spcAft>
                <a:spcPts val="400"/>
              </a:spcAft>
              <a:buNone/>
            </a:pPr>
            <a:r>
              <a:rPr lang="en-US" sz="2800" dirty="0" smtClean="0">
                <a:solidFill>
                  <a:srgbClr val="0000FF"/>
                </a:solidFill>
              </a:rPr>
              <a:t>blue</a:t>
            </a:r>
            <a:r>
              <a:rPr lang="en-US" sz="2800" dirty="0" smtClean="0"/>
              <a:t>: what do “roles” amount to in this case?</a:t>
            </a:r>
            <a:endParaRPr lang="en-US" sz="2800" dirty="0"/>
          </a:p>
        </p:txBody>
      </p:sp>
    </p:spTree>
    <p:extLst>
      <p:ext uri="{BB962C8B-B14F-4D97-AF65-F5344CB8AC3E}">
        <p14:creationId xmlns:p14="http://schemas.microsoft.com/office/powerpoint/2010/main" val="6777330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mobile objects </a:t>
            </a:r>
            <a:endParaRPr lang="en-US" dirty="0"/>
          </a:p>
        </p:txBody>
      </p:sp>
      <p:sp>
        <p:nvSpPr>
          <p:cNvPr id="3" name="Content Placeholder 2"/>
          <p:cNvSpPr>
            <a:spLocks noGrp="1"/>
          </p:cNvSpPr>
          <p:nvPr>
            <p:ph idx="1"/>
          </p:nvPr>
        </p:nvSpPr>
        <p:spPr/>
        <p:txBody>
          <a:bodyPr>
            <a:normAutofit/>
          </a:bodyPr>
          <a:lstStyle/>
          <a:p>
            <a:pPr marL="0" indent="0">
              <a:buNone/>
            </a:pPr>
            <a:r>
              <a:rPr lang="en-US" dirty="0"/>
              <a:t>This term classifies material things </a:t>
            </a:r>
            <a:r>
              <a:rPr lang="en-US" dirty="0">
                <a:solidFill>
                  <a:srgbClr val="0000FF"/>
                </a:solidFill>
              </a:rPr>
              <a:t>that result from human endeavor</a:t>
            </a:r>
            <a:r>
              <a:rPr lang="en-US" dirty="0"/>
              <a:t>, have aesthetic, cultural, historical, scientific, or other utilitarian value, and </a:t>
            </a:r>
            <a:r>
              <a:rPr lang="en-US" dirty="0" smtClean="0"/>
              <a:t>are</a:t>
            </a:r>
            <a:r>
              <a:rPr lang="en-US" dirty="0" smtClean="0">
                <a:solidFill>
                  <a:srgbClr val="FF0000"/>
                </a:solidFill>
              </a:rPr>
              <a:t>,</a:t>
            </a:r>
            <a:r>
              <a:rPr lang="en-US" dirty="0" smtClean="0"/>
              <a:t> </a:t>
            </a:r>
            <a:r>
              <a:rPr lang="en-US" dirty="0"/>
              <a:t>by design or through </a:t>
            </a:r>
            <a:r>
              <a:rPr lang="en-US" dirty="0" smtClean="0"/>
              <a:t>collecting</a:t>
            </a:r>
            <a:r>
              <a:rPr lang="en-US" dirty="0" smtClean="0">
                <a:solidFill>
                  <a:srgbClr val="FF0000"/>
                </a:solidFill>
              </a:rPr>
              <a:t>,</a:t>
            </a:r>
            <a:r>
              <a:rPr lang="en-US" dirty="0" smtClean="0"/>
              <a:t> </a:t>
            </a:r>
            <a:r>
              <a:rPr lang="en-US" u="sng" dirty="0"/>
              <a:t>portable functional </a:t>
            </a:r>
            <a:r>
              <a:rPr lang="en-US" u="sng" dirty="0" smtClean="0"/>
              <a:t>entities</a:t>
            </a:r>
            <a:r>
              <a:rPr lang="en-US" dirty="0" smtClean="0"/>
              <a:t>.</a:t>
            </a:r>
          </a:p>
          <a:p>
            <a:pPr marL="0" indent="0">
              <a:buNone/>
            </a:pPr>
            <a:endParaRPr lang="en-US" dirty="0" smtClean="0"/>
          </a:p>
          <a:p>
            <a:pPr marL="0" indent="0">
              <a:buNone/>
            </a:pPr>
            <a:r>
              <a:rPr lang="en-US" sz="1600" b="1" dirty="0" smtClean="0"/>
              <a:t>COMMENT: </a:t>
            </a:r>
            <a:r>
              <a:rPr lang="en-US" dirty="0" smtClean="0"/>
              <a:t>Mobile objects should by definition be </a:t>
            </a:r>
            <a:r>
              <a:rPr lang="en-US" u="sng" dirty="0" smtClean="0"/>
              <a:t>portable</a:t>
            </a:r>
            <a:r>
              <a:rPr lang="en-US" dirty="0" smtClean="0"/>
              <a:t>. If they were not produced to be moved around, but ended up as portable objects that should represent a specific case –not the generic one. </a:t>
            </a:r>
          </a:p>
          <a:p>
            <a:pPr marL="0" indent="0">
              <a:buNone/>
            </a:pPr>
            <a:endParaRPr lang="en-US" dirty="0" smtClean="0"/>
          </a:p>
          <a:p>
            <a:pPr marL="0" indent="0">
              <a:buNone/>
            </a:pPr>
            <a:r>
              <a:rPr lang="en-US" sz="1600" b="1" dirty="0" smtClean="0"/>
              <a:t>PROPOSAL: </a:t>
            </a:r>
            <a:r>
              <a:rPr lang="en-US" dirty="0" smtClean="0"/>
              <a:t>edit the scope note accordingly</a:t>
            </a:r>
            <a:endParaRPr lang="en-US" dirty="0"/>
          </a:p>
          <a:p>
            <a:pPr marL="0" indent="0">
              <a:buNone/>
            </a:pPr>
            <a:r>
              <a:rPr lang="en-US" dirty="0" smtClean="0"/>
              <a:t>This term classifies </a:t>
            </a:r>
            <a:r>
              <a:rPr lang="en-US" u="sng" dirty="0" smtClean="0"/>
              <a:t>portable</a:t>
            </a:r>
            <a:r>
              <a:rPr lang="en-US" dirty="0" smtClean="0"/>
              <a:t> material things that </a:t>
            </a:r>
            <a:r>
              <a:rPr lang="en-US" b="1" dirty="0" smtClean="0"/>
              <a:t>may be </a:t>
            </a:r>
            <a:r>
              <a:rPr lang="en-US" dirty="0" smtClean="0"/>
              <a:t>the result of human endeavor </a:t>
            </a:r>
            <a:r>
              <a:rPr lang="en-US" b="1" dirty="0" smtClean="0"/>
              <a:t>and/or</a:t>
            </a:r>
            <a:r>
              <a:rPr lang="en-US" dirty="0" smtClean="0"/>
              <a:t> have aesthetic, cultural, historical, scientific, some other utilitarian value. </a:t>
            </a:r>
            <a:r>
              <a:rPr lang="en-US" u="sng" dirty="0" smtClean="0"/>
              <a:t>Their portability is inherent</a:t>
            </a:r>
            <a:r>
              <a:rPr lang="en-US" dirty="0" smtClean="0"/>
              <a:t>, either by design or as a result of them having been collected. </a:t>
            </a:r>
          </a:p>
        </p:txBody>
      </p:sp>
    </p:spTree>
    <p:extLst>
      <p:ext uri="{BB962C8B-B14F-4D97-AF65-F5344CB8AC3E}">
        <p14:creationId xmlns:p14="http://schemas.microsoft.com/office/powerpoint/2010/main" val="23270260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Presentation2en</Template>
  <TotalTime>1384</TotalTime>
  <Words>905</Words>
  <Application>Microsoft Office PowerPoint</Application>
  <PresentationFormat>On-screen Show (4:3)</PresentationFormat>
  <Paragraphs>48</Paragraphs>
  <Slides>9</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BBT: minor content and/or editorial changes</vt:lpstr>
      <vt:lpstr>Minor content and/or editorial changes</vt:lpstr>
      <vt:lpstr>Typo to be edited</vt:lpstr>
      <vt:lpstr>Uniform scope notes across BBT: structure of definitions</vt:lpstr>
      <vt:lpstr>Conceptual Objects</vt:lpstr>
      <vt:lpstr>PROPOSAL: Conceptual Objects</vt:lpstr>
      <vt:lpstr>Material Things </vt:lpstr>
      <vt:lpstr>Materials</vt:lpstr>
      <vt:lpstr>mobile objects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Korina Nterr</dc:creator>
  <cp:lastModifiedBy>Tsoulouha Eleni</cp:lastModifiedBy>
  <cp:revision>21</cp:revision>
  <dcterms:created xsi:type="dcterms:W3CDTF">2018-10-26T12:07:56Z</dcterms:created>
  <dcterms:modified xsi:type="dcterms:W3CDTF">2019-11-05T08:36:29Z</dcterms:modified>
</cp:coreProperties>
</file>