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5" r:id="rId3"/>
    <p:sldId id="267" r:id="rId4"/>
    <p:sldId id="266" r:id="rId5"/>
    <p:sldId id="268" r:id="rId6"/>
    <p:sldId id="279" r:id="rId7"/>
    <p:sldId id="280" r:id="rId8"/>
    <p:sldId id="269" r:id="rId9"/>
    <p:sldId id="274" r:id="rId10"/>
    <p:sldId id="273" r:id="rId11"/>
    <p:sldId id="275" r:id="rId12"/>
    <p:sldId id="276" r:id="rId13"/>
    <p:sldId id="277" r:id="rId14"/>
    <p:sldId id="278" r:id="rId15"/>
    <p:sldId id="257" r:id="rId16"/>
    <p:sldId id="263" r:id="rId17"/>
    <p:sldId id="264" r:id="rId18"/>
    <p:sldId id="259" r:id="rId19"/>
    <p:sldId id="262" r:id="rId20"/>
    <p:sldId id="26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1767F5-67E6-4258-A0BE-0058044DBDF6}">
          <p14:sldIdLst>
            <p14:sldId id="256"/>
          </p14:sldIdLst>
        </p14:section>
        <p14:section name="Geometric Extents" id="{C2FF1FFF-17C7-4C23-9EF5-83C412F31C0D}">
          <p14:sldIdLst>
            <p14:sldId id="265"/>
            <p14:sldId id="267"/>
            <p14:sldId id="266"/>
            <p14:sldId id="268"/>
            <p14:sldId id="279"/>
            <p14:sldId id="280"/>
            <p14:sldId id="269"/>
            <p14:sldId id="274"/>
          </p14:sldIdLst>
        </p14:section>
        <p14:section name="scope notes" id="{C4C19D77-12F6-43DD-A8B6-95598FDDD12B}">
          <p14:sldIdLst>
            <p14:sldId id="273"/>
            <p14:sldId id="275"/>
            <p14:sldId id="276"/>
            <p14:sldId id="277"/>
            <p14:sldId id="278"/>
          </p14:sldIdLst>
        </p14:section>
        <p14:section name="affected terms" id="{832C1FCA-EE63-4A78-BA91-3FE1942E74D5}">
          <p14:sldIdLst>
            <p14:sldId id="257"/>
            <p14:sldId id="263"/>
            <p14:sldId id="264"/>
            <p14:sldId id="259"/>
            <p14:sldId id="262"/>
            <p14:sldId id="2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270" autoAdjust="0"/>
  </p:normalViewPr>
  <p:slideViewPr>
    <p:cSldViewPr>
      <p:cViewPr varScale="1">
        <p:scale>
          <a:sx n="69" d="100"/>
          <a:sy n="69" d="100"/>
        </p:scale>
        <p:origin x="123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46FBA-BDD2-432F-8591-94B611A8B297}" type="datetimeFigureOut">
              <a:rPr lang="en-US" smtClean="0"/>
              <a:t>11/12/2019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3CA7E2-6955-4176-BC4B-6EB3E2F8BEB1}" type="slidenum">
              <a:rPr lang="en-US" smtClean="0"/>
              <a:t>‹#›</a:t>
            </a:fld>
            <a:endParaRPr lang="en-US"/>
          </a:p>
        </p:txBody>
      </p:sp>
    </p:spTree>
    <p:extLst>
      <p:ext uri="{BB962C8B-B14F-4D97-AF65-F5344CB8AC3E}">
        <p14:creationId xmlns:p14="http://schemas.microsoft.com/office/powerpoint/2010/main" val="3053380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refresh everyone’s memory, here’s a bit of background regarding these submissions –of which some (but not all) have been incorporated in the BBT.</a:t>
            </a:r>
          </a:p>
          <a:p>
            <a:r>
              <a:rPr lang="en-US" baseline="0" dirty="0"/>
              <a:t>I’m sure that most of us are not thrilled to see them implemented in the BBT; their usefulness in a thesaurus for the Humanities has been questioned more than once. </a:t>
            </a:r>
          </a:p>
          <a:p>
            <a:r>
              <a:rPr lang="en-US" baseline="0" dirty="0"/>
              <a:t>Aside that, introducing them to the BBT has implications on other terms as well. </a:t>
            </a:r>
            <a:endParaRPr lang="en-US" dirty="0"/>
          </a:p>
        </p:txBody>
      </p:sp>
      <p:sp>
        <p:nvSpPr>
          <p:cNvPr id="4" name="Slide Number Placeholder 3"/>
          <p:cNvSpPr>
            <a:spLocks noGrp="1"/>
          </p:cNvSpPr>
          <p:nvPr>
            <p:ph type="sldNum" sz="quarter" idx="10"/>
          </p:nvPr>
        </p:nvSpPr>
        <p:spPr/>
        <p:txBody>
          <a:bodyPr/>
          <a:lstStyle/>
          <a:p>
            <a:fld id="{EC3CA7E2-6955-4176-BC4B-6EB3E2F8BEB1}" type="slidenum">
              <a:rPr lang="en-US" smtClean="0"/>
              <a:t>2</a:t>
            </a:fld>
            <a:endParaRPr lang="en-US"/>
          </a:p>
        </p:txBody>
      </p:sp>
    </p:spTree>
    <p:extLst>
      <p:ext uri="{BB962C8B-B14F-4D97-AF65-F5344CB8AC3E}">
        <p14:creationId xmlns:p14="http://schemas.microsoft.com/office/powerpoint/2010/main" val="285598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a:t>
            </a:r>
            <a:r>
              <a:rPr lang="en-US" baseline="0" dirty="0"/>
              <a:t> the heterogeneity across disciplines, languages, institutions and RI that this project aimed to tackle, a vocabulary management strategy needed be adopted. </a:t>
            </a:r>
          </a:p>
          <a:p>
            <a:r>
              <a:rPr lang="en-US" baseline="0" dirty="0"/>
              <a:t>Which, inevitably, led to the BBT</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C3CA7E2-6955-4176-BC4B-6EB3E2F8BEB1}" type="slidenum">
              <a:rPr lang="en-US" smtClean="0"/>
              <a:t>3</a:t>
            </a:fld>
            <a:endParaRPr lang="en-US"/>
          </a:p>
        </p:txBody>
      </p:sp>
    </p:spTree>
    <p:extLst>
      <p:ext uri="{BB962C8B-B14F-4D97-AF65-F5344CB8AC3E}">
        <p14:creationId xmlns:p14="http://schemas.microsoft.com/office/powerpoint/2010/main" val="2478393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a:t>
            </a:r>
            <a:r>
              <a:rPr lang="en-US" baseline="0" dirty="0"/>
              <a:t> close inspection, one can see that the Place Types List (generated from TGN) are a mixed bag comprising Phenomenal Places –i.e. where certain (observed and documented) events have unfolded. </a:t>
            </a:r>
          </a:p>
          <a:p>
            <a:endParaRPr lang="en-US" baseline="0" dirty="0"/>
          </a:p>
          <a:p>
            <a:r>
              <a:rPr lang="en-US" baseline="0" dirty="0"/>
              <a:t>They range </a:t>
            </a:r>
            <a:r>
              <a:rPr lang="en-US" u="sng" baseline="0" dirty="0"/>
              <a:t>from</a:t>
            </a:r>
            <a:r>
              <a:rPr lang="en-US" baseline="0" dirty="0"/>
              <a:t> notions denoting geopolitical or other administrative units (that by default have a spatial extent) </a:t>
            </a:r>
            <a:r>
              <a:rPr lang="en-US" u="sng" baseline="0" dirty="0"/>
              <a:t>to</a:t>
            </a:r>
            <a:r>
              <a:rPr lang="en-US" baseline="0" dirty="0"/>
              <a:t> </a:t>
            </a:r>
            <a:r>
              <a:rPr lang="en-US" b="1" baseline="0" dirty="0"/>
              <a:t>things</a:t>
            </a:r>
            <a:r>
              <a:rPr lang="en-US" baseline="0" dirty="0"/>
              <a:t> typically used for demarcating locations.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Thus they were integrated to BBT without problems, where they split into two separate facets –geopolitical units and material things (the latter were classified as built environment or physical features).</a:t>
            </a:r>
          </a:p>
          <a:p>
            <a:endParaRPr lang="en-US" baseline="0" dirty="0"/>
          </a:p>
          <a:p>
            <a:r>
              <a:rPr lang="en-US" baseline="0" dirty="0"/>
              <a:t>In that sense, the </a:t>
            </a:r>
            <a:r>
              <a:rPr lang="en-US" b="1" baseline="0" dirty="0"/>
              <a:t>only shared property </a:t>
            </a:r>
            <a:r>
              <a:rPr lang="en-US" baseline="0" dirty="0"/>
              <a:t>that these items have is that they can be reduced to kinds of Phenomenal Places –in the sense of CRM-geo. </a:t>
            </a:r>
          </a:p>
        </p:txBody>
      </p:sp>
      <p:sp>
        <p:nvSpPr>
          <p:cNvPr id="4" name="Slide Number Placeholder 3"/>
          <p:cNvSpPr>
            <a:spLocks noGrp="1"/>
          </p:cNvSpPr>
          <p:nvPr>
            <p:ph type="sldNum" sz="quarter" idx="10"/>
          </p:nvPr>
        </p:nvSpPr>
        <p:spPr/>
        <p:txBody>
          <a:bodyPr/>
          <a:lstStyle/>
          <a:p>
            <a:fld id="{EC3CA7E2-6955-4176-BC4B-6EB3E2F8BEB1}" type="slidenum">
              <a:rPr lang="en-US" smtClean="0"/>
              <a:t>4</a:t>
            </a:fld>
            <a:endParaRPr lang="en-US"/>
          </a:p>
        </p:txBody>
      </p:sp>
    </p:spTree>
    <p:extLst>
      <p:ext uri="{BB962C8B-B14F-4D97-AF65-F5344CB8AC3E}">
        <p14:creationId xmlns:p14="http://schemas.microsoft.com/office/powerpoint/2010/main" val="1924578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notion</a:t>
            </a:r>
            <a:r>
              <a:rPr lang="en-US" baseline="0" dirty="0"/>
              <a:t> of a sp</a:t>
            </a:r>
            <a:r>
              <a:rPr lang="en-US" dirty="0"/>
              <a:t>atial projection</a:t>
            </a:r>
            <a:r>
              <a:rPr lang="en-US" baseline="0" dirty="0"/>
              <a:t> strongly </a:t>
            </a:r>
            <a:r>
              <a:rPr lang="en-US" dirty="0"/>
              <a:t>evoking geometry,</a:t>
            </a:r>
            <a:r>
              <a:rPr lang="en-US" baseline="0" dirty="0"/>
              <a:t> we tried to capture the fact by suggesting that a new facet be introduced in the BBT.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C3CA7E2-6955-4176-BC4B-6EB3E2F8BEB1}" type="slidenum">
              <a:rPr lang="en-US" smtClean="0"/>
              <a:t>5</a:t>
            </a:fld>
            <a:endParaRPr lang="en-US"/>
          </a:p>
        </p:txBody>
      </p:sp>
    </p:spTree>
    <p:extLst>
      <p:ext uri="{BB962C8B-B14F-4D97-AF65-F5344CB8AC3E}">
        <p14:creationId xmlns:p14="http://schemas.microsoft.com/office/powerpoint/2010/main" val="143743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that</a:t>
            </a:r>
          </a:p>
          <a:p>
            <a:endParaRPr lang="en-US" dirty="0"/>
          </a:p>
          <a:p>
            <a:r>
              <a:rPr lang="en-US" dirty="0"/>
              <a:t>(1 ) point&gt; </a:t>
            </a:r>
            <a:r>
              <a:rPr lang="en-US" baseline="0" dirty="0"/>
              <a:t>pictures of an area taken in the context of an archaeological excavation; they are given coordinates, these coordinates have the type *point*</a:t>
            </a:r>
          </a:p>
          <a:p>
            <a:endParaRPr lang="en-US" baseline="0" dirty="0"/>
          </a:p>
          <a:p>
            <a:r>
              <a:rPr lang="en-US" baseline="0" dirty="0"/>
              <a:t>(2) linear extent&gt; the line formed by a riverbed, that demarcates the border between two countries. Can be defined by coordinates of the cities it crosses –consider Rhine. </a:t>
            </a:r>
          </a:p>
          <a:p>
            <a:endParaRPr lang="en-US" baseline="0" dirty="0"/>
          </a:p>
          <a:p>
            <a:r>
              <a:rPr lang="en-US" baseline="0" dirty="0"/>
              <a:t>(3) Surface area &gt; knowing an artefact was dug up in an excavation and having a set of coordinates approximating the centroid of the closest city to the excavation pit is probably not too informative. Need to be able to mark where exactly something was found &gt; so mark a plot of the place. </a:t>
            </a:r>
          </a:p>
          <a:p>
            <a:endParaRPr lang="en-US" baseline="0" dirty="0"/>
          </a:p>
          <a:p>
            <a:r>
              <a:rPr lang="en-US" baseline="0" dirty="0"/>
              <a:t>(4) Maybe there are many layers, and one wants to give a representation of the exact stratigraphic unit where the object was found. Needs to be able to locate it in 3d.  </a:t>
            </a:r>
          </a:p>
          <a:p>
            <a:endParaRPr lang="en-US" dirty="0"/>
          </a:p>
        </p:txBody>
      </p:sp>
      <p:sp>
        <p:nvSpPr>
          <p:cNvPr id="4" name="Slide Number Placeholder 3"/>
          <p:cNvSpPr>
            <a:spLocks noGrp="1"/>
          </p:cNvSpPr>
          <p:nvPr>
            <p:ph type="sldNum" sz="quarter" idx="10"/>
          </p:nvPr>
        </p:nvSpPr>
        <p:spPr/>
        <p:txBody>
          <a:bodyPr/>
          <a:lstStyle/>
          <a:p>
            <a:fld id="{EC3CA7E2-6955-4176-BC4B-6EB3E2F8BEB1}" type="slidenum">
              <a:rPr lang="en-US" smtClean="0"/>
              <a:t>6</a:t>
            </a:fld>
            <a:endParaRPr lang="en-US"/>
          </a:p>
        </p:txBody>
      </p:sp>
    </p:spTree>
    <p:extLst>
      <p:ext uri="{BB962C8B-B14F-4D97-AF65-F5344CB8AC3E}">
        <p14:creationId xmlns:p14="http://schemas.microsoft.com/office/powerpoint/2010/main" val="2402883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any case, the aspects of the information encoded in any object, depend on what is of interest. It does not mean that every instance of built environment has to be classified as such PLUS as a geometric extent of some sort. </a:t>
            </a:r>
          </a:p>
          <a:p>
            <a:endParaRPr lang="en-US" dirty="0"/>
          </a:p>
          <a:p>
            <a:endParaRPr lang="en-US" dirty="0"/>
          </a:p>
        </p:txBody>
      </p:sp>
      <p:sp>
        <p:nvSpPr>
          <p:cNvPr id="4" name="Slide Number Placeholder 3"/>
          <p:cNvSpPr>
            <a:spLocks noGrp="1"/>
          </p:cNvSpPr>
          <p:nvPr>
            <p:ph type="sldNum" sz="quarter" idx="10"/>
          </p:nvPr>
        </p:nvSpPr>
        <p:spPr/>
        <p:txBody>
          <a:bodyPr/>
          <a:lstStyle/>
          <a:p>
            <a:fld id="{EC3CA7E2-6955-4176-BC4B-6EB3E2F8BEB1}" type="slidenum">
              <a:rPr lang="en-US" smtClean="0"/>
              <a:t>8</a:t>
            </a:fld>
            <a:endParaRPr lang="en-US"/>
          </a:p>
        </p:txBody>
      </p:sp>
    </p:spTree>
    <p:extLst>
      <p:ext uri="{BB962C8B-B14F-4D97-AF65-F5344CB8AC3E}">
        <p14:creationId xmlns:p14="http://schemas.microsoft.com/office/powerpoint/2010/main" val="2803214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CA7E2-6955-4176-BC4B-6EB3E2F8BEB1}" type="slidenum">
              <a:rPr lang="en-US" smtClean="0"/>
              <a:t>9</a:t>
            </a:fld>
            <a:endParaRPr lang="en-US"/>
          </a:p>
        </p:txBody>
      </p:sp>
    </p:spTree>
    <p:extLst>
      <p:ext uri="{BB962C8B-B14F-4D97-AF65-F5344CB8AC3E}">
        <p14:creationId xmlns:p14="http://schemas.microsoft.com/office/powerpoint/2010/main" val="1910460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EC3CA7E2-6955-4176-BC4B-6EB3E2F8BEB1}" type="slidenum">
              <a:rPr lang="en-US" smtClean="0"/>
              <a:t>11</a:t>
            </a:fld>
            <a:endParaRPr lang="en-US"/>
          </a:p>
        </p:txBody>
      </p:sp>
    </p:spTree>
    <p:extLst>
      <p:ext uri="{BB962C8B-B14F-4D97-AF65-F5344CB8AC3E}">
        <p14:creationId xmlns:p14="http://schemas.microsoft.com/office/powerpoint/2010/main" val="170985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Accepted by</a:t>
            </a:r>
            <a:r>
              <a:rPr lang="en-US" baseline="0" dirty="0"/>
              <a:t> 8+1 votes</a:t>
            </a:r>
            <a:endParaRPr lang="en-US" dirty="0"/>
          </a:p>
        </p:txBody>
      </p:sp>
      <p:sp>
        <p:nvSpPr>
          <p:cNvPr id="4" name="Slide Number Placeholder 3"/>
          <p:cNvSpPr>
            <a:spLocks noGrp="1"/>
          </p:cNvSpPr>
          <p:nvPr>
            <p:ph type="sldNum" sz="quarter" idx="10"/>
          </p:nvPr>
        </p:nvSpPr>
        <p:spPr/>
        <p:txBody>
          <a:bodyPr/>
          <a:lstStyle/>
          <a:p>
            <a:fld id="{EC3CA7E2-6955-4176-BC4B-6EB3E2F8BEB1}" type="slidenum">
              <a:rPr lang="en-US" smtClean="0"/>
              <a:t>20</a:t>
            </a:fld>
            <a:endParaRPr lang="en-US"/>
          </a:p>
        </p:txBody>
      </p:sp>
    </p:spTree>
    <p:extLst>
      <p:ext uri="{BB962C8B-B14F-4D97-AF65-F5344CB8AC3E}">
        <p14:creationId xmlns:p14="http://schemas.microsoft.com/office/powerpoint/2010/main" val="1956612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079"/>
            <a:ext cx="7772400" cy="1470025"/>
          </a:xfrm>
        </p:spPr>
        <p:txBody>
          <a:bodyPr>
            <a:normAutofit/>
          </a:bodyPr>
          <a:lstStyle>
            <a:lvl1pPr>
              <a:defRPr sz="2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282D116-4745-40F9-BEF0-E187E8E94255}" type="datetimeFigureOut">
              <a:rPr lang="en-US" smtClean="0"/>
              <a:pPr/>
              <a:t>11/12/2019</a:t>
            </a:fld>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3968"/>
          </a:xfrm>
          <a:prstGeom prst="rect">
            <a:avLst/>
          </a:prstGeom>
        </p:spPr>
      </p:pic>
      <p:sp>
        <p:nvSpPr>
          <p:cNvPr id="6" name="Rectangle 5"/>
          <p:cNvSpPr/>
          <p:nvPr userDrawn="1"/>
        </p:nvSpPr>
        <p:spPr>
          <a:xfrm>
            <a:off x="0" y="2362200"/>
            <a:ext cx="9144000" cy="28956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192762"/>
            <a:ext cx="9144000" cy="661206"/>
          </a:xfrm>
          <a:prstGeom prst="rect">
            <a:avLst/>
          </a:prstGeom>
        </p:spPr>
      </p:pic>
    </p:spTree>
    <p:extLst>
      <p:ext uri="{BB962C8B-B14F-4D97-AF65-F5344CB8AC3E}">
        <p14:creationId xmlns:p14="http://schemas.microsoft.com/office/powerpoint/2010/main" val="825599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397" y="-297"/>
            <a:ext cx="9144793" cy="685859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2D116-4745-40F9-BEF0-E187E8E94255}"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256018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397" y="-297"/>
            <a:ext cx="9144793" cy="6858594"/>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2D116-4745-40F9-BEF0-E187E8E94255}"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2100625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26"/>
            <a:ext cx="9144000" cy="6855774"/>
          </a:xfrm>
          <a:prstGeom prst="rect">
            <a:avLst/>
          </a:prstGeom>
        </p:spPr>
      </p:pic>
      <p:sp>
        <p:nvSpPr>
          <p:cNvPr id="2" name="Title 1"/>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342900" indent="-342900">
              <a:buClr>
                <a:schemeClr val="accent1">
                  <a:lumMod val="75000"/>
                </a:schemeClr>
              </a:buClr>
              <a:buSzPct val="120000"/>
              <a:buFont typeface="Arial" panose="020B0604020202020204" pitchFamily="34" charset="0"/>
              <a:buChar char="•"/>
              <a:defRPr sz="2200"/>
            </a:lvl1pPr>
            <a:lvl2pPr marL="800100" indent="-342900">
              <a:buClr>
                <a:schemeClr val="tx2">
                  <a:lumMod val="60000"/>
                  <a:lumOff val="40000"/>
                </a:schemeClr>
              </a:buClr>
              <a:buFont typeface="Arial" panose="020B0604020202020204" pitchFamily="34" charset="0"/>
              <a:buChar char="•"/>
              <a:defRPr sz="2200"/>
            </a:lvl2pPr>
            <a:lvl3pPr>
              <a:buClr>
                <a:schemeClr val="tx2">
                  <a:lumMod val="40000"/>
                  <a:lumOff val="60000"/>
                </a:schemeClr>
              </a:buClr>
              <a:buSzPct val="80000"/>
              <a:defRPr sz="2000"/>
            </a:lvl3pPr>
            <a:lvl4pPr marL="1600200" indent="-228600">
              <a:buClr>
                <a:schemeClr val="tx2">
                  <a:lumMod val="40000"/>
                  <a:lumOff val="60000"/>
                </a:schemeClr>
              </a:buClr>
              <a:buSzPct val="70000"/>
              <a:buFont typeface="Arial" panose="020B0604020202020204" pitchFamily="34" charset="0"/>
              <a:buChar char="•"/>
              <a:defRPr sz="2000"/>
            </a:lvl4pPr>
            <a:lvl5pPr marL="2171700" indent="-342900">
              <a:buClr>
                <a:schemeClr val="tx2">
                  <a:lumMod val="40000"/>
                  <a:lumOff val="60000"/>
                </a:schemeClr>
              </a:buClr>
              <a:buSzPct val="6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830888" y="6376243"/>
            <a:ext cx="2133600" cy="365125"/>
          </a:xfrm>
        </p:spPr>
        <p:txBody>
          <a:bodyPr/>
          <a:lstStyle>
            <a:lvl1pPr>
              <a:defRPr>
                <a:solidFill>
                  <a:schemeClr val="accent1">
                    <a:lumMod val="75000"/>
                  </a:schemeClr>
                </a:solidFill>
              </a:defRPr>
            </a:lvl1pPr>
          </a:lstStyle>
          <a:p>
            <a:fld id="{2E995FA5-2D5C-4BCC-923F-84EBA2B6FD22}" type="slidenum">
              <a:rPr lang="en-US" smtClean="0"/>
              <a:pPr/>
              <a:t>‹#›</a:t>
            </a:fld>
            <a:endParaRPr lang="en-US" dirty="0"/>
          </a:p>
        </p:txBody>
      </p:sp>
    </p:spTree>
    <p:extLst>
      <p:ext uri="{BB962C8B-B14F-4D97-AF65-F5344CB8AC3E}">
        <p14:creationId xmlns:p14="http://schemas.microsoft.com/office/powerpoint/2010/main" val="2089590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26"/>
            <a:ext cx="9144000" cy="6855774"/>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82D116-4745-40F9-BEF0-E187E8E94255}"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31503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26"/>
            <a:ext cx="9144000" cy="685577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82D116-4745-40F9-BEF0-E187E8E94255}"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2551798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26"/>
            <a:ext cx="9144000" cy="6855774"/>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82D116-4745-40F9-BEF0-E187E8E94255}" type="datetimeFigureOut">
              <a:rPr lang="en-US" smtClean="0"/>
              <a:t>11/12/2019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914262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397" y="-297"/>
            <a:ext cx="9144793" cy="685859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82D116-4745-40F9-BEF0-E187E8E94255}" type="datetimeFigureOut">
              <a:rPr lang="en-US" smtClean="0"/>
              <a:t>11/12/2019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256615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26"/>
            <a:ext cx="9144000" cy="6855774"/>
          </a:xfrm>
          <a:prstGeom prst="rect">
            <a:avLst/>
          </a:prstGeom>
        </p:spPr>
      </p:pic>
      <p:sp>
        <p:nvSpPr>
          <p:cNvPr id="2" name="Date Placeholder 1"/>
          <p:cNvSpPr>
            <a:spLocks noGrp="1"/>
          </p:cNvSpPr>
          <p:nvPr>
            <p:ph type="dt" sz="half" idx="10"/>
          </p:nvPr>
        </p:nvSpPr>
        <p:spPr/>
        <p:txBody>
          <a:bodyPr/>
          <a:lstStyle/>
          <a:p>
            <a:fld id="{E282D116-4745-40F9-BEF0-E187E8E94255}" type="datetimeFigureOut">
              <a:rPr lang="en-US" smtClean="0"/>
              <a:t>11/12/2019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7433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397" y="-297"/>
            <a:ext cx="9144793" cy="6858594"/>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282D116-4745-40F9-BEF0-E187E8E94255}"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136703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397" y="-297"/>
            <a:ext cx="9144793" cy="6858594"/>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282D116-4745-40F9-BEF0-E187E8E94255}"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85004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2D116-4745-40F9-BEF0-E187E8E94255}" type="datetimeFigureOut">
              <a:rPr lang="en-US" smtClean="0"/>
              <a:t>11/12/2019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95FA5-2D5C-4BCC-923F-84EBA2B6FD22}" type="slidenum">
              <a:rPr lang="en-US" smtClean="0"/>
              <a:t>‹#›</a:t>
            </a:fld>
            <a:endParaRPr lang="en-US"/>
          </a:p>
        </p:txBody>
      </p:sp>
    </p:spTree>
    <p:extLst>
      <p:ext uri="{BB962C8B-B14F-4D97-AF65-F5344CB8AC3E}">
        <p14:creationId xmlns:p14="http://schemas.microsoft.com/office/powerpoint/2010/main" val="4162094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chemeClr val="tx1"/>
          </a:solidFill>
          <a:latin typeface="Arial" panose="020B0604020202020204" pitchFamily="34" charset="0"/>
          <a:ea typeface="Verdana" panose="020B0604030504040204" pitchFamily="34" charset="0"/>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Verdana" panose="020B0604030504040204"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Verdana" panose="020B0604030504040204"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Verdana" panose="020B0604030504040204"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Verdana" panose="020B0604030504040204"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Verdana" panose="020B0604030504040204"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arthenos-project.eu/about-the-project-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BBT facet: Geometric Extents </a:t>
            </a:r>
          </a:p>
        </p:txBody>
      </p:sp>
    </p:spTree>
    <p:extLst>
      <p:ext uri="{BB962C8B-B14F-4D97-AF65-F5344CB8AC3E}">
        <p14:creationId xmlns:p14="http://schemas.microsoft.com/office/powerpoint/2010/main" val="3249092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Geometric Extents</a:t>
            </a:r>
          </a:p>
        </p:txBody>
      </p:sp>
      <p:sp>
        <p:nvSpPr>
          <p:cNvPr id="3" name="Content Placeholder 2"/>
          <p:cNvSpPr>
            <a:spLocks noGrp="1"/>
          </p:cNvSpPr>
          <p:nvPr>
            <p:ph idx="1"/>
          </p:nvPr>
        </p:nvSpPr>
        <p:spPr/>
        <p:txBody>
          <a:bodyPr>
            <a:normAutofit fontScale="92500"/>
          </a:bodyPr>
          <a:lstStyle/>
          <a:p>
            <a:r>
              <a:rPr lang="en-US" dirty="0"/>
              <a:t>This facet comprises kinds of designations and definitions of spatial extents based on either geometric expressions or spatial properties of observable features -like mountains, lakes, buildings, cities, etc. -and social constructs -referring to the spatial extent of territories that fall within the jurisdiction of some geopolitical or other administrative unit.</a:t>
            </a:r>
          </a:p>
          <a:p>
            <a:endParaRPr lang="en-US" dirty="0"/>
          </a:p>
          <a:p>
            <a:r>
              <a:rPr lang="en-US" sz="1700" b="1" dirty="0"/>
              <a:t>NOTE</a:t>
            </a:r>
            <a:r>
              <a:rPr lang="en-US" dirty="0"/>
              <a:t>: The terms and hierarchies of this facet can be coordinated with the suitable type of phenomenal place, in the sense of CRMgeo, </a:t>
            </a:r>
            <a:r>
              <a:rPr lang="en-US" sz="1500" dirty="0"/>
              <a:t>[1] </a:t>
            </a:r>
            <a:r>
              <a:rPr lang="en-US" dirty="0"/>
              <a:t>classified accordingly under Physical Features, Built Environment or Geopolitical Units.</a:t>
            </a:r>
          </a:p>
          <a:p>
            <a:endParaRPr lang="en-US" dirty="0"/>
          </a:p>
          <a:p>
            <a:r>
              <a:rPr lang="en-US" sz="1500" dirty="0"/>
              <a:t>[1] Hiebel, G.H, Doerr, M. (2013). An ontological </a:t>
            </a:r>
            <a:r>
              <a:rPr lang="en-US" sz="1500" dirty="0" err="1"/>
              <a:t>spatio</a:t>
            </a:r>
            <a:r>
              <a:rPr lang="en-US" sz="1500" dirty="0"/>
              <a:t>-temporal refinement for the CIDOC CRM and GIS standards. 19th Annual meeting of the European Association of Archaeologists (EAA2013) 2013, Pilsen, Czech Republic, 4-8 September 2013, p. 20.</a:t>
            </a:r>
          </a:p>
        </p:txBody>
      </p:sp>
    </p:spTree>
    <p:extLst>
      <p:ext uri="{BB962C8B-B14F-4D97-AF65-F5344CB8AC3E}">
        <p14:creationId xmlns:p14="http://schemas.microsoft.com/office/powerpoint/2010/main" val="840741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a:t>
            </a:r>
          </a:p>
        </p:txBody>
      </p:sp>
      <p:sp>
        <p:nvSpPr>
          <p:cNvPr id="3" name="Content Placeholder 2"/>
          <p:cNvSpPr>
            <a:spLocks noGrp="1"/>
          </p:cNvSpPr>
          <p:nvPr>
            <p:ph idx="1"/>
          </p:nvPr>
        </p:nvSpPr>
        <p:spPr>
          <a:xfrm>
            <a:off x="457200" y="1417638"/>
            <a:ext cx="8229600" cy="4708525"/>
          </a:xfrm>
        </p:spPr>
        <p:txBody>
          <a:bodyPr>
            <a:normAutofit/>
          </a:bodyPr>
          <a:lstStyle/>
          <a:p>
            <a:r>
              <a:rPr lang="en-US" sz="2000" dirty="0"/>
              <a:t>This term classifies zero-dimensional geometric primitives that represent the position of the centroid of a particular feature on a given surface. The actual spatial extent of the feature thus represented is of no importance. Deciding to capture the centroid of a feature depends on the scale of the representation (the smaller the scale, the more likely it is to represent a feature as a point), convenience, the type of feature the points stand for (f.i. some position on a linear structure, such as a "border triangle").</a:t>
            </a:r>
            <a:br>
              <a:rPr lang="en-US" sz="2000" dirty="0"/>
            </a:br>
            <a:br>
              <a:rPr lang="en-US" dirty="0"/>
            </a:br>
            <a:r>
              <a:rPr lang="en-US" sz="1400" b="1" dirty="0"/>
              <a:t>NOTE</a:t>
            </a:r>
            <a:r>
              <a:rPr lang="en-US" dirty="0"/>
              <a:t>: </a:t>
            </a:r>
            <a:r>
              <a:rPr lang="en-US" sz="2000" dirty="0"/>
              <a:t>The terms listed as points can be coordinated with the suitable type of phenomenal place -in the sense of CRMgeo -classified under the hierarchies of Physical Features, Built Environment or Geopolitical Units.</a:t>
            </a:r>
            <a:endParaRPr lang="en-US" sz="1400" dirty="0"/>
          </a:p>
        </p:txBody>
      </p:sp>
    </p:spTree>
    <p:extLst>
      <p:ext uri="{BB962C8B-B14F-4D97-AF65-F5344CB8AC3E}">
        <p14:creationId xmlns:p14="http://schemas.microsoft.com/office/powerpoint/2010/main" val="3552193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areas</a:t>
            </a:r>
          </a:p>
        </p:txBody>
      </p:sp>
      <p:sp>
        <p:nvSpPr>
          <p:cNvPr id="3" name="Content Placeholder 2"/>
          <p:cNvSpPr>
            <a:spLocks noGrp="1"/>
          </p:cNvSpPr>
          <p:nvPr>
            <p:ph idx="1"/>
          </p:nvPr>
        </p:nvSpPr>
        <p:spPr/>
        <p:txBody>
          <a:bodyPr>
            <a:normAutofit fontScale="92500" lnSpcReduction="20000"/>
          </a:bodyPr>
          <a:lstStyle/>
          <a:p>
            <a:r>
              <a:rPr lang="en-US" dirty="0"/>
              <a:t>The term classifies expressions specifying the position and extent of a two dimensional feature, figure or shape. Such expressions may be numerically determined closed paths, such as a connected sequence of </a:t>
            </a:r>
            <a:r>
              <a:rPr lang="en-US" dirty="0" err="1"/>
              <a:t>x,y</a:t>
            </a:r>
            <a:r>
              <a:rPr lang="en-US" dirty="0"/>
              <a:t> coordinate pairs/points forming a polygon, or the geometric projection of a stationary two-dimensional feature on a surface, in particular that of earth. They may even be projections of temporally limited dynamic phenomena such as a flood area or a battle field. Surface areas can be seen as contiguous projections onto some reference space. Examples of such areas are enclosed spaces like that of islands, cities, forests, lakes, country or real estate boundaries and so on.</a:t>
            </a:r>
          </a:p>
          <a:p>
            <a:endParaRPr lang="en-US" dirty="0"/>
          </a:p>
          <a:p>
            <a:r>
              <a:rPr lang="en-US" sz="1500" dirty="0"/>
              <a:t>NOTE</a:t>
            </a:r>
            <a:r>
              <a:rPr lang="en-US" dirty="0"/>
              <a:t>: The kind of Physical feature, Built environment or Geopolitical unit providing the geometric extent -i.e. a lake, a stadium, a prefecture -can be specified by coordinating this term with the suitable feature type, such as “surface areas of Physical features/ Built environments/ Geopolitical units”.</a:t>
            </a:r>
          </a:p>
        </p:txBody>
      </p:sp>
    </p:spTree>
    <p:extLst>
      <p:ext uri="{BB962C8B-B14F-4D97-AF65-F5344CB8AC3E}">
        <p14:creationId xmlns:p14="http://schemas.microsoft.com/office/powerpoint/2010/main" val="3402504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extents (pending)</a:t>
            </a:r>
          </a:p>
        </p:txBody>
      </p:sp>
      <p:sp>
        <p:nvSpPr>
          <p:cNvPr id="3" name="Content Placeholder 2"/>
          <p:cNvSpPr>
            <a:spLocks noGrp="1"/>
          </p:cNvSpPr>
          <p:nvPr>
            <p:ph idx="1"/>
          </p:nvPr>
        </p:nvSpPr>
        <p:spPr/>
        <p:txBody>
          <a:bodyPr>
            <a:normAutofit/>
          </a:bodyPr>
          <a:lstStyle/>
          <a:p>
            <a:r>
              <a:rPr lang="en-US" sz="2000" dirty="0"/>
              <a:t>This term classifies one-dimensional shapes on a surface that are either straight or curved and can be defined by a connected series of unique </a:t>
            </a:r>
            <a:r>
              <a:rPr lang="en-US" sz="2000" dirty="0" err="1"/>
              <a:t>x,y</a:t>
            </a:r>
            <a:r>
              <a:rPr lang="en-US" sz="2000" dirty="0"/>
              <a:t> coordinate pairs/points forming a continuous path. The said points are all contained in it. Linear extents may be used to approximate the 2-dimensional extent of features much longer than wide, such as roads, rivers, contours, footpaths, flight paths and so on, or to describe declarations of borders.</a:t>
            </a:r>
          </a:p>
          <a:p>
            <a:endParaRPr lang="en-US" sz="2000" dirty="0"/>
          </a:p>
          <a:p>
            <a:r>
              <a:rPr lang="en-US" sz="1400" dirty="0"/>
              <a:t>NOTE</a:t>
            </a:r>
            <a:r>
              <a:rPr lang="en-US" sz="2000" dirty="0"/>
              <a:t>: The kind of Physical feature or Built environment providing the geometric extent -i.e. a </a:t>
            </a:r>
            <a:r>
              <a:rPr lang="en-US" sz="2000" dirty="0" err="1"/>
              <a:t>a</a:t>
            </a:r>
            <a:r>
              <a:rPr lang="en-US" sz="2000" dirty="0"/>
              <a:t> river, a coastline, a road or a bridge -can be specified by coordinating this term with the suitable feature type, such as “surface areas of Physical features/ Built environments”.</a:t>
            </a:r>
          </a:p>
          <a:p>
            <a:endParaRPr lang="en-US" dirty="0"/>
          </a:p>
        </p:txBody>
      </p:sp>
    </p:spTree>
    <p:extLst>
      <p:ext uri="{BB962C8B-B14F-4D97-AF65-F5344CB8AC3E}">
        <p14:creationId xmlns:p14="http://schemas.microsoft.com/office/powerpoint/2010/main" val="918439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3D-volumes (pending)</a:t>
            </a:r>
          </a:p>
        </p:txBody>
      </p:sp>
      <p:sp>
        <p:nvSpPr>
          <p:cNvPr id="3" name="Content Placeholder 2"/>
          <p:cNvSpPr>
            <a:spLocks noGrp="1"/>
          </p:cNvSpPr>
          <p:nvPr>
            <p:ph idx="1"/>
          </p:nvPr>
        </p:nvSpPr>
        <p:spPr/>
        <p:txBody>
          <a:bodyPr/>
          <a:lstStyle/>
          <a:p>
            <a:r>
              <a:rPr lang="en-US" sz="2000" dirty="0"/>
              <a:t>This term characterizes physical features or material objects on the crust of the Earth, that extend in three dimensions/ defined along three axes of a Euclidean space . They can –but need not –be solid.</a:t>
            </a:r>
          </a:p>
          <a:p>
            <a:br>
              <a:rPr lang="en-US" sz="2000" dirty="0"/>
            </a:br>
            <a:r>
              <a:rPr lang="en-US" sz="1400" dirty="0"/>
              <a:t>NOTE</a:t>
            </a:r>
            <a:r>
              <a:rPr lang="en-US" dirty="0"/>
              <a:t>: </a:t>
            </a:r>
            <a:r>
              <a:rPr lang="en-US" sz="2000" dirty="0"/>
              <a:t>The kind of Physical feature, Built environment or Geopolitical unit shaping a geometric extent can be specified by coordinating this term with the suitable feature type, such as “surface areas of Physical features/ Built environments/ Geopolitical units”. For example, the water filling the bed of a lake, the volume occupied by a building, or the Exclusive Economic Zone of a sovereign state can be represented in terms of a 3D volume.</a:t>
            </a:r>
          </a:p>
        </p:txBody>
      </p:sp>
    </p:spTree>
    <p:extLst>
      <p:ext uri="{BB962C8B-B14F-4D97-AF65-F5344CB8AC3E}">
        <p14:creationId xmlns:p14="http://schemas.microsoft.com/office/powerpoint/2010/main" val="113422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FF0000"/>
                </a:solidFill>
              </a:rPr>
              <a:t>Geopolitical Units</a:t>
            </a:r>
            <a:br>
              <a:rPr lang="en-US" sz="2400" dirty="0">
                <a:solidFill>
                  <a:srgbClr val="FF0000"/>
                </a:solidFill>
              </a:rPr>
            </a:br>
            <a:r>
              <a:rPr lang="en-US" sz="2400" dirty="0"/>
              <a:t>physical features</a:t>
            </a:r>
            <a:br>
              <a:rPr lang="en-US" sz="2400" dirty="0"/>
            </a:br>
            <a:r>
              <a:rPr lang="en-US" sz="2400" dirty="0"/>
              <a:t>built environment</a:t>
            </a:r>
          </a:p>
        </p:txBody>
      </p:sp>
      <p:sp>
        <p:nvSpPr>
          <p:cNvPr id="3" name="Content Placeholder 2"/>
          <p:cNvSpPr>
            <a:spLocks noGrp="1"/>
          </p:cNvSpPr>
          <p:nvPr>
            <p:ph type="body" idx="1"/>
          </p:nvPr>
        </p:nvSpPr>
        <p:spPr>
          <a:xfrm>
            <a:off x="722313" y="1524000"/>
            <a:ext cx="7772400" cy="2882901"/>
          </a:xfrm>
        </p:spPr>
        <p:txBody>
          <a:bodyPr>
            <a:normAutofit/>
          </a:bodyPr>
          <a:lstStyle/>
          <a:p>
            <a:r>
              <a:rPr lang="en-US" dirty="0"/>
              <a:t>Following the decision to introduce Geometric Extents in the BBT to represent the various projections of objects/features (i.e. the spatial extent of things), it was proposed that a note be introduced to the relevant BBT terms suggesting coordinating the properties inherent to objects/features to the property of having a spatial extent –common to them all. </a:t>
            </a:r>
          </a:p>
          <a:p>
            <a:r>
              <a:rPr lang="en-US" dirty="0"/>
              <a:t>The terms affected are: </a:t>
            </a:r>
          </a:p>
        </p:txBody>
      </p:sp>
    </p:spTree>
    <p:extLst>
      <p:ext uri="{BB962C8B-B14F-4D97-AF65-F5344CB8AC3E}">
        <p14:creationId xmlns:p14="http://schemas.microsoft.com/office/powerpoint/2010/main" val="1914355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Geopolitical Units</a:t>
            </a:r>
          </a:p>
        </p:txBody>
      </p:sp>
      <p:sp>
        <p:nvSpPr>
          <p:cNvPr id="3" name="Content Placeholder 2"/>
          <p:cNvSpPr>
            <a:spLocks noGrp="1"/>
          </p:cNvSpPr>
          <p:nvPr>
            <p:ph idx="1"/>
          </p:nvPr>
        </p:nvSpPr>
        <p:spPr/>
        <p:txBody>
          <a:bodyPr/>
          <a:lstStyle/>
          <a:p>
            <a:r>
              <a:rPr lang="en-US" b="1" dirty="0"/>
              <a:t>Scope note</a:t>
            </a:r>
            <a:r>
              <a:rPr lang="en-US" dirty="0"/>
              <a:t>:</a:t>
            </a:r>
            <a:br>
              <a:rPr lang="en-US" dirty="0"/>
            </a:br>
            <a:br>
              <a:rPr lang="en-US" dirty="0"/>
            </a:br>
            <a:r>
              <a:rPr lang="en-US" dirty="0"/>
              <a:t>This facet comprises types of administrative divisions used by a state or other sovereign or political structure within the boundaries of its jurisdiction. Intrinsic features of these units include, among others, the extent of the area over which they are applied/exercised, the chronological extent during which they are in force, their governing bodies and the degree of autonomy they are granted in relation to managing and exploiting of their resources.</a:t>
            </a:r>
          </a:p>
        </p:txBody>
      </p:sp>
    </p:spTree>
    <p:extLst>
      <p:ext uri="{BB962C8B-B14F-4D97-AF65-F5344CB8AC3E}">
        <p14:creationId xmlns:p14="http://schemas.microsoft.com/office/powerpoint/2010/main" val="3139923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Geopolitical Units; adding the note:</a:t>
            </a:r>
          </a:p>
        </p:txBody>
      </p:sp>
      <p:sp>
        <p:nvSpPr>
          <p:cNvPr id="3" name="Content Placeholder 2"/>
          <p:cNvSpPr>
            <a:spLocks noGrp="1"/>
          </p:cNvSpPr>
          <p:nvPr>
            <p:ph idx="1"/>
          </p:nvPr>
        </p:nvSpPr>
        <p:spPr/>
        <p:txBody>
          <a:bodyPr>
            <a:normAutofit/>
          </a:bodyPr>
          <a:lstStyle/>
          <a:p>
            <a:r>
              <a:rPr lang="en-US" b="1" dirty="0"/>
              <a:t>NOTE</a:t>
            </a:r>
            <a:r>
              <a:rPr lang="en-US" dirty="0"/>
              <a:t>: </a:t>
            </a:r>
            <a:br>
              <a:rPr lang="en-US" dirty="0"/>
            </a:br>
            <a:br>
              <a:rPr lang="en-US" dirty="0"/>
            </a:br>
            <a:r>
              <a:rPr lang="en-US" sz="2000" dirty="0"/>
              <a:t>The administrative divisions grouped under Geopolitical Units have a spatial extent, best captured as feature geometry, i.e. by coordination with the respective terms subsumed under the facet "Geometric Extents". </a:t>
            </a:r>
            <a:br>
              <a:rPr lang="en-US" sz="2000" dirty="0"/>
            </a:br>
            <a:br>
              <a:rPr lang="en-US" sz="2000" dirty="0"/>
            </a:br>
            <a:r>
              <a:rPr lang="en-US" sz="2000" dirty="0"/>
              <a:t>For instance, an administrative region may be referred to by means of its surface area (km</a:t>
            </a:r>
            <a:r>
              <a:rPr lang="en-US" sz="2000" baseline="30000" dirty="0"/>
              <a:t>2</a:t>
            </a:r>
            <a:r>
              <a:rPr lang="en-US" sz="2000" dirty="0"/>
              <a:t>). So, given the administrative region of South Aegean (Greece), which has a total surface area of 5,285.99 km</a:t>
            </a:r>
            <a:r>
              <a:rPr lang="en-US" sz="2000" baseline="30000" dirty="0"/>
              <a:t>2</a:t>
            </a:r>
            <a:r>
              <a:rPr lang="en-US" sz="2000" dirty="0"/>
              <a:t>, the data entry representing it could be something like the following: </a:t>
            </a:r>
            <a:br>
              <a:rPr lang="en-US" sz="2000" dirty="0"/>
            </a:br>
            <a:br>
              <a:rPr lang="en-US" sz="2000" dirty="0"/>
            </a:br>
            <a:r>
              <a:rPr lang="en-US" sz="1800" dirty="0"/>
              <a:t>"</a:t>
            </a:r>
            <a:r>
              <a:rPr lang="en-US" sz="1800" dirty="0" err="1"/>
              <a:t>has_current_location</a:t>
            </a:r>
            <a:r>
              <a:rPr lang="en-US" sz="1800" dirty="0"/>
              <a:t>: &lt;Region of South Aegean&gt; and &lt;Region of South Aegean&gt;</a:t>
            </a:r>
            <a:r>
              <a:rPr lang="en-US" sz="1800" dirty="0" err="1"/>
              <a:t>has_type</a:t>
            </a:r>
            <a:r>
              <a:rPr lang="en-US" sz="1800" dirty="0"/>
              <a:t>: &lt;BBT: surface areas AND geopolitical units&gt;. </a:t>
            </a:r>
            <a:endParaRPr lang="en-US" sz="2000" dirty="0"/>
          </a:p>
        </p:txBody>
      </p:sp>
    </p:spTree>
    <p:extLst>
      <p:ext uri="{BB962C8B-B14F-4D97-AF65-F5344CB8AC3E}">
        <p14:creationId xmlns:p14="http://schemas.microsoft.com/office/powerpoint/2010/main" val="395195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172"/>
          </a:xfrm>
        </p:spPr>
        <p:txBody>
          <a:bodyPr/>
          <a:lstStyle/>
          <a:p>
            <a:r>
              <a:rPr lang="en-US" dirty="0"/>
              <a:t>physical features</a:t>
            </a:r>
          </a:p>
        </p:txBody>
      </p:sp>
      <p:sp>
        <p:nvSpPr>
          <p:cNvPr id="3" name="Content Placeholder 2"/>
          <p:cNvSpPr>
            <a:spLocks noGrp="1"/>
          </p:cNvSpPr>
          <p:nvPr>
            <p:ph idx="1"/>
          </p:nvPr>
        </p:nvSpPr>
        <p:spPr>
          <a:xfrm>
            <a:off x="457200" y="1295400"/>
            <a:ext cx="8229600" cy="5029199"/>
          </a:xfrm>
        </p:spPr>
        <p:txBody>
          <a:bodyPr anchor="t">
            <a:normAutofit fontScale="92500" lnSpcReduction="10000"/>
          </a:bodyPr>
          <a:lstStyle/>
          <a:p>
            <a:pPr>
              <a:lnSpc>
                <a:spcPct val="134000"/>
              </a:lnSpc>
              <a:spcBef>
                <a:spcPts val="0"/>
              </a:spcBef>
              <a:spcAft>
                <a:spcPts val="400"/>
              </a:spcAft>
            </a:pPr>
            <a:r>
              <a:rPr lang="en-US" sz="2400" b="1" dirty="0"/>
              <a:t>Scope note: </a:t>
            </a:r>
            <a:br>
              <a:rPr lang="en-US" sz="2400" dirty="0"/>
            </a:br>
            <a:r>
              <a:rPr lang="en-US" dirty="0"/>
              <a:t>This term classifies specific formations that are integrally adapted to certain material objects. They cannot, therefore, be separated from the carrier-object, but they also do not identify with it, since it is only a part of the carrier-object that carries the entire feature. In this sense, the feature is fixed, with respect to the carrier-object, while any attempt to remove it will result in the loss of part of the carrier-object. They may have two- or three-dimensional geometric extent, but there are no natural borders that separate them completely, in an objective way from the carrier-objects. Instances of Physical Features can be features in a narrower sense (scratches, holes, reliefs, surface </a:t>
            </a:r>
            <a:r>
              <a:rPr lang="en-US" dirty="0" err="1"/>
              <a:t>colours</a:t>
            </a:r>
            <a:r>
              <a:rPr lang="en-US" dirty="0"/>
              <a:t> etc.), while in the wider sense, they are portions of particular objects with borders that are not absolutely defined, such as the core of the Earth or the head of a marble statue</a:t>
            </a:r>
            <a:endParaRPr lang="en-US" sz="2600" dirty="0"/>
          </a:p>
        </p:txBody>
      </p:sp>
    </p:spTree>
    <p:extLst>
      <p:ext uri="{BB962C8B-B14F-4D97-AF65-F5344CB8AC3E}">
        <p14:creationId xmlns:p14="http://schemas.microsoft.com/office/powerpoint/2010/main" val="71237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172"/>
          </a:xfrm>
        </p:spPr>
        <p:txBody>
          <a:bodyPr/>
          <a:lstStyle/>
          <a:p>
            <a:r>
              <a:rPr lang="en-US" dirty="0"/>
              <a:t>physical features; adding the note</a:t>
            </a:r>
          </a:p>
        </p:txBody>
      </p:sp>
      <p:sp>
        <p:nvSpPr>
          <p:cNvPr id="3" name="Content Placeholder 2"/>
          <p:cNvSpPr>
            <a:spLocks noGrp="1"/>
          </p:cNvSpPr>
          <p:nvPr>
            <p:ph idx="1"/>
          </p:nvPr>
        </p:nvSpPr>
        <p:spPr>
          <a:xfrm>
            <a:off x="457200" y="1070810"/>
            <a:ext cx="8229600" cy="5253789"/>
          </a:xfrm>
        </p:spPr>
        <p:txBody>
          <a:bodyPr anchor="t">
            <a:normAutofit/>
          </a:bodyPr>
          <a:lstStyle/>
          <a:p>
            <a:pPr>
              <a:lnSpc>
                <a:spcPct val="134000"/>
              </a:lnSpc>
              <a:spcBef>
                <a:spcPts val="0"/>
              </a:spcBef>
              <a:spcAft>
                <a:spcPts val="400"/>
              </a:spcAft>
            </a:pPr>
            <a:r>
              <a:rPr lang="en-US" b="1" dirty="0"/>
              <a:t>NOTE</a:t>
            </a:r>
            <a:r>
              <a:rPr lang="en-US" dirty="0"/>
              <a:t>: </a:t>
            </a:r>
            <a:br>
              <a:rPr lang="en-US" dirty="0"/>
            </a:br>
            <a:br>
              <a:rPr lang="en-US" dirty="0"/>
            </a:br>
            <a:r>
              <a:rPr lang="en-US" sz="2000" dirty="0"/>
              <a:t>The formations grouped under Physical features have a spatial extent stationary with respect to surrounding matter and undergoing slow modifications, which qualifies the aspect of their spatial extent also as kinds of places. </a:t>
            </a:r>
            <a:br>
              <a:rPr lang="en-US" sz="2000" dirty="0"/>
            </a:br>
            <a:r>
              <a:rPr lang="en-US" sz="2000" dirty="0"/>
              <a:t>They constitute geographical features in the sense of the Open Geospatial Consortium (OGC, www.opengeospatial.org) if they are located stationary on the surface of earth. Therefore classifying their spatial aspect as kinds of places is best captured by coordinating an adequate term subsumed under the facet "Geometric extents" with the term "physical features" or one of its narrower terms. </a:t>
            </a:r>
          </a:p>
        </p:txBody>
      </p:sp>
    </p:spTree>
    <p:extLst>
      <p:ext uri="{BB962C8B-B14F-4D97-AF65-F5344CB8AC3E}">
        <p14:creationId xmlns:p14="http://schemas.microsoft.com/office/powerpoint/2010/main" val="207068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Geometric Extents and co.</a:t>
            </a:r>
          </a:p>
        </p:txBody>
      </p:sp>
      <p:sp>
        <p:nvSpPr>
          <p:cNvPr id="3" name="Content Placeholder 2"/>
          <p:cNvSpPr>
            <a:spLocks noGrp="1"/>
          </p:cNvSpPr>
          <p:nvPr>
            <p:ph idx="1"/>
          </p:nvPr>
        </p:nvSpPr>
        <p:spPr/>
        <p:txBody>
          <a:bodyPr/>
          <a:lstStyle/>
          <a:p>
            <a:r>
              <a:rPr lang="en-US" dirty="0"/>
              <a:t>Geometric Extents (facet)			[BBT]</a:t>
            </a:r>
          </a:p>
          <a:p>
            <a:pPr lvl="1"/>
            <a:r>
              <a:rPr lang="en-US" dirty="0"/>
              <a:t>geometric extents (top-term)		[BBT]</a:t>
            </a:r>
          </a:p>
          <a:p>
            <a:pPr lvl="2"/>
            <a:r>
              <a:rPr lang="en-US" dirty="0"/>
              <a:t>points (term)				[BBT]</a:t>
            </a:r>
          </a:p>
          <a:p>
            <a:pPr lvl="2"/>
            <a:r>
              <a:rPr lang="en-US" dirty="0">
                <a:solidFill>
                  <a:srgbClr val="FF0000"/>
                </a:solidFill>
              </a:rPr>
              <a:t>linear extents (term)			[pending]</a:t>
            </a:r>
          </a:p>
          <a:p>
            <a:pPr lvl="2"/>
            <a:r>
              <a:rPr lang="en-US" dirty="0"/>
              <a:t>surface areas (term)			[BBT]</a:t>
            </a:r>
          </a:p>
          <a:p>
            <a:pPr lvl="2"/>
            <a:r>
              <a:rPr lang="en-US" dirty="0">
                <a:solidFill>
                  <a:srgbClr val="FF0000"/>
                </a:solidFill>
              </a:rPr>
              <a:t>3D-volumes (term)			[pending]</a:t>
            </a:r>
          </a:p>
          <a:p>
            <a:endParaRPr lang="en-US" dirty="0"/>
          </a:p>
          <a:p>
            <a:endParaRPr lang="en-US" dirty="0"/>
          </a:p>
          <a:p>
            <a:r>
              <a:rPr lang="en-US" dirty="0"/>
              <a:t>What motivated them?</a:t>
            </a:r>
          </a:p>
        </p:txBody>
      </p:sp>
    </p:spTree>
    <p:extLst>
      <p:ext uri="{BB962C8B-B14F-4D97-AF65-F5344CB8AC3E}">
        <p14:creationId xmlns:p14="http://schemas.microsoft.com/office/powerpoint/2010/main" val="4031841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built environment</a:t>
            </a:r>
          </a:p>
        </p:txBody>
      </p:sp>
      <p:sp>
        <p:nvSpPr>
          <p:cNvPr id="3" name="Content Placeholder 2"/>
          <p:cNvSpPr>
            <a:spLocks noGrp="1"/>
          </p:cNvSpPr>
          <p:nvPr>
            <p:ph idx="1"/>
          </p:nvPr>
        </p:nvSpPr>
        <p:spPr/>
        <p:txBody>
          <a:bodyPr/>
          <a:lstStyle/>
          <a:p>
            <a:r>
              <a:rPr lang="en-US" b="1" dirty="0"/>
              <a:t>Scope note</a:t>
            </a:r>
            <a:r>
              <a:rPr lang="en-US" dirty="0"/>
              <a:t>:</a:t>
            </a:r>
            <a:br>
              <a:rPr lang="en-US" dirty="0"/>
            </a:br>
            <a:r>
              <a:rPr lang="en-US" dirty="0"/>
              <a:t>This term classifies structures, simple or complex, regardless of their size, duration of construction or use, that are attached or embedded in the ground and cannot be moved without irreversible damage.</a:t>
            </a:r>
            <a:br>
              <a:rPr lang="en-US" dirty="0"/>
            </a:br>
            <a:br>
              <a:rPr lang="en-US" dirty="0"/>
            </a:br>
            <a:r>
              <a:rPr lang="en-US" b="1" dirty="0"/>
              <a:t>NOTE</a:t>
            </a:r>
            <a:r>
              <a:rPr lang="en-US" dirty="0"/>
              <a:t>: The structures grouped under built environment have a spatial extent, best captured as geometry of a geographical feature in the sense of the Open Geospatial Consortium (OGC, www.opengeospatial.org), i.e. by coordination with the respective terms subsumed under the facet "Geometric extents".</a:t>
            </a:r>
          </a:p>
        </p:txBody>
      </p:sp>
    </p:spTree>
    <p:extLst>
      <p:ext uri="{BB962C8B-B14F-4D97-AF65-F5344CB8AC3E}">
        <p14:creationId xmlns:p14="http://schemas.microsoft.com/office/powerpoint/2010/main" val="3720274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PARTHENOS Project</a:t>
            </a:r>
          </a:p>
        </p:txBody>
      </p:sp>
      <p:sp>
        <p:nvSpPr>
          <p:cNvPr id="3" name="Content Placeholder 2"/>
          <p:cNvSpPr>
            <a:spLocks noGrp="1"/>
          </p:cNvSpPr>
          <p:nvPr>
            <p:ph idx="1"/>
          </p:nvPr>
        </p:nvSpPr>
        <p:spPr>
          <a:xfrm>
            <a:off x="457200" y="1417638"/>
            <a:ext cx="8229600" cy="4708525"/>
          </a:xfrm>
        </p:spPr>
        <p:txBody>
          <a:bodyPr/>
          <a:lstStyle/>
          <a:p>
            <a:pPr lvl="0">
              <a:buClr>
                <a:srgbClr val="4F81BD">
                  <a:lumMod val="75000"/>
                </a:srgbClr>
              </a:buClr>
            </a:pPr>
            <a:r>
              <a:rPr lang="en-US" dirty="0"/>
              <a:t>Goal:</a:t>
            </a:r>
            <a:br>
              <a:rPr lang="en-US" dirty="0"/>
            </a:br>
            <a:r>
              <a:rPr lang="en-US" dirty="0"/>
              <a:t>PARTHENOS aims at strengthening the cohesion of research in the broad sector of Linguistic Studies, Humanities, Cultural Heritage, History, Archaeology and related </a:t>
            </a:r>
            <a:r>
              <a:rPr lang="en-US" u="sng" dirty="0"/>
              <a:t>fields through a thematic cluster of European Research Infrastructures, integrating initiatives, e-infrastructures and other world-class infrastructures, and building bridges between different, although tightly, interrelated fields. </a:t>
            </a:r>
            <a:br>
              <a:rPr lang="en-US" u="sng" dirty="0"/>
            </a:br>
            <a:br>
              <a:rPr lang="en-US" u="sng" dirty="0"/>
            </a:br>
            <a:r>
              <a:rPr lang="en-US" dirty="0"/>
              <a:t>PARTHENOS will achieve this objective through the definition and support of common standards, the coordination of joint activities, the harmonization of policy definition and implementation, and the development of pooled services and of shared solutions to the same problems.</a:t>
            </a:r>
            <a:r>
              <a:rPr lang="en-US" sz="1300" dirty="0"/>
              <a:t>		</a:t>
            </a:r>
            <a:r>
              <a:rPr lang="en-US" sz="1300" dirty="0">
                <a:solidFill>
                  <a:prstClr val="black"/>
                </a:solidFill>
                <a:hlinkClick r:id="rId3"/>
              </a:rPr>
              <a:t>https://www.parthenos-project.eu/about-the-project-2</a:t>
            </a:r>
            <a:r>
              <a:rPr lang="en-US" sz="1300" dirty="0">
                <a:solidFill>
                  <a:prstClr val="black"/>
                </a:solidFill>
              </a:rPr>
              <a:t> </a:t>
            </a:r>
          </a:p>
        </p:txBody>
      </p:sp>
    </p:spTree>
    <p:extLst>
      <p:ext uri="{BB962C8B-B14F-4D97-AF65-F5344CB8AC3E}">
        <p14:creationId xmlns:p14="http://schemas.microsoft.com/office/powerpoint/2010/main" val="3523678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PARTHENOS Place Types List </a:t>
            </a:r>
          </a:p>
        </p:txBody>
      </p:sp>
      <p:sp>
        <p:nvSpPr>
          <p:cNvPr id="3" name="Content Placeholder 2"/>
          <p:cNvSpPr>
            <a:spLocks noGrp="1"/>
          </p:cNvSpPr>
          <p:nvPr>
            <p:ph idx="1"/>
          </p:nvPr>
        </p:nvSpPr>
        <p:spPr/>
        <p:txBody>
          <a:bodyPr>
            <a:normAutofit/>
          </a:bodyPr>
          <a:lstStyle/>
          <a:p>
            <a:r>
              <a:rPr lang="en-US" dirty="0"/>
              <a:t>The PARTHENOS Place Types List was compiled based on the TGN place types –i.e. controlled terms –describing the TGN entities (e.g., </a:t>
            </a:r>
            <a:r>
              <a:rPr lang="en-US" b="1" dirty="0"/>
              <a:t>nation, empire, caliphate, inhabited place, village, archaeological site, cave dwelling, peak</a:t>
            </a:r>
            <a:r>
              <a:rPr lang="en-US" dirty="0"/>
              <a:t>). </a:t>
            </a:r>
          </a:p>
          <a:p>
            <a:r>
              <a:rPr lang="en-US" dirty="0"/>
              <a:t>These place link to AAT and their meaning is defined </a:t>
            </a:r>
            <a:r>
              <a:rPr lang="en-US" u="sng" dirty="0"/>
              <a:t>as a spatial projection of the spatiotemporal extents of observable and/or measurable real world phenomena</a:t>
            </a:r>
            <a:r>
              <a:rPr lang="en-US" dirty="0"/>
              <a:t>. </a:t>
            </a:r>
          </a:p>
        </p:txBody>
      </p:sp>
    </p:spTree>
    <p:extLst>
      <p:ext uri="{BB962C8B-B14F-4D97-AF65-F5344CB8AC3E}">
        <p14:creationId xmlns:p14="http://schemas.microsoft.com/office/powerpoint/2010/main" val="3279186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539" y="387835"/>
            <a:ext cx="8229600" cy="731838"/>
          </a:xfrm>
        </p:spPr>
        <p:txBody>
          <a:bodyPr/>
          <a:lstStyle/>
          <a:p>
            <a:r>
              <a:rPr lang="en-US" dirty="0"/>
              <a:t>SP2 Phenomenal Place </a:t>
            </a:r>
            <a:r>
              <a:rPr lang="en-US" sz="1600" dirty="0"/>
              <a:t>(abridged version)</a:t>
            </a:r>
            <a:endParaRPr lang="en-US" dirty="0"/>
          </a:p>
        </p:txBody>
      </p:sp>
      <p:sp>
        <p:nvSpPr>
          <p:cNvPr id="3" name="Content Placeholder 2"/>
          <p:cNvSpPr>
            <a:spLocks noGrp="1"/>
          </p:cNvSpPr>
          <p:nvPr>
            <p:ph idx="1"/>
          </p:nvPr>
        </p:nvSpPr>
        <p:spPr>
          <a:xfrm>
            <a:off x="438539" y="1119674"/>
            <a:ext cx="8229600" cy="5082690"/>
          </a:xfrm>
        </p:spPr>
        <p:txBody>
          <a:bodyPr>
            <a:noAutofit/>
          </a:bodyPr>
          <a:lstStyle/>
          <a:p>
            <a:pPr marL="0" indent="0">
              <a:lnSpc>
                <a:spcPct val="134000"/>
              </a:lnSpc>
              <a:spcBef>
                <a:spcPts val="0"/>
              </a:spcBef>
              <a:buNone/>
            </a:pPr>
            <a:r>
              <a:rPr lang="en-US" sz="1700" u="sng" dirty="0"/>
              <a:t>This class comprises instances of E53 Place  whose extent and position is defined by the spatial projection of the spatiotemporal extent of a real world phenomenon that can be observed or measured. </a:t>
            </a:r>
            <a:r>
              <a:rPr lang="en-US" sz="1700" b="1" dirty="0"/>
              <a:t>The spatial projection depends on the instance of S3 Reference Space onto which the extent of the phenomenon is projected. In general, there are no limitations to the number of Reference Spaces one could regard, but only few choices are relevant for the cultural-historical discourse.</a:t>
            </a:r>
            <a:r>
              <a:rPr lang="en-US" sz="1700" dirty="0"/>
              <a:t> Typical for the archaeological discourse is to choose a </a:t>
            </a:r>
            <a:r>
              <a:rPr lang="en-US" sz="1700" u="sng" dirty="0"/>
              <a:t>reference space with respect to which the remains of some events would stay at the same place, for instance, relative to the bedrock of a continental plate. </a:t>
            </a:r>
            <a:r>
              <a:rPr lang="en-US" sz="1700" dirty="0"/>
              <a:t>On the other side, for the citizenship of babies born in airplanes, the space in which the boundaries of the overflown state are defined may be relevant . Instances of SP2 Phenomenal Place exist as long as the respective reference space is defined. Note that we can talk in particular about what was at a place in a country before a city was built there, i.e., before the time the event occurred by which the place is defined, but we cannot talk about the place of earth before it came into existence due to lack of a reasonable reference space. </a:t>
            </a:r>
          </a:p>
        </p:txBody>
      </p:sp>
    </p:spTree>
    <p:extLst>
      <p:ext uri="{BB962C8B-B14F-4D97-AF65-F5344CB8AC3E}">
        <p14:creationId xmlns:p14="http://schemas.microsoft.com/office/powerpoint/2010/main" val="694208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2288" y="5075237"/>
            <a:ext cx="5486400" cy="566738"/>
          </a:xfrm>
        </p:spPr>
        <p:txBody>
          <a:bodyPr/>
          <a:lstStyle/>
          <a:p>
            <a:r>
              <a:rPr lang="en-US" dirty="0"/>
              <a:t>Amara West</a:t>
            </a:r>
          </a:p>
        </p:txBody>
      </p:sp>
      <p:sp>
        <p:nvSpPr>
          <p:cNvPr id="7" name="Text Placeholder 6"/>
          <p:cNvSpPr>
            <a:spLocks noGrp="1"/>
          </p:cNvSpPr>
          <p:nvPr>
            <p:ph type="body" sz="half" idx="2"/>
          </p:nvPr>
        </p:nvSpPr>
        <p:spPr>
          <a:xfrm>
            <a:off x="1792288" y="5715000"/>
            <a:ext cx="5486400" cy="457200"/>
          </a:xfrm>
        </p:spPr>
        <p:txBody>
          <a:bodyPr>
            <a:normAutofit fontScale="70000" lnSpcReduction="20000"/>
          </a:bodyPr>
          <a:lstStyle/>
          <a:p>
            <a:pPr>
              <a:spcBef>
                <a:spcPts val="600"/>
              </a:spcBef>
            </a:pPr>
            <a:r>
              <a:rPr lang="en-US" sz="2000"/>
              <a:t>Neal Spencer, Anna Stevens &amp; Michaela Binder. (2015). Amara West, Living in Egyptian Nubia.</a:t>
            </a:r>
            <a:endParaRPr lang="en-US" sz="2000" dirty="0"/>
          </a:p>
        </p:txBody>
      </p:sp>
      <p:sp>
        <p:nvSpPr>
          <p:cNvPr id="9" name="TextBox 8"/>
          <p:cNvSpPr txBox="1"/>
          <p:nvPr/>
        </p:nvSpPr>
        <p:spPr>
          <a:xfrm>
            <a:off x="1219200" y="838201"/>
            <a:ext cx="6629400" cy="830997"/>
          </a:xfrm>
          <a:prstGeom prst="rect">
            <a:avLst/>
          </a:prstGeom>
          <a:noFill/>
        </p:spPr>
        <p:txBody>
          <a:bodyPr wrap="square" rtlCol="0">
            <a:spAutoFit/>
          </a:bodyPr>
          <a:lstStyle/>
          <a:p>
            <a:r>
              <a:rPr lang="en-US" sz="2400" dirty="0"/>
              <a:t>Using the CRM, we often need to refer to the space occupied by an object or feature…</a:t>
            </a:r>
          </a:p>
        </p:txBody>
      </p:sp>
      <p:pic>
        <p:nvPicPr>
          <p:cNvPr id="8" name="Θέση εικόνας 7">
            <a:extLst>
              <a:ext uri="{FF2B5EF4-FFF2-40B4-BE49-F238E27FC236}">
                <a16:creationId xmlns:a16="http://schemas.microsoft.com/office/drawing/2014/main" id="{3DFB673C-FCE9-40F6-A1CF-30FE07C9AD6F}"/>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635" r="80074" b="85657"/>
          <a:stretch/>
        </p:blipFill>
        <p:spPr>
          <a:xfrm>
            <a:off x="875549" y="1634562"/>
            <a:ext cx="7392901" cy="3656013"/>
          </a:xfrm>
        </p:spPr>
      </p:pic>
    </p:spTree>
    <p:extLst>
      <p:ext uri="{BB962C8B-B14F-4D97-AF65-F5344CB8AC3E}">
        <p14:creationId xmlns:p14="http://schemas.microsoft.com/office/powerpoint/2010/main" val="2387270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2EB3EB-B16C-4A8A-9DED-554B4E81D1F5}"/>
              </a:ext>
            </a:extLst>
          </p:cNvPr>
          <p:cNvSpPr>
            <a:spLocks noGrp="1"/>
          </p:cNvSpPr>
          <p:nvPr>
            <p:ph type="title"/>
          </p:nvPr>
        </p:nvSpPr>
        <p:spPr>
          <a:xfrm>
            <a:off x="457200" y="274638"/>
            <a:ext cx="8229600" cy="792162"/>
          </a:xfrm>
        </p:spPr>
        <p:txBody>
          <a:bodyPr/>
          <a:lstStyle/>
          <a:p>
            <a:pPr algn="l"/>
            <a:r>
              <a:rPr lang="en-US" dirty="0"/>
              <a:t>Revealing the buried town and landscape. </a:t>
            </a:r>
            <a:r>
              <a:rPr lang="en-US" sz="1400" dirty="0"/>
              <a:t>Sophie Hay</a:t>
            </a:r>
          </a:p>
        </p:txBody>
      </p:sp>
      <p:sp>
        <p:nvSpPr>
          <p:cNvPr id="3" name="Θέση περιεχομένου 2">
            <a:extLst>
              <a:ext uri="{FF2B5EF4-FFF2-40B4-BE49-F238E27FC236}">
                <a16:creationId xmlns:a16="http://schemas.microsoft.com/office/drawing/2014/main" id="{B8A6B6B1-39F2-4521-BF38-FC93F7E3B5CC}"/>
              </a:ext>
            </a:extLst>
          </p:cNvPr>
          <p:cNvSpPr>
            <a:spLocks noGrp="1"/>
          </p:cNvSpPr>
          <p:nvPr>
            <p:ph idx="1"/>
          </p:nvPr>
        </p:nvSpPr>
        <p:spPr>
          <a:xfrm>
            <a:off x="477078" y="723900"/>
            <a:ext cx="8077200" cy="5410200"/>
          </a:xfrm>
        </p:spPr>
        <p:txBody>
          <a:bodyPr>
            <a:noAutofit/>
          </a:bodyPr>
          <a:lstStyle/>
          <a:p>
            <a:pPr marL="0" indent="0">
              <a:lnSpc>
                <a:spcPct val="134000"/>
              </a:lnSpc>
              <a:spcBef>
                <a:spcPts val="300"/>
              </a:spcBef>
              <a:spcAft>
                <a:spcPts val="300"/>
              </a:spcAft>
              <a:buNone/>
            </a:pPr>
            <a:r>
              <a:rPr lang="en-US" sz="1700" dirty="0"/>
              <a:t>[…] a geophysical survey allowed us to understand the size, layout and landscape setting of the ancient town [….]. </a:t>
            </a:r>
            <a:r>
              <a:rPr lang="en-US" sz="1700" dirty="0" err="1"/>
              <a:t>Gradiometry</a:t>
            </a:r>
            <a:r>
              <a:rPr lang="en-US" sz="1700" dirty="0"/>
              <a:t> is a survey technique that measures small changes in the Earth’s magnetic field caused by the presence of buried remains. By plotting each data point as a shade of grey, to reflect different magnetic gradients, we can produce a readable plan of the ancient town as it survives under the sand. </a:t>
            </a:r>
          </a:p>
          <a:p>
            <a:pPr marL="0" indent="0">
              <a:lnSpc>
                <a:spcPct val="134000"/>
              </a:lnSpc>
              <a:spcBef>
                <a:spcPts val="300"/>
              </a:spcBef>
              <a:spcAft>
                <a:spcPts val="300"/>
              </a:spcAft>
              <a:buNone/>
            </a:pPr>
            <a:r>
              <a:rPr lang="en-US" sz="1700" dirty="0"/>
              <a:t>The enclosure wall (100 x 100m) with buttresses against its external face, and external towers at each corner, is clearly visible (black contour) […]. Inside the town walls, the temple occupies the northeastern corner and its sandstone walls are denoted by negative anomalies (white lines) […]. </a:t>
            </a:r>
          </a:p>
          <a:p>
            <a:pPr marL="0" indent="0">
              <a:lnSpc>
                <a:spcPct val="134000"/>
              </a:lnSpc>
              <a:spcBef>
                <a:spcPts val="300"/>
              </a:spcBef>
              <a:spcAft>
                <a:spcPts val="300"/>
              </a:spcAft>
              <a:buNone/>
            </a:pPr>
            <a:r>
              <a:rPr lang="en-US" sz="1700" dirty="0"/>
              <a:t>[…] Seeking to define the shape and depth of ancient Nile channels around Amara West, we deployed a different remote sensing method: ground-penetrating radar (GPR). High-frequency radar pulses are transmitted into the ground, and a sensor measures how these are reflected by subsurface features. By taking thousands of measurements, a three-dimensional model of underground features can be created. […] One of the </a:t>
            </a:r>
            <a:r>
              <a:rPr lang="en-US" sz="1700" dirty="0" err="1"/>
              <a:t>palaeochannels</a:t>
            </a:r>
            <a:r>
              <a:rPr lang="en-US" sz="1700" dirty="0"/>
              <a:t> lies immediately north of the town. A blank, smooth area in the data clearly indicates the course of this ancient river channel. </a:t>
            </a:r>
          </a:p>
        </p:txBody>
      </p:sp>
    </p:spTree>
    <p:extLst>
      <p:ext uri="{BB962C8B-B14F-4D97-AF65-F5344CB8AC3E}">
        <p14:creationId xmlns:p14="http://schemas.microsoft.com/office/powerpoint/2010/main" val="1749107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Measurements designating a specific place and their types: </a:t>
            </a:r>
          </a:p>
        </p:txBody>
      </p:sp>
      <p:sp>
        <p:nvSpPr>
          <p:cNvPr id="3" name="Content Placeholder 2"/>
          <p:cNvSpPr>
            <a:spLocks noGrp="1"/>
          </p:cNvSpPr>
          <p:nvPr>
            <p:ph idx="1"/>
          </p:nvPr>
        </p:nvSpPr>
        <p:spPr/>
        <p:txBody>
          <a:bodyPr>
            <a:normAutofit fontScale="85000" lnSpcReduction="20000"/>
          </a:bodyPr>
          <a:lstStyle/>
          <a:p>
            <a:r>
              <a:rPr lang="en-US" dirty="0"/>
              <a:t>The place of Amara West cast as a set of coordinates whereby to locate it; incidentally, the coordinates  found in google maps represent the centroid of Amara (both West and East – eastern part was established much later, after the western part was abandoned)</a:t>
            </a:r>
          </a:p>
          <a:p>
            <a:pPr lvl="1"/>
            <a:r>
              <a:rPr lang="en-US" dirty="0"/>
              <a:t>TYPE: point</a:t>
            </a:r>
          </a:p>
          <a:p>
            <a:r>
              <a:rPr lang="en-US" dirty="0"/>
              <a:t>The white lines on the northeastern corner of the city, each denoting the temple walls. </a:t>
            </a:r>
          </a:p>
          <a:p>
            <a:pPr lvl="1"/>
            <a:r>
              <a:rPr lang="en-US" dirty="0"/>
              <a:t>TYPE: linear extent</a:t>
            </a:r>
          </a:p>
          <a:p>
            <a:r>
              <a:rPr lang="en-US" dirty="0"/>
              <a:t>The surface surrounded by the enclosure wall of the city (100*100 </a:t>
            </a:r>
            <a:r>
              <a:rPr lang="en-US" b="1" dirty="0"/>
              <a:t>m</a:t>
            </a:r>
            <a:r>
              <a:rPr lang="en-US" b="1" baseline="30000" dirty="0"/>
              <a:t>2</a:t>
            </a:r>
            <a:r>
              <a:rPr lang="en-US" dirty="0"/>
              <a:t>)</a:t>
            </a:r>
          </a:p>
          <a:p>
            <a:pPr lvl="1"/>
            <a:r>
              <a:rPr lang="en-US" dirty="0"/>
              <a:t>TYPE: surface area</a:t>
            </a:r>
          </a:p>
          <a:p>
            <a:r>
              <a:rPr lang="en-US" dirty="0"/>
              <a:t>The shape and depth of the ancient Nile channel that lies immediately north of the town, represented  as a three-dimensional model of underground features (</a:t>
            </a:r>
            <a:r>
              <a:rPr lang="en-US" b="1" dirty="0"/>
              <a:t>in m</a:t>
            </a:r>
            <a:r>
              <a:rPr lang="en-US" b="1" baseline="30000" dirty="0"/>
              <a:t>3</a:t>
            </a:r>
            <a:r>
              <a:rPr lang="en-US" dirty="0"/>
              <a:t>)</a:t>
            </a:r>
          </a:p>
          <a:p>
            <a:pPr lvl="1"/>
            <a:r>
              <a:rPr lang="en-US" dirty="0"/>
              <a:t>TYPE: 3D-volume</a:t>
            </a:r>
          </a:p>
          <a:p>
            <a:pPr marL="0" indent="0">
              <a:buNone/>
            </a:pPr>
            <a:endParaRPr lang="en-US" dirty="0"/>
          </a:p>
          <a:p>
            <a:pPr marL="0" indent="0">
              <a:buNone/>
            </a:pPr>
            <a:r>
              <a:rPr lang="en-US" dirty="0"/>
              <a:t>They would all be kinds of Geometric Extents.</a:t>
            </a:r>
          </a:p>
          <a:p>
            <a:endParaRPr lang="en-US" dirty="0"/>
          </a:p>
          <a:p>
            <a:endParaRPr lang="en-US" dirty="0"/>
          </a:p>
        </p:txBody>
      </p:sp>
    </p:spTree>
    <p:extLst>
      <p:ext uri="{BB962C8B-B14F-4D97-AF65-F5344CB8AC3E}">
        <p14:creationId xmlns:p14="http://schemas.microsoft.com/office/powerpoint/2010/main" val="876678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far we have accepted </a:t>
            </a:r>
          </a:p>
        </p:txBody>
      </p:sp>
      <p:sp>
        <p:nvSpPr>
          <p:cNvPr id="3" name="Content Placeholder 2"/>
          <p:cNvSpPr>
            <a:spLocks noGrp="1"/>
          </p:cNvSpPr>
          <p:nvPr>
            <p:ph idx="1"/>
          </p:nvPr>
        </p:nvSpPr>
        <p:spPr/>
        <p:txBody>
          <a:bodyPr/>
          <a:lstStyle/>
          <a:p>
            <a:r>
              <a:rPr lang="en-US" dirty="0"/>
              <a:t>Geometric Extents (facet)			[BBT]</a:t>
            </a:r>
          </a:p>
          <a:p>
            <a:pPr lvl="1"/>
            <a:r>
              <a:rPr lang="en-US" dirty="0"/>
              <a:t>geometric extents (top-term)		[BBT]</a:t>
            </a:r>
          </a:p>
          <a:p>
            <a:pPr lvl="2"/>
            <a:r>
              <a:rPr lang="en-US" dirty="0"/>
              <a:t>points (term)				[BBT]</a:t>
            </a:r>
          </a:p>
          <a:p>
            <a:pPr lvl="2"/>
            <a:r>
              <a:rPr lang="en-US" dirty="0">
                <a:solidFill>
                  <a:srgbClr val="FF0000"/>
                </a:solidFill>
              </a:rPr>
              <a:t>linear extents (term)			[pending]</a:t>
            </a:r>
          </a:p>
          <a:p>
            <a:pPr lvl="2"/>
            <a:r>
              <a:rPr lang="en-US" dirty="0"/>
              <a:t>surface areas (term)			[BBT]</a:t>
            </a:r>
          </a:p>
          <a:p>
            <a:pPr lvl="2"/>
            <a:r>
              <a:rPr lang="en-US" dirty="0">
                <a:solidFill>
                  <a:srgbClr val="FF0000"/>
                </a:solidFill>
              </a:rPr>
              <a:t>3D-volumes (term)			[pending]</a:t>
            </a:r>
          </a:p>
          <a:p>
            <a:endParaRPr lang="en-US" dirty="0"/>
          </a:p>
          <a:p>
            <a:r>
              <a:rPr lang="en-US" dirty="0"/>
              <a:t>It’s really a situation of either accepting all of them, or none. </a:t>
            </a:r>
          </a:p>
        </p:txBody>
      </p:sp>
    </p:spTree>
    <p:extLst>
      <p:ext uri="{BB962C8B-B14F-4D97-AF65-F5344CB8AC3E}">
        <p14:creationId xmlns:p14="http://schemas.microsoft.com/office/powerpoint/2010/main" val="1193922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Presentation2en</Template>
  <TotalTime>713</TotalTime>
  <Words>2956</Words>
  <Application>Microsoft Office PowerPoint</Application>
  <PresentationFormat>Προβολή στην οθόνη (4:3)</PresentationFormat>
  <Paragraphs>112</Paragraphs>
  <Slides>20</Slides>
  <Notes>9</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20</vt:i4>
      </vt:variant>
    </vt:vector>
  </HeadingPairs>
  <TitlesOfParts>
    <vt:vector size="23" baseType="lpstr">
      <vt:lpstr>Arial</vt:lpstr>
      <vt:lpstr>Calibri</vt:lpstr>
      <vt:lpstr>Office Theme</vt:lpstr>
      <vt:lpstr>BBT facet: Geometric Extents </vt:lpstr>
      <vt:lpstr>Geometric Extents and co.</vt:lpstr>
      <vt:lpstr>PARTHENOS Project</vt:lpstr>
      <vt:lpstr>The PARTHENOS Place Types List </vt:lpstr>
      <vt:lpstr>SP2 Phenomenal Place (abridged version)</vt:lpstr>
      <vt:lpstr>Amara West</vt:lpstr>
      <vt:lpstr>Revealing the buried town and landscape. Sophie Hay</vt:lpstr>
      <vt:lpstr>Measurements designating a specific place and their types: </vt:lpstr>
      <vt:lpstr>So far we have accepted </vt:lpstr>
      <vt:lpstr>Geometric Extents</vt:lpstr>
      <vt:lpstr>points</vt:lpstr>
      <vt:lpstr>surface areas</vt:lpstr>
      <vt:lpstr>linear extents (pending)</vt:lpstr>
      <vt:lpstr>3D-volumes (pending)</vt:lpstr>
      <vt:lpstr>Geopolitical Units physical features built environment</vt:lpstr>
      <vt:lpstr>Geopolitical Units</vt:lpstr>
      <vt:lpstr>Geopolitical Units; adding the note:</vt:lpstr>
      <vt:lpstr>physical features</vt:lpstr>
      <vt:lpstr>physical features; adding the note</vt:lpstr>
      <vt:lpstr>built environment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Korina Nterr</dc:creator>
  <cp:lastModifiedBy>Eleni Tsouloucha</cp:lastModifiedBy>
  <cp:revision>45</cp:revision>
  <dcterms:created xsi:type="dcterms:W3CDTF">2018-10-26T12:07:56Z</dcterms:created>
  <dcterms:modified xsi:type="dcterms:W3CDTF">2019-11-12T13:09:02Z</dcterms:modified>
</cp:coreProperties>
</file>