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13" roundtripDataSignature="AMtx7mg6rZZ+auddXpPFuPj8DMPWB0RJ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876"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70bb9eea2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1" name="Google Shape;91;g70bb9eea2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70bb9eea25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g70bb9eea25_0_1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70bb9eea25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g70bb9eea25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Διαφάνεια τίτλου" type="title">
  <p:cSld name="TITLE">
    <p:spTree>
      <p:nvGrpSpPr>
        <p:cNvPr id="1" name="Shape 11"/>
        <p:cNvGrpSpPr/>
        <p:nvPr/>
      </p:nvGrpSpPr>
      <p:grpSpPr>
        <a:xfrm>
          <a:off x="0" y="0"/>
          <a:ext cx="0" cy="0"/>
          <a:chOff x="0" y="0"/>
          <a:chExt cx="0" cy="0"/>
        </a:xfrm>
      </p:grpSpPr>
      <p:sp>
        <p:nvSpPr>
          <p:cNvPr id="12" name="Google Shape;12;p1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Τίτλος και Κατακόρυφο κείμενο"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Κατακόρυφος τίτλος και Κείμενο"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Τίτλος και περιεχόμενο" type="obj">
  <p:cSld name="OBJECT">
    <p:spTree>
      <p:nvGrpSpPr>
        <p:cNvPr id="1" name="Shape 17"/>
        <p:cNvGrpSpPr/>
        <p:nvPr/>
      </p:nvGrpSpPr>
      <p:grpSpPr>
        <a:xfrm>
          <a:off x="0" y="0"/>
          <a:ext cx="0" cy="0"/>
          <a:chOff x="0" y="0"/>
          <a:chExt cx="0" cy="0"/>
        </a:xfrm>
      </p:grpSpPr>
      <p:sp>
        <p:nvSpPr>
          <p:cNvPr id="18" name="Google Shape;18;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Κεφαλίδα ενότητας"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Δύο περιεχόμενα"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Σύγκριση"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Μόνο τίτλος"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Περιεχόμενο με λεζάντα"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Εικόνα με λεζάντα"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886001"/>
            <a:ext cx="9144000" cy="22389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1F3864"/>
              </a:buClr>
              <a:buSzPts val="6000"/>
              <a:buFont typeface="Calibri"/>
              <a:buNone/>
            </a:pPr>
            <a:r>
              <a:rPr lang="en-US" b="1">
                <a:solidFill>
                  <a:srgbClr val="1F3864"/>
                </a:solidFill>
              </a:rPr>
              <a:t>Social Collective Entities facet</a:t>
            </a:r>
            <a:endParaRPr b="1">
              <a:solidFill>
                <a:srgbClr val="1F3864"/>
              </a:solidFill>
            </a:endParaRPr>
          </a:p>
        </p:txBody>
      </p:sp>
      <p:sp>
        <p:nvSpPr>
          <p:cNvPr id="85" name="Google Shape;85;p1"/>
          <p:cNvSpPr txBox="1">
            <a:spLocks noGrp="1"/>
          </p:cNvSpPr>
          <p:nvPr>
            <p:ph type="subTitle" idx="1"/>
          </p:nvPr>
        </p:nvSpPr>
        <p:spPr>
          <a:xfrm>
            <a:off x="694900" y="3602025"/>
            <a:ext cx="10813800" cy="30549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1000"/>
              </a:spcBef>
              <a:spcAft>
                <a:spcPts val="0"/>
              </a:spcAft>
              <a:buClr>
                <a:schemeClr val="dk1"/>
              </a:buClr>
              <a:buSzPts val="2400"/>
              <a:buNone/>
            </a:pPr>
            <a:r>
              <a:rPr lang="en-US"/>
              <a:t>Eirini Mergoupi-Savaidou / George Tzedopoulos AA</a:t>
            </a:r>
            <a:endParaRPr/>
          </a:p>
          <a:p>
            <a:pPr marL="0" lvl="0" indent="0" algn="ctr" rtl="0">
              <a:lnSpc>
                <a:spcPct val="90000"/>
              </a:lnSpc>
              <a:spcBef>
                <a:spcPts val="1000"/>
              </a:spcBef>
              <a:spcAft>
                <a:spcPts val="0"/>
              </a:spcAft>
              <a:buClr>
                <a:schemeClr val="dk1"/>
              </a:buClr>
              <a:buSzPts val="2400"/>
              <a:buNone/>
            </a:pPr>
            <a:endParaRPr/>
          </a:p>
          <a:p>
            <a:pPr marL="0" lvl="0" indent="0" algn="ctr" rtl="0">
              <a:lnSpc>
                <a:spcPct val="90000"/>
              </a:lnSpc>
              <a:spcBef>
                <a:spcPts val="0"/>
              </a:spcBef>
              <a:spcAft>
                <a:spcPts val="0"/>
              </a:spcAft>
              <a:buClr>
                <a:srgbClr val="7B7B7B"/>
              </a:buClr>
              <a:buSzPts val="1600"/>
              <a:buNone/>
            </a:pPr>
            <a:r>
              <a:rPr lang="en-US" sz="1600">
                <a:solidFill>
                  <a:srgbClr val="7B7B7B"/>
                </a:solidFill>
              </a:rPr>
              <a:t>DARIAH Thesaurus Maintenance WG </a:t>
            </a:r>
            <a:endParaRPr/>
          </a:p>
          <a:p>
            <a:pPr marL="0" lvl="0" indent="0" algn="ctr" rtl="0">
              <a:lnSpc>
                <a:spcPct val="90000"/>
              </a:lnSpc>
              <a:spcBef>
                <a:spcPts val="0"/>
              </a:spcBef>
              <a:spcAft>
                <a:spcPts val="0"/>
              </a:spcAft>
              <a:buClr>
                <a:srgbClr val="7B7B7B"/>
              </a:buClr>
              <a:buSzPts val="1600"/>
              <a:buNone/>
            </a:pPr>
            <a:r>
              <a:rPr lang="en-US" sz="1600">
                <a:solidFill>
                  <a:srgbClr val="7B7B7B"/>
                </a:solidFill>
              </a:rPr>
              <a:t>BBT Curation Committee Annual Meeting</a:t>
            </a:r>
            <a:endParaRPr/>
          </a:p>
          <a:p>
            <a:pPr marL="0" lvl="0" indent="0" algn="ctr" rtl="0">
              <a:lnSpc>
                <a:spcPct val="90000"/>
              </a:lnSpc>
              <a:spcBef>
                <a:spcPts val="0"/>
              </a:spcBef>
              <a:spcAft>
                <a:spcPts val="0"/>
              </a:spcAft>
              <a:buClr>
                <a:srgbClr val="7B7B7B"/>
              </a:buClr>
              <a:buSzPts val="1600"/>
              <a:buNone/>
            </a:pPr>
            <a:r>
              <a:rPr lang="en-US" sz="1600">
                <a:solidFill>
                  <a:srgbClr val="7B7B7B"/>
                </a:solidFill>
              </a:rPr>
              <a:t>Wednesday, 13th November 2019</a:t>
            </a:r>
            <a:endParaRPr/>
          </a:p>
          <a:p>
            <a:pPr marL="0" lvl="0" indent="0" algn="ctr" rtl="0">
              <a:lnSpc>
                <a:spcPct val="90000"/>
              </a:lnSpc>
              <a:spcBef>
                <a:spcPts val="1000"/>
              </a:spcBef>
              <a:spcAft>
                <a:spcPts val="0"/>
              </a:spcAft>
              <a:buClr>
                <a:schemeClr val="dk1"/>
              </a:buClr>
              <a:buSzPts val="2400"/>
              <a:buNone/>
            </a:pPr>
            <a:endParaRPr/>
          </a:p>
        </p:txBody>
      </p:sp>
      <p:pic>
        <p:nvPicPr>
          <p:cNvPr id="86" name="Google Shape;86;p1"/>
          <p:cNvPicPr preferRelativeResize="0"/>
          <p:nvPr/>
        </p:nvPicPr>
        <p:blipFill>
          <a:blip r:embed="rId3">
            <a:alphaModFix/>
          </a:blip>
          <a:stretch>
            <a:fillRect/>
          </a:stretch>
        </p:blipFill>
        <p:spPr>
          <a:xfrm>
            <a:off x="829375" y="5830475"/>
            <a:ext cx="1876425" cy="600075"/>
          </a:xfrm>
          <a:prstGeom prst="rect">
            <a:avLst/>
          </a:prstGeom>
          <a:noFill/>
          <a:ln>
            <a:noFill/>
          </a:ln>
        </p:spPr>
      </p:pic>
      <p:pic>
        <p:nvPicPr>
          <p:cNvPr id="87" name="Google Shape;87;p1"/>
          <p:cNvPicPr preferRelativeResize="0"/>
          <p:nvPr/>
        </p:nvPicPr>
        <p:blipFill>
          <a:blip r:embed="rId4">
            <a:alphaModFix/>
          </a:blip>
          <a:stretch>
            <a:fillRect/>
          </a:stretch>
        </p:blipFill>
        <p:spPr>
          <a:xfrm>
            <a:off x="5076378" y="5830475"/>
            <a:ext cx="2174369" cy="817563"/>
          </a:xfrm>
          <a:prstGeom prst="rect">
            <a:avLst/>
          </a:prstGeom>
          <a:noFill/>
          <a:ln>
            <a:noFill/>
          </a:ln>
        </p:spPr>
      </p:pic>
      <p:pic>
        <p:nvPicPr>
          <p:cNvPr id="88" name="Google Shape;88;p1"/>
          <p:cNvPicPr preferRelativeResize="0"/>
          <p:nvPr/>
        </p:nvPicPr>
        <p:blipFill>
          <a:blip r:embed="rId5">
            <a:alphaModFix/>
          </a:blip>
          <a:stretch>
            <a:fillRect/>
          </a:stretch>
        </p:blipFill>
        <p:spPr>
          <a:xfrm>
            <a:off x="9621325" y="5721725"/>
            <a:ext cx="1812857" cy="817563"/>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g70bb9eea25_0_5"/>
          <p:cNvSpPr txBox="1">
            <a:spLocks noGrp="1"/>
          </p:cNvSpPr>
          <p:nvPr>
            <p:ph type="title"/>
          </p:nvPr>
        </p:nvSpPr>
        <p:spPr>
          <a:xfrm>
            <a:off x="838200" y="270769"/>
            <a:ext cx="10515600" cy="8922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000"/>
              <a:buFont typeface="Calibri"/>
              <a:buNone/>
            </a:pPr>
            <a:r>
              <a:rPr lang="en-US" sz="4000" b="1"/>
              <a:t>Discussion in the BBT so far</a:t>
            </a:r>
            <a:endParaRPr sz="4000" b="1"/>
          </a:p>
        </p:txBody>
      </p:sp>
      <p:sp>
        <p:nvSpPr>
          <p:cNvPr id="94" name="Google Shape;94;g70bb9eea25_0_5"/>
          <p:cNvSpPr txBox="1">
            <a:spLocks noGrp="1"/>
          </p:cNvSpPr>
          <p:nvPr>
            <p:ph type="body" idx="1"/>
          </p:nvPr>
        </p:nvSpPr>
        <p:spPr>
          <a:xfrm>
            <a:off x="838200" y="1659200"/>
            <a:ext cx="10515600" cy="4928100"/>
          </a:xfrm>
          <a:prstGeom prst="rect">
            <a:avLst/>
          </a:prstGeom>
          <a:noFill/>
          <a:ln>
            <a:noFill/>
          </a:ln>
        </p:spPr>
        <p:txBody>
          <a:bodyPr spcFirstLastPara="1" wrap="square" lIns="91425" tIns="45700" rIns="91425" bIns="45700" anchor="t" anchorCtr="0">
            <a:noAutofit/>
          </a:bodyPr>
          <a:lstStyle/>
          <a:p>
            <a:pPr marL="228600" lvl="0" indent="0" algn="l" rtl="0">
              <a:lnSpc>
                <a:spcPct val="90000"/>
              </a:lnSpc>
              <a:spcBef>
                <a:spcPts val="0"/>
              </a:spcBef>
              <a:spcAft>
                <a:spcPts val="0"/>
              </a:spcAft>
              <a:buNone/>
            </a:pPr>
            <a:r>
              <a:rPr lang="en-US" sz="2600" dirty="0"/>
              <a:t>(a) voting for a new definition of the facet “Groups and Collectivities”, which was also renamed to “Social Collective Entities”</a:t>
            </a:r>
            <a:endParaRPr sz="2600" dirty="0"/>
          </a:p>
          <a:p>
            <a:pPr marL="228600" lvl="0" indent="0" algn="l" rtl="0">
              <a:lnSpc>
                <a:spcPct val="90000"/>
              </a:lnSpc>
              <a:spcBef>
                <a:spcPts val="2400"/>
              </a:spcBef>
              <a:spcAft>
                <a:spcPts val="0"/>
              </a:spcAft>
              <a:buNone/>
            </a:pPr>
            <a:r>
              <a:rPr lang="en-US" sz="2600" dirty="0"/>
              <a:t>(b) voting for a new hierarchy “Organizations” within the facet “Social Collective Entities”. The final version of its scope note is still pending</a:t>
            </a:r>
            <a:endParaRPr sz="2600" dirty="0"/>
          </a:p>
          <a:p>
            <a:pPr marL="228600" lvl="0" indent="0" algn="l" rtl="0">
              <a:lnSpc>
                <a:spcPct val="90000"/>
              </a:lnSpc>
              <a:spcBef>
                <a:spcPts val="2400"/>
              </a:spcBef>
              <a:spcAft>
                <a:spcPts val="0"/>
              </a:spcAft>
              <a:buNone/>
            </a:pPr>
            <a:r>
              <a:rPr lang="en-US" sz="2600" dirty="0"/>
              <a:t>(c) commitment for a new hierarchy “Groups and collectivities” within the facet “Social Collective Entities”. The composition of a scope note </a:t>
            </a:r>
            <a:r>
              <a:rPr lang="en-US" sz="2600" dirty="0" smtClean="0"/>
              <a:t>for it </a:t>
            </a:r>
            <a:r>
              <a:rPr lang="en-US" sz="2600" dirty="0"/>
              <a:t>is still pending</a:t>
            </a:r>
            <a:r>
              <a:rPr lang="en-US" sz="1600" dirty="0"/>
              <a:t/>
            </a:r>
            <a:br>
              <a:rPr lang="en-US" sz="1600" dirty="0"/>
            </a:br>
            <a:endParaRPr sz="1600" dirty="0"/>
          </a:p>
        </p:txBody>
      </p:sp>
      <p:pic>
        <p:nvPicPr>
          <p:cNvPr id="95" name="Google Shape;95;g70bb9eea25_0_5"/>
          <p:cNvPicPr preferRelativeResize="0"/>
          <p:nvPr/>
        </p:nvPicPr>
        <p:blipFill>
          <a:blip r:embed="rId3">
            <a:alphaModFix/>
          </a:blip>
          <a:stretch>
            <a:fillRect/>
          </a:stretch>
        </p:blipFill>
        <p:spPr>
          <a:xfrm>
            <a:off x="829375" y="5830475"/>
            <a:ext cx="1876425" cy="600075"/>
          </a:xfrm>
          <a:prstGeom prst="rect">
            <a:avLst/>
          </a:prstGeom>
          <a:noFill/>
          <a:ln>
            <a:noFill/>
          </a:ln>
        </p:spPr>
      </p:pic>
      <p:pic>
        <p:nvPicPr>
          <p:cNvPr id="96" name="Google Shape;96;g70bb9eea25_0_5"/>
          <p:cNvPicPr preferRelativeResize="0"/>
          <p:nvPr/>
        </p:nvPicPr>
        <p:blipFill>
          <a:blip r:embed="rId4">
            <a:alphaModFix/>
          </a:blip>
          <a:stretch>
            <a:fillRect/>
          </a:stretch>
        </p:blipFill>
        <p:spPr>
          <a:xfrm>
            <a:off x="5076378" y="5830475"/>
            <a:ext cx="2174369" cy="817563"/>
          </a:xfrm>
          <a:prstGeom prst="rect">
            <a:avLst/>
          </a:prstGeom>
          <a:noFill/>
          <a:ln>
            <a:noFill/>
          </a:ln>
        </p:spPr>
      </p:pic>
      <p:pic>
        <p:nvPicPr>
          <p:cNvPr id="97" name="Google Shape;97;g70bb9eea25_0_5"/>
          <p:cNvPicPr preferRelativeResize="0"/>
          <p:nvPr/>
        </p:nvPicPr>
        <p:blipFill>
          <a:blip r:embed="rId5">
            <a:alphaModFix/>
          </a:blip>
          <a:stretch>
            <a:fillRect/>
          </a:stretch>
        </p:blipFill>
        <p:spPr>
          <a:xfrm>
            <a:off x="9621325" y="5721725"/>
            <a:ext cx="1812857" cy="817563"/>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title"/>
          </p:nvPr>
        </p:nvSpPr>
        <p:spPr>
          <a:xfrm>
            <a:off x="838200" y="270769"/>
            <a:ext cx="10515600" cy="89220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US" sz="4000" b="1"/>
              <a:t>Scopes of the presentation</a:t>
            </a:r>
            <a:endParaRPr sz="4000" b="1"/>
          </a:p>
        </p:txBody>
      </p:sp>
      <p:sp>
        <p:nvSpPr>
          <p:cNvPr id="103" name="Google Shape;103;p3"/>
          <p:cNvSpPr txBox="1">
            <a:spLocks noGrp="1"/>
          </p:cNvSpPr>
          <p:nvPr>
            <p:ph type="body" idx="1"/>
          </p:nvPr>
        </p:nvSpPr>
        <p:spPr>
          <a:xfrm>
            <a:off x="838200" y="1524725"/>
            <a:ext cx="10515600" cy="5062500"/>
          </a:xfrm>
          <a:prstGeom prst="rect">
            <a:avLst/>
          </a:prstGeom>
          <a:noFill/>
          <a:ln>
            <a:noFill/>
          </a:ln>
        </p:spPr>
        <p:txBody>
          <a:bodyPr spcFirstLastPara="1" wrap="square" lIns="91425" tIns="45700" rIns="91425" bIns="45700" anchor="t" anchorCtr="0">
            <a:noAutofit/>
          </a:bodyPr>
          <a:lstStyle/>
          <a:p>
            <a:pPr marL="228600" lvl="0" indent="-215900" algn="l" rtl="0">
              <a:lnSpc>
                <a:spcPct val="90000"/>
              </a:lnSpc>
              <a:spcBef>
                <a:spcPts val="0"/>
              </a:spcBef>
              <a:spcAft>
                <a:spcPts val="0"/>
              </a:spcAft>
              <a:buClr>
                <a:schemeClr val="dk1"/>
              </a:buClr>
              <a:buSzPts val="2600"/>
              <a:buChar char="•"/>
            </a:pPr>
            <a:r>
              <a:rPr lang="en-US" sz="2600" dirty="0"/>
              <a:t>to suggest some additions/ alterations to the definition of the hierarchy “Organizations” in order to respond to a historical perspective</a:t>
            </a:r>
            <a:endParaRPr sz="2600" dirty="0"/>
          </a:p>
          <a:p>
            <a:pPr marL="228600" lvl="0" indent="-215900" algn="l" rtl="0">
              <a:lnSpc>
                <a:spcPct val="90000"/>
              </a:lnSpc>
              <a:spcBef>
                <a:spcPts val="1000"/>
              </a:spcBef>
              <a:spcAft>
                <a:spcPts val="0"/>
              </a:spcAft>
              <a:buClr>
                <a:schemeClr val="dk1"/>
              </a:buClr>
              <a:buSzPts val="2600"/>
              <a:buChar char="•"/>
            </a:pPr>
            <a:r>
              <a:rPr lang="en-US" sz="2600" dirty="0"/>
              <a:t>to suggest some alterations of the scope note of the facet “Social Collective Entities” in order to become more generic and to allow better the inclusion of both “Organizations” and “Groups and Collectivities”</a:t>
            </a:r>
            <a:endParaRPr sz="2600" dirty="0"/>
          </a:p>
          <a:p>
            <a:pPr marL="228600" lvl="0" indent="-215900" algn="l" rtl="0">
              <a:lnSpc>
                <a:spcPct val="90000"/>
              </a:lnSpc>
              <a:spcBef>
                <a:spcPts val="1000"/>
              </a:spcBef>
              <a:spcAft>
                <a:spcPts val="0"/>
              </a:spcAft>
              <a:buClr>
                <a:schemeClr val="dk1"/>
              </a:buClr>
              <a:buSzPts val="2600"/>
              <a:buChar char="•"/>
            </a:pPr>
            <a:r>
              <a:rPr lang="en-US" sz="2600" dirty="0"/>
              <a:t>to suggest a scope note for a new hierarchy that refers to social collective entities without organizational characteristics, named “Groups and Collectivities”</a:t>
            </a:r>
            <a:endParaRPr sz="2600" dirty="0"/>
          </a:p>
          <a:p>
            <a:pPr marL="228600" lvl="0" indent="-50800" algn="l" rtl="0">
              <a:lnSpc>
                <a:spcPct val="90000"/>
              </a:lnSpc>
              <a:spcBef>
                <a:spcPts val="1000"/>
              </a:spcBef>
              <a:spcAft>
                <a:spcPts val="0"/>
              </a:spcAft>
              <a:buClr>
                <a:schemeClr val="dk1"/>
              </a:buClr>
              <a:buSzPts val="2800"/>
              <a:buNone/>
            </a:pPr>
            <a:endParaRPr dirty="0"/>
          </a:p>
          <a:p>
            <a:pPr marL="0" lvl="0" indent="0" algn="just" rtl="0">
              <a:lnSpc>
                <a:spcPct val="100000"/>
              </a:lnSpc>
              <a:spcBef>
                <a:spcPts val="1000"/>
              </a:spcBef>
              <a:spcAft>
                <a:spcPts val="0"/>
              </a:spcAft>
              <a:buClr>
                <a:schemeClr val="dk1"/>
              </a:buClr>
              <a:buSzPts val="1600"/>
              <a:buNone/>
            </a:pPr>
            <a:endParaRPr sz="1600" dirty="0"/>
          </a:p>
        </p:txBody>
      </p:sp>
      <p:pic>
        <p:nvPicPr>
          <p:cNvPr id="104" name="Google Shape;104;p3"/>
          <p:cNvPicPr preferRelativeResize="0"/>
          <p:nvPr/>
        </p:nvPicPr>
        <p:blipFill>
          <a:blip r:embed="rId3">
            <a:alphaModFix/>
          </a:blip>
          <a:stretch>
            <a:fillRect/>
          </a:stretch>
        </p:blipFill>
        <p:spPr>
          <a:xfrm>
            <a:off x="829375" y="5830475"/>
            <a:ext cx="1876425" cy="600075"/>
          </a:xfrm>
          <a:prstGeom prst="rect">
            <a:avLst/>
          </a:prstGeom>
          <a:noFill/>
          <a:ln>
            <a:noFill/>
          </a:ln>
        </p:spPr>
      </p:pic>
      <p:pic>
        <p:nvPicPr>
          <p:cNvPr id="105" name="Google Shape;105;p3"/>
          <p:cNvPicPr preferRelativeResize="0"/>
          <p:nvPr/>
        </p:nvPicPr>
        <p:blipFill>
          <a:blip r:embed="rId4">
            <a:alphaModFix/>
          </a:blip>
          <a:stretch>
            <a:fillRect/>
          </a:stretch>
        </p:blipFill>
        <p:spPr>
          <a:xfrm>
            <a:off x="5076378" y="5830475"/>
            <a:ext cx="2174369" cy="817563"/>
          </a:xfrm>
          <a:prstGeom prst="rect">
            <a:avLst/>
          </a:prstGeom>
          <a:noFill/>
          <a:ln>
            <a:noFill/>
          </a:ln>
        </p:spPr>
      </p:pic>
      <p:pic>
        <p:nvPicPr>
          <p:cNvPr id="106" name="Google Shape;106;p3"/>
          <p:cNvPicPr preferRelativeResize="0"/>
          <p:nvPr/>
        </p:nvPicPr>
        <p:blipFill>
          <a:blip r:embed="rId5">
            <a:alphaModFix/>
          </a:blip>
          <a:stretch>
            <a:fillRect/>
          </a:stretch>
        </p:blipFill>
        <p:spPr>
          <a:xfrm>
            <a:off x="9621325" y="5721725"/>
            <a:ext cx="1812857" cy="817563"/>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g70bb9eea25_0_17"/>
          <p:cNvSpPr txBox="1">
            <a:spLocks noGrp="1"/>
          </p:cNvSpPr>
          <p:nvPr>
            <p:ph type="title"/>
          </p:nvPr>
        </p:nvSpPr>
        <p:spPr>
          <a:xfrm>
            <a:off x="838200" y="270769"/>
            <a:ext cx="10515600" cy="8922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000"/>
              <a:buFont typeface="Calibri"/>
              <a:buNone/>
            </a:pPr>
            <a:r>
              <a:rPr lang="en-US" sz="4000" b="1"/>
              <a:t>Hierarchy: Organizations</a:t>
            </a:r>
            <a:endParaRPr sz="4000" b="1"/>
          </a:p>
        </p:txBody>
      </p:sp>
      <p:sp>
        <p:nvSpPr>
          <p:cNvPr id="112" name="Google Shape;112;g70bb9eea25_0_17"/>
          <p:cNvSpPr txBox="1">
            <a:spLocks noGrp="1"/>
          </p:cNvSpPr>
          <p:nvPr>
            <p:ph type="body" idx="1"/>
          </p:nvPr>
        </p:nvSpPr>
        <p:spPr>
          <a:xfrm>
            <a:off x="838200" y="1636800"/>
            <a:ext cx="10515600" cy="47937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None/>
            </a:pPr>
            <a:r>
              <a:rPr lang="en-US" sz="2400"/>
              <a:t>“A social unit of people that is structured and managed to meet a need or to pursue collective goals. All organizations have a management structure that determines relationships between the different activities and the members, and subdivides and assigns roles, responsibilities, and authority to carry out different tasks. Organizations are open systems--they affect and are affected by their environment”.</a:t>
            </a:r>
            <a:endParaRPr sz="2400"/>
          </a:p>
          <a:p>
            <a:pPr marL="228600" lvl="0" indent="-114300" algn="l" rtl="0">
              <a:lnSpc>
                <a:spcPct val="100000"/>
              </a:lnSpc>
              <a:spcBef>
                <a:spcPts val="1000"/>
              </a:spcBef>
              <a:spcAft>
                <a:spcPts val="0"/>
              </a:spcAft>
              <a:buClr>
                <a:schemeClr val="dk1"/>
              </a:buClr>
              <a:buSzPts val="1800"/>
              <a:buNone/>
            </a:pPr>
            <a:endParaRPr sz="1800" b="0"/>
          </a:p>
          <a:p>
            <a:pPr marL="0" lvl="0" indent="0" algn="just" rtl="0">
              <a:lnSpc>
                <a:spcPct val="100000"/>
              </a:lnSpc>
              <a:spcBef>
                <a:spcPts val="1000"/>
              </a:spcBef>
              <a:spcAft>
                <a:spcPts val="0"/>
              </a:spcAft>
              <a:buNone/>
            </a:pPr>
            <a:r>
              <a:rPr lang="en-US" sz="1600"/>
              <a:t/>
            </a:r>
            <a:br>
              <a:rPr lang="en-US" sz="1600"/>
            </a:br>
            <a:r>
              <a:rPr lang="en-US" sz="1600"/>
              <a:t/>
            </a:r>
            <a:br>
              <a:rPr lang="en-US" sz="1600"/>
            </a:br>
            <a:endParaRPr sz="1600"/>
          </a:p>
        </p:txBody>
      </p:sp>
      <p:pic>
        <p:nvPicPr>
          <p:cNvPr id="113" name="Google Shape;113;g70bb9eea25_0_17"/>
          <p:cNvPicPr preferRelativeResize="0"/>
          <p:nvPr/>
        </p:nvPicPr>
        <p:blipFill>
          <a:blip r:embed="rId3">
            <a:alphaModFix/>
          </a:blip>
          <a:stretch>
            <a:fillRect/>
          </a:stretch>
        </p:blipFill>
        <p:spPr>
          <a:xfrm>
            <a:off x="838200" y="5830475"/>
            <a:ext cx="1876425" cy="600075"/>
          </a:xfrm>
          <a:prstGeom prst="rect">
            <a:avLst/>
          </a:prstGeom>
          <a:noFill/>
          <a:ln>
            <a:noFill/>
          </a:ln>
        </p:spPr>
      </p:pic>
      <p:pic>
        <p:nvPicPr>
          <p:cNvPr id="114" name="Google Shape;114;g70bb9eea25_0_17"/>
          <p:cNvPicPr preferRelativeResize="0"/>
          <p:nvPr/>
        </p:nvPicPr>
        <p:blipFill>
          <a:blip r:embed="rId4">
            <a:alphaModFix/>
          </a:blip>
          <a:stretch>
            <a:fillRect/>
          </a:stretch>
        </p:blipFill>
        <p:spPr>
          <a:xfrm>
            <a:off x="5080790" y="5830475"/>
            <a:ext cx="2174369" cy="817563"/>
          </a:xfrm>
          <a:prstGeom prst="rect">
            <a:avLst/>
          </a:prstGeom>
          <a:noFill/>
          <a:ln>
            <a:noFill/>
          </a:ln>
        </p:spPr>
      </p:pic>
      <p:pic>
        <p:nvPicPr>
          <p:cNvPr id="115" name="Google Shape;115;g70bb9eea25_0_17"/>
          <p:cNvPicPr preferRelativeResize="0"/>
          <p:nvPr/>
        </p:nvPicPr>
        <p:blipFill>
          <a:blip r:embed="rId5">
            <a:alphaModFix/>
          </a:blip>
          <a:stretch>
            <a:fillRect/>
          </a:stretch>
        </p:blipFill>
        <p:spPr>
          <a:xfrm>
            <a:off x="9621325" y="5721725"/>
            <a:ext cx="1812857" cy="817563"/>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4"/>
          <p:cNvSpPr txBox="1">
            <a:spLocks noGrp="1"/>
          </p:cNvSpPr>
          <p:nvPr>
            <p:ph type="title"/>
          </p:nvPr>
        </p:nvSpPr>
        <p:spPr>
          <a:xfrm>
            <a:off x="838200" y="270769"/>
            <a:ext cx="10515600" cy="89220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US" sz="4000" b="1"/>
              <a:t>Hierarchy: Organizations</a:t>
            </a:r>
            <a:endParaRPr sz="4000" b="1"/>
          </a:p>
        </p:txBody>
      </p:sp>
      <p:sp>
        <p:nvSpPr>
          <p:cNvPr id="121" name="Google Shape;121;p4"/>
          <p:cNvSpPr txBox="1">
            <a:spLocks noGrp="1"/>
          </p:cNvSpPr>
          <p:nvPr>
            <p:ph type="body" idx="1"/>
          </p:nvPr>
        </p:nvSpPr>
        <p:spPr>
          <a:xfrm>
            <a:off x="838200" y="1260628"/>
            <a:ext cx="10515600" cy="5326603"/>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None/>
            </a:pPr>
            <a:r>
              <a:rPr lang="en-US" sz="2000" dirty="0"/>
              <a:t>“This term classifies social collective entities that are structured and managed to meet specific needs or to pursue collective goals. The adoption of common beliefs, goals and objectives plus the plans to achieve them on behalf of a number of individuals is what permits classifying this type of social collective entity into organizations. Organizations typically stem from some relevant founding event, whereby the social collective entity they define acquires its identity. As a result, they exhibit organizational properties, which grant them the means to manage their collective behavior. A direct corollary of that is that the actions of an organization can coincide with the actions of a subset of its members, who can act on behalf of the organization as a whole, in the role/capacity that is assigned to them in the context of the organization. These properties stem from a strictly defined requirement of a more or less constant membership. Examples of organizations include, among others, architectural firms, religious orders, churches (institutions), schools (institutions), political parties. NOTE: political organizations incorporating a geographic area and a general population as well as an organized administration (</a:t>
            </a:r>
            <a:r>
              <a:rPr lang="en-US" sz="2000" dirty="0" err="1"/>
              <a:t>f.i</a:t>
            </a:r>
            <a:r>
              <a:rPr lang="en-US" sz="2000" dirty="0"/>
              <a:t>. "states", "kingdoms", "prefectures", etc) are to be subsumed under "Geo-political units" instead”.</a:t>
            </a:r>
            <a:endParaRPr sz="2000" b="0" dirty="0"/>
          </a:p>
          <a:p>
            <a:pPr marL="0" lvl="0" indent="0" algn="l" rtl="0">
              <a:lnSpc>
                <a:spcPct val="90000"/>
              </a:lnSpc>
              <a:spcBef>
                <a:spcPts val="1000"/>
              </a:spcBef>
              <a:spcAft>
                <a:spcPts val="0"/>
              </a:spcAft>
              <a:buClr>
                <a:schemeClr val="dk1"/>
              </a:buClr>
              <a:buSzPts val="1600"/>
              <a:buNone/>
            </a:pPr>
            <a:r>
              <a:rPr lang="en-US" sz="1600" dirty="0"/>
              <a:t/>
            </a:r>
            <a:br>
              <a:rPr lang="en-US" sz="1600" dirty="0"/>
            </a:br>
            <a:r>
              <a:rPr lang="en-US" sz="1600" dirty="0"/>
              <a:t/>
            </a:r>
            <a:br>
              <a:rPr lang="en-US" sz="1600" dirty="0"/>
            </a:br>
            <a:endParaRPr sz="1600" dirty="0"/>
          </a:p>
        </p:txBody>
      </p:sp>
      <p:pic>
        <p:nvPicPr>
          <p:cNvPr id="122" name="Google Shape;122;p4"/>
          <p:cNvPicPr preferRelativeResize="0"/>
          <p:nvPr/>
        </p:nvPicPr>
        <p:blipFill>
          <a:blip r:embed="rId3">
            <a:alphaModFix/>
          </a:blip>
          <a:stretch>
            <a:fillRect/>
          </a:stretch>
        </p:blipFill>
        <p:spPr>
          <a:xfrm>
            <a:off x="838200" y="5830475"/>
            <a:ext cx="1876425" cy="600075"/>
          </a:xfrm>
          <a:prstGeom prst="rect">
            <a:avLst/>
          </a:prstGeom>
          <a:noFill/>
          <a:ln>
            <a:noFill/>
          </a:ln>
        </p:spPr>
      </p:pic>
      <p:pic>
        <p:nvPicPr>
          <p:cNvPr id="123" name="Google Shape;123;p4"/>
          <p:cNvPicPr preferRelativeResize="0"/>
          <p:nvPr/>
        </p:nvPicPr>
        <p:blipFill>
          <a:blip r:embed="rId4">
            <a:alphaModFix/>
          </a:blip>
          <a:stretch>
            <a:fillRect/>
          </a:stretch>
        </p:blipFill>
        <p:spPr>
          <a:xfrm>
            <a:off x="5080790" y="5830475"/>
            <a:ext cx="2174369" cy="817563"/>
          </a:xfrm>
          <a:prstGeom prst="rect">
            <a:avLst/>
          </a:prstGeom>
          <a:noFill/>
          <a:ln>
            <a:noFill/>
          </a:ln>
        </p:spPr>
      </p:pic>
      <p:pic>
        <p:nvPicPr>
          <p:cNvPr id="124" name="Google Shape;124;p4"/>
          <p:cNvPicPr preferRelativeResize="0"/>
          <p:nvPr/>
        </p:nvPicPr>
        <p:blipFill>
          <a:blip r:embed="rId5">
            <a:alphaModFix/>
          </a:blip>
          <a:stretch>
            <a:fillRect/>
          </a:stretch>
        </p:blipFill>
        <p:spPr>
          <a:xfrm>
            <a:off x="9621325" y="5721725"/>
            <a:ext cx="1812857" cy="817563"/>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5"/>
          <p:cNvSpPr txBox="1">
            <a:spLocks noGrp="1"/>
          </p:cNvSpPr>
          <p:nvPr>
            <p:ph type="title"/>
          </p:nvPr>
        </p:nvSpPr>
        <p:spPr>
          <a:xfrm>
            <a:off x="838200" y="270769"/>
            <a:ext cx="10515600" cy="89220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US" sz="4000" b="1"/>
              <a:t>Hierarchy: Organizations</a:t>
            </a:r>
            <a:endParaRPr sz="4000" b="1"/>
          </a:p>
        </p:txBody>
      </p:sp>
      <p:sp>
        <p:nvSpPr>
          <p:cNvPr id="130" name="Google Shape;130;p5"/>
          <p:cNvSpPr txBox="1">
            <a:spLocks noGrp="1"/>
          </p:cNvSpPr>
          <p:nvPr>
            <p:ph type="body" idx="1"/>
          </p:nvPr>
        </p:nvSpPr>
        <p:spPr>
          <a:xfrm>
            <a:off x="838200" y="1412675"/>
            <a:ext cx="10515600" cy="51747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1800"/>
              <a:buChar char="•"/>
            </a:pPr>
            <a:r>
              <a:rPr lang="en-US" sz="1800"/>
              <a:t>“This term classifies social collective entities that are structured and managed to meet specific needs or to pursue collective goals. The adoption of common beliefs, goals and objectives plus the plans to achieve them on behalf of a number of individuals is what permits classifying this type of social collective entity into organizations. Organizations typically stem from some relevant founding event, </a:t>
            </a:r>
            <a:r>
              <a:rPr lang="en-US" sz="1800" b="1">
                <a:solidFill>
                  <a:srgbClr val="FF0000"/>
                </a:solidFill>
              </a:rPr>
              <a:t>registered and documented or incorporated within specific narratives of origin</a:t>
            </a:r>
            <a:r>
              <a:rPr lang="en-US" sz="1800"/>
              <a:t>, whereby the social collective entity they define acquires its identity </a:t>
            </a:r>
            <a:r>
              <a:rPr lang="en-US" sz="1800" b="1">
                <a:solidFill>
                  <a:srgbClr val="FF0000"/>
                </a:solidFill>
              </a:rPr>
              <a:t>and legitimization</a:t>
            </a:r>
            <a:r>
              <a:rPr lang="en-US" sz="1800"/>
              <a:t>. As a result, they exhibit organizational properties, </a:t>
            </a:r>
            <a:r>
              <a:rPr lang="en-US" sz="1800" b="1">
                <a:solidFill>
                  <a:srgbClr val="FF0000"/>
                </a:solidFill>
              </a:rPr>
              <a:t>which in their turn can change over time in order to adapt to new requirements</a:t>
            </a:r>
            <a:r>
              <a:rPr lang="en-US" sz="1800"/>
              <a:t>. These properties grant organizations the means to manage their collective behavior. A direct corollary of that is that the actions of an organization can coincide with the actions of a subset of its members, who can act on behalf of the organization as a whole, in the role/capacity that is assigned to them in the context of the organization. These properties stem from a strictly defined requirement of a more or less constant membership. Examples of organizations include, among others, architectural firms, religious orders, churches (institutions), schools (institutions), political parties.</a:t>
            </a:r>
            <a:endParaRPr/>
          </a:p>
          <a:p>
            <a:pPr marL="228600" lvl="0" indent="-228600" algn="l" rtl="0">
              <a:lnSpc>
                <a:spcPct val="90000"/>
              </a:lnSpc>
              <a:spcBef>
                <a:spcPts val="1000"/>
              </a:spcBef>
              <a:spcAft>
                <a:spcPts val="0"/>
              </a:spcAft>
              <a:buClr>
                <a:schemeClr val="dk1"/>
              </a:buClr>
              <a:buSzPts val="1800"/>
              <a:buChar char="•"/>
            </a:pPr>
            <a:r>
              <a:rPr lang="en-US" sz="1800"/>
              <a:t>Note: political organizations incorporating a geographic area and a general population as well as an organized administration (f.i. "states", "kingdoms", "prefectures", etc) are to be subsumed under "Geo-political units" instead”.</a:t>
            </a:r>
            <a:endParaRPr/>
          </a:p>
          <a:p>
            <a:pPr marL="0" lvl="0" indent="0" algn="l" rtl="0">
              <a:lnSpc>
                <a:spcPct val="90000"/>
              </a:lnSpc>
              <a:spcBef>
                <a:spcPts val="1000"/>
              </a:spcBef>
              <a:spcAft>
                <a:spcPts val="0"/>
              </a:spcAft>
              <a:buClr>
                <a:schemeClr val="dk1"/>
              </a:buClr>
              <a:buSzPts val="1800"/>
              <a:buNone/>
            </a:pPr>
            <a:r>
              <a:rPr lang="en-US" sz="1800"/>
              <a:t/>
            </a:r>
            <a:br>
              <a:rPr lang="en-US" sz="1800"/>
            </a:br>
            <a:r>
              <a:rPr lang="en-US" sz="1600"/>
              <a:t/>
            </a:r>
            <a:br>
              <a:rPr lang="en-US" sz="1600"/>
            </a:br>
            <a:r>
              <a:rPr lang="en-US" sz="1600"/>
              <a:t/>
            </a:r>
            <a:br>
              <a:rPr lang="en-US" sz="1600"/>
            </a:br>
            <a:endParaRPr sz="1600"/>
          </a:p>
        </p:txBody>
      </p:sp>
      <p:pic>
        <p:nvPicPr>
          <p:cNvPr id="131" name="Google Shape;131;p5"/>
          <p:cNvPicPr preferRelativeResize="0"/>
          <p:nvPr/>
        </p:nvPicPr>
        <p:blipFill>
          <a:blip r:embed="rId3">
            <a:alphaModFix/>
          </a:blip>
          <a:stretch>
            <a:fillRect/>
          </a:stretch>
        </p:blipFill>
        <p:spPr>
          <a:xfrm>
            <a:off x="838200" y="5830475"/>
            <a:ext cx="1876425" cy="600075"/>
          </a:xfrm>
          <a:prstGeom prst="rect">
            <a:avLst/>
          </a:prstGeom>
          <a:noFill/>
          <a:ln>
            <a:noFill/>
          </a:ln>
        </p:spPr>
      </p:pic>
      <p:pic>
        <p:nvPicPr>
          <p:cNvPr id="132" name="Google Shape;132;p5"/>
          <p:cNvPicPr preferRelativeResize="0"/>
          <p:nvPr/>
        </p:nvPicPr>
        <p:blipFill>
          <a:blip r:embed="rId4">
            <a:alphaModFix/>
          </a:blip>
          <a:stretch>
            <a:fillRect/>
          </a:stretch>
        </p:blipFill>
        <p:spPr>
          <a:xfrm>
            <a:off x="5080790" y="5830475"/>
            <a:ext cx="2174369" cy="817563"/>
          </a:xfrm>
          <a:prstGeom prst="rect">
            <a:avLst/>
          </a:prstGeom>
          <a:noFill/>
          <a:ln>
            <a:noFill/>
          </a:ln>
        </p:spPr>
      </p:pic>
      <p:pic>
        <p:nvPicPr>
          <p:cNvPr id="133" name="Google Shape;133;p5"/>
          <p:cNvPicPr preferRelativeResize="0"/>
          <p:nvPr/>
        </p:nvPicPr>
        <p:blipFill>
          <a:blip r:embed="rId5">
            <a:alphaModFix/>
          </a:blip>
          <a:stretch>
            <a:fillRect/>
          </a:stretch>
        </p:blipFill>
        <p:spPr>
          <a:xfrm>
            <a:off x="9621325" y="5721725"/>
            <a:ext cx="1812857" cy="817563"/>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g70bb9eea25_0_44"/>
          <p:cNvSpPr txBox="1">
            <a:spLocks noGrp="1"/>
          </p:cNvSpPr>
          <p:nvPr>
            <p:ph type="title"/>
          </p:nvPr>
        </p:nvSpPr>
        <p:spPr>
          <a:xfrm>
            <a:off x="838200" y="91474"/>
            <a:ext cx="10515600" cy="7161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000"/>
              <a:buFont typeface="Calibri"/>
              <a:buNone/>
            </a:pPr>
            <a:r>
              <a:rPr lang="en-US" sz="4000" b="1"/>
              <a:t>Facet: Social Collective Entities</a:t>
            </a:r>
            <a:endParaRPr sz="4000" b="1"/>
          </a:p>
        </p:txBody>
      </p:sp>
      <p:sp>
        <p:nvSpPr>
          <p:cNvPr id="139" name="Google Shape;139;g70bb9eea25_0_44"/>
          <p:cNvSpPr txBox="1">
            <a:spLocks noGrp="1"/>
          </p:cNvSpPr>
          <p:nvPr>
            <p:ph type="body" idx="1"/>
          </p:nvPr>
        </p:nvSpPr>
        <p:spPr>
          <a:xfrm>
            <a:off x="838200" y="863575"/>
            <a:ext cx="10515600" cy="5723400"/>
          </a:xfrm>
          <a:prstGeom prst="rect">
            <a:avLst/>
          </a:prstGeom>
          <a:noFill/>
          <a:ln>
            <a:noFill/>
          </a:ln>
        </p:spPr>
        <p:txBody>
          <a:bodyPr spcFirstLastPara="1" wrap="square" lIns="91425" tIns="45700" rIns="91425" bIns="45700" anchor="t" anchorCtr="0">
            <a:noAutofit/>
          </a:bodyPr>
          <a:lstStyle/>
          <a:p>
            <a:pPr marL="0" lvl="0" indent="0" algn="just" rtl="0">
              <a:spcBef>
                <a:spcPts val="1000"/>
              </a:spcBef>
              <a:spcAft>
                <a:spcPts val="0"/>
              </a:spcAft>
              <a:buClr>
                <a:schemeClr val="dk1"/>
              </a:buClr>
              <a:buSzPts val="1472"/>
              <a:buFont typeface="Arial"/>
              <a:buNone/>
            </a:pPr>
            <a:r>
              <a:rPr lang="en-US" sz="1600" dirty="0"/>
              <a:t>“Any number of people –jointly forming a unit or being regarded as one. The resulting units come into being through the joint actions of at least two people either because there is a continuity of action among them or because they are bound by some social *and/or* institutionalized relation. The types of relations constituting the unity of a social collective entity covers a wide range of social aspects (economic, religious, athletic, political, national etc.). The said relations may be strong and institutionalized (</a:t>
            </a:r>
            <a:r>
              <a:rPr lang="en-US" sz="1600" dirty="0" err="1"/>
              <a:t>eg</a:t>
            </a:r>
            <a:r>
              <a:rPr lang="en-US" sz="1600" dirty="0"/>
              <a:t>. the relations among the members of a military unit or a married couple), institutionalized, yet flexible (as in the context of a commercial company), or completely informal (in the case of a spontaneous discussion group on the road). Social collective entities may emerge on the basis of shared traditions and objectives serving as an integrating factor that brings together the individuals identifying themselves as belonging to a certain group. This integrative function of social relations is best illustrated in the case of nations, organized religious groups, social minorities or amateur communities. NOTE: “The types of relations constituting the unity of a social collective entity are typically not solely based on properties exhibited by each member individually. For the most part, these properties can be perceived as unifying characteristics by the members of the social collective entity themselves --properties such as race, language, religion, social stratification etc. not only serve as a means to group individuals, but are also viewed/construed as unifying factors by the members forming the social collective entity”.</a:t>
            </a:r>
            <a:endParaRPr sz="1600" dirty="0"/>
          </a:p>
          <a:p>
            <a:pPr marL="0" lvl="0" indent="0" algn="just" rtl="0">
              <a:spcBef>
                <a:spcPts val="1000"/>
              </a:spcBef>
              <a:spcAft>
                <a:spcPts val="0"/>
              </a:spcAft>
              <a:buClr>
                <a:schemeClr val="dk1"/>
              </a:buClr>
              <a:buSzPts val="1472"/>
              <a:buFont typeface="Arial"/>
              <a:buNone/>
            </a:pPr>
            <a:endParaRPr sz="1472" b="1" dirty="0"/>
          </a:p>
          <a:p>
            <a:pPr marL="0" lvl="0" indent="0" algn="just" rtl="0">
              <a:spcBef>
                <a:spcPts val="0"/>
              </a:spcBef>
              <a:spcAft>
                <a:spcPts val="0"/>
              </a:spcAft>
              <a:buClr>
                <a:schemeClr val="dk1"/>
              </a:buClr>
              <a:buSzPts val="1627"/>
              <a:buFont typeface="Arial"/>
              <a:buNone/>
            </a:pPr>
            <a:r>
              <a:rPr lang="en-US" sz="1627" b="1" dirty="0"/>
              <a:t>SUGGESTION:</a:t>
            </a:r>
            <a:endParaRPr dirty="0"/>
          </a:p>
          <a:p>
            <a:pPr marL="0" lvl="0" indent="0" algn="just" rtl="0">
              <a:spcBef>
                <a:spcPts val="1000"/>
              </a:spcBef>
              <a:spcAft>
                <a:spcPts val="0"/>
              </a:spcAft>
              <a:buClr>
                <a:schemeClr val="dk1"/>
              </a:buClr>
              <a:buSzPts val="1627"/>
              <a:buFont typeface="Arial"/>
              <a:buNone/>
            </a:pPr>
            <a:r>
              <a:rPr lang="en-US" sz="1627" dirty="0"/>
              <a:t>“Any number of people jointly forming a unit or being regarded as one. The resulting units come into being through the joint actions </a:t>
            </a:r>
            <a:r>
              <a:rPr lang="en-US" sz="1627" b="1" dirty="0">
                <a:solidFill>
                  <a:srgbClr val="FF0000"/>
                </a:solidFill>
              </a:rPr>
              <a:t>and/or common social conditions</a:t>
            </a:r>
            <a:r>
              <a:rPr lang="en-US" sz="1627" dirty="0"/>
              <a:t> of at least two people bound by some social relation, </a:t>
            </a:r>
            <a:r>
              <a:rPr lang="en-US" sz="1627" b="1" dirty="0">
                <a:solidFill>
                  <a:srgbClr val="FF0000"/>
                </a:solidFill>
              </a:rPr>
              <a:t>formal or informal, and are reproduced through some continuity of action or social situation</a:t>
            </a:r>
            <a:r>
              <a:rPr lang="en-US" sz="1627" dirty="0"/>
              <a:t>. The types of relations constituting the unity of a social collective entity </a:t>
            </a:r>
            <a:r>
              <a:rPr lang="en-US" sz="1627"/>
              <a:t>covers </a:t>
            </a:r>
            <a:r>
              <a:rPr lang="en-US" sz="1627" smtClean="0"/>
              <a:t>the </a:t>
            </a:r>
            <a:r>
              <a:rPr lang="en-US" sz="1627" dirty="0"/>
              <a:t>whole range of social and </a:t>
            </a:r>
            <a:r>
              <a:rPr lang="en-US" sz="1627" b="1" dirty="0">
                <a:solidFill>
                  <a:srgbClr val="FF0000"/>
                </a:solidFill>
              </a:rPr>
              <a:t>cultural</a:t>
            </a:r>
            <a:r>
              <a:rPr lang="en-US" sz="1627" dirty="0"/>
              <a:t> aspects”.</a:t>
            </a:r>
            <a:endParaRPr sz="1627" b="1" dirty="0"/>
          </a:p>
        </p:txBody>
      </p:sp>
      <p:pic>
        <p:nvPicPr>
          <p:cNvPr id="140" name="Google Shape;140;g70bb9eea25_0_44"/>
          <p:cNvPicPr preferRelativeResize="0"/>
          <p:nvPr/>
        </p:nvPicPr>
        <p:blipFill>
          <a:blip r:embed="rId3">
            <a:alphaModFix/>
          </a:blip>
          <a:stretch>
            <a:fillRect/>
          </a:stretch>
        </p:blipFill>
        <p:spPr>
          <a:xfrm>
            <a:off x="838200" y="5830475"/>
            <a:ext cx="1876425" cy="600075"/>
          </a:xfrm>
          <a:prstGeom prst="rect">
            <a:avLst/>
          </a:prstGeom>
          <a:noFill/>
          <a:ln>
            <a:noFill/>
          </a:ln>
        </p:spPr>
      </p:pic>
      <p:pic>
        <p:nvPicPr>
          <p:cNvPr id="141" name="Google Shape;141;g70bb9eea25_0_44"/>
          <p:cNvPicPr preferRelativeResize="0"/>
          <p:nvPr/>
        </p:nvPicPr>
        <p:blipFill>
          <a:blip r:embed="rId4">
            <a:alphaModFix/>
          </a:blip>
          <a:stretch>
            <a:fillRect/>
          </a:stretch>
        </p:blipFill>
        <p:spPr>
          <a:xfrm>
            <a:off x="5080790" y="5830475"/>
            <a:ext cx="2174369" cy="817563"/>
          </a:xfrm>
          <a:prstGeom prst="rect">
            <a:avLst/>
          </a:prstGeom>
          <a:noFill/>
          <a:ln>
            <a:noFill/>
          </a:ln>
        </p:spPr>
      </p:pic>
      <p:pic>
        <p:nvPicPr>
          <p:cNvPr id="142" name="Google Shape;142;g70bb9eea25_0_44"/>
          <p:cNvPicPr preferRelativeResize="0"/>
          <p:nvPr/>
        </p:nvPicPr>
        <p:blipFill>
          <a:blip r:embed="rId5">
            <a:alphaModFix/>
          </a:blip>
          <a:stretch>
            <a:fillRect/>
          </a:stretch>
        </p:blipFill>
        <p:spPr>
          <a:xfrm>
            <a:off x="9621325" y="5721725"/>
            <a:ext cx="1812857" cy="817563"/>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8"/>
          <p:cNvSpPr txBox="1">
            <a:spLocks noGrp="1"/>
          </p:cNvSpPr>
          <p:nvPr>
            <p:ph type="title"/>
          </p:nvPr>
        </p:nvSpPr>
        <p:spPr>
          <a:xfrm>
            <a:off x="838200" y="365126"/>
            <a:ext cx="10515600" cy="68244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en-US" sz="4000" b="1"/>
              <a:t>Hierarchy: Groups and Collectivities</a:t>
            </a:r>
            <a:endParaRPr sz="4000" b="1"/>
          </a:p>
        </p:txBody>
      </p:sp>
      <p:sp>
        <p:nvSpPr>
          <p:cNvPr id="148" name="Google Shape;148;p8"/>
          <p:cNvSpPr txBox="1">
            <a:spLocks noGrp="1"/>
          </p:cNvSpPr>
          <p:nvPr>
            <p:ph type="body" idx="1"/>
          </p:nvPr>
        </p:nvSpPr>
        <p:spPr>
          <a:xfrm>
            <a:off x="838200" y="1695624"/>
            <a:ext cx="10515600" cy="4891800"/>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1800"/>
              <a:buNone/>
            </a:pPr>
            <a:r>
              <a:rPr lang="en-US" sz="2000" dirty="0"/>
              <a:t>“This term classifies units of people which are sustained through social relations that may be strong and institutionalized (</a:t>
            </a:r>
            <a:r>
              <a:rPr lang="en-US" sz="2000" dirty="0" err="1"/>
              <a:t>eg</a:t>
            </a:r>
            <a:r>
              <a:rPr lang="en-US" sz="2000" dirty="0"/>
              <a:t>. the relations among a married couple), strong yet non-institutionalized (e.g. the relations among members of social elites), or completely informal (in the case of a spontaneous discussion group on the road). In any case, those relations depend on and are reproduced through social interaction and, even though they may be subject to informal regulatory codes of </a:t>
            </a:r>
            <a:r>
              <a:rPr lang="en-US" sz="2000" dirty="0" err="1"/>
              <a:t>behaviour</a:t>
            </a:r>
            <a:r>
              <a:rPr lang="en-US" sz="2000" dirty="0"/>
              <a:t>, they are not defined by organizational procedures, management structures and role assignments for meeting specific needs or pursuing collective goals”</a:t>
            </a:r>
            <a:r>
              <a:rPr lang="en-US" sz="1800" dirty="0"/>
              <a:t>. </a:t>
            </a:r>
            <a:endParaRPr lang="en-US" sz="1800" dirty="0" smtClean="0"/>
          </a:p>
          <a:p>
            <a:pPr marL="0" lvl="0" indent="0" algn="just" rtl="0">
              <a:lnSpc>
                <a:spcPct val="90000"/>
              </a:lnSpc>
              <a:spcBef>
                <a:spcPts val="0"/>
              </a:spcBef>
              <a:spcAft>
                <a:spcPts val="0"/>
              </a:spcAft>
              <a:buClr>
                <a:schemeClr val="dk1"/>
              </a:buClr>
              <a:buSzPts val="1800"/>
              <a:buNone/>
            </a:pPr>
            <a:endParaRPr lang="en-US" sz="1800" dirty="0" smtClean="0"/>
          </a:p>
          <a:p>
            <a:pPr marL="0" lvl="0" indent="0" algn="just" rtl="0">
              <a:lnSpc>
                <a:spcPct val="90000"/>
              </a:lnSpc>
              <a:spcBef>
                <a:spcPts val="0"/>
              </a:spcBef>
              <a:spcAft>
                <a:spcPts val="0"/>
              </a:spcAft>
              <a:buClr>
                <a:schemeClr val="dk1"/>
              </a:buClr>
              <a:buSzPts val="1800"/>
              <a:buNone/>
            </a:pPr>
            <a:endParaRPr lang="en-US" sz="1800" dirty="0" smtClean="0"/>
          </a:p>
          <a:p>
            <a:pPr marL="0" indent="0" algn="just">
              <a:spcBef>
                <a:spcPts val="0"/>
              </a:spcBef>
              <a:buNone/>
            </a:pPr>
            <a:r>
              <a:rPr lang="en-US" sz="1900" b="1" dirty="0" smtClean="0"/>
              <a:t>Groups and collectivities:</a:t>
            </a:r>
            <a:r>
              <a:rPr lang="en-US" sz="1900" dirty="0" smtClean="0"/>
              <a:t> “social classes”, “professional groups”, “castes”,  “ethnic and national groups”, “minorities”, “kinship groups”, “religious communities”.</a:t>
            </a:r>
            <a:endParaRPr lang="en-US" sz="1900" b="1" dirty="0" smtClean="0"/>
          </a:p>
          <a:p>
            <a:pPr marL="0" lvl="0" indent="0" algn="just" rtl="0">
              <a:lnSpc>
                <a:spcPct val="90000"/>
              </a:lnSpc>
              <a:spcBef>
                <a:spcPts val="0"/>
              </a:spcBef>
              <a:spcAft>
                <a:spcPts val="0"/>
              </a:spcAft>
              <a:buClr>
                <a:schemeClr val="dk1"/>
              </a:buClr>
              <a:buSzPts val="1800"/>
              <a:buNone/>
            </a:pPr>
            <a:endParaRPr lang="en-US" sz="1800" dirty="0" smtClean="0"/>
          </a:p>
          <a:p>
            <a:pPr marL="0" indent="0" algn="just">
              <a:spcBef>
                <a:spcPts val="0"/>
              </a:spcBef>
              <a:buNone/>
            </a:pPr>
            <a:r>
              <a:rPr lang="en-US" sz="1900" b="1" dirty="0" smtClean="0"/>
              <a:t>Organizations:</a:t>
            </a:r>
            <a:r>
              <a:rPr lang="en-US" sz="1900" dirty="0" smtClean="0"/>
              <a:t> “trade unions”, “guilds”, “scientific societies”, “terrorist organizations”, “secret societies”,  “revolutionary organizations”</a:t>
            </a:r>
          </a:p>
          <a:p>
            <a:pPr marL="0" lvl="0" indent="0" algn="just" rtl="0">
              <a:lnSpc>
                <a:spcPct val="90000"/>
              </a:lnSpc>
              <a:spcBef>
                <a:spcPts val="1000"/>
              </a:spcBef>
              <a:spcAft>
                <a:spcPts val="0"/>
              </a:spcAft>
              <a:buClr>
                <a:schemeClr val="dk1"/>
              </a:buClr>
              <a:buSzPts val="1800"/>
              <a:buNone/>
            </a:pPr>
            <a:r>
              <a:rPr lang="en-US" sz="1800" dirty="0" smtClean="0"/>
              <a:t/>
            </a:r>
            <a:br>
              <a:rPr lang="en-US" sz="1800" dirty="0" smtClean="0"/>
            </a:br>
            <a:endParaRPr sz="1800" dirty="0">
              <a:solidFill>
                <a:srgbClr val="FF0000"/>
              </a:solidFill>
            </a:endParaRPr>
          </a:p>
        </p:txBody>
      </p:sp>
      <p:pic>
        <p:nvPicPr>
          <p:cNvPr id="149" name="Google Shape;149;p8"/>
          <p:cNvPicPr preferRelativeResize="0"/>
          <p:nvPr/>
        </p:nvPicPr>
        <p:blipFill>
          <a:blip r:embed="rId3">
            <a:alphaModFix/>
          </a:blip>
          <a:stretch>
            <a:fillRect/>
          </a:stretch>
        </p:blipFill>
        <p:spPr>
          <a:xfrm>
            <a:off x="838200" y="5830475"/>
            <a:ext cx="1876425" cy="600075"/>
          </a:xfrm>
          <a:prstGeom prst="rect">
            <a:avLst/>
          </a:prstGeom>
          <a:noFill/>
          <a:ln>
            <a:noFill/>
          </a:ln>
        </p:spPr>
      </p:pic>
      <p:pic>
        <p:nvPicPr>
          <p:cNvPr id="150" name="Google Shape;150;p8"/>
          <p:cNvPicPr preferRelativeResize="0"/>
          <p:nvPr/>
        </p:nvPicPr>
        <p:blipFill>
          <a:blip r:embed="rId4">
            <a:alphaModFix/>
          </a:blip>
          <a:stretch>
            <a:fillRect/>
          </a:stretch>
        </p:blipFill>
        <p:spPr>
          <a:xfrm>
            <a:off x="5080790" y="5830475"/>
            <a:ext cx="2174369" cy="817563"/>
          </a:xfrm>
          <a:prstGeom prst="rect">
            <a:avLst/>
          </a:prstGeom>
          <a:noFill/>
          <a:ln>
            <a:noFill/>
          </a:ln>
        </p:spPr>
      </p:pic>
      <p:pic>
        <p:nvPicPr>
          <p:cNvPr id="151" name="Google Shape;151;p8"/>
          <p:cNvPicPr preferRelativeResize="0"/>
          <p:nvPr/>
        </p:nvPicPr>
        <p:blipFill>
          <a:blip r:embed="rId5">
            <a:alphaModFix/>
          </a:blip>
          <a:stretch>
            <a:fillRect/>
          </a:stretch>
        </p:blipFill>
        <p:spPr>
          <a:xfrm>
            <a:off x="9621325" y="5721725"/>
            <a:ext cx="1812857" cy="817563"/>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1267</Words>
  <Application>Microsoft Office PowerPoint</Application>
  <PresentationFormat>Προσαρμογή</PresentationFormat>
  <Paragraphs>38</Paragraphs>
  <Slides>8</Slides>
  <Notes>8</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Social Collective Entities facet</vt:lpstr>
      <vt:lpstr>Discussion in the BBT so far</vt:lpstr>
      <vt:lpstr>Scopes of the presentation</vt:lpstr>
      <vt:lpstr>Hierarchy: Organizations</vt:lpstr>
      <vt:lpstr>Hierarchy: Organizations</vt:lpstr>
      <vt:lpstr>Hierarchy: Organizations</vt:lpstr>
      <vt:lpstr>Facet: Social Collective Entities</vt:lpstr>
      <vt:lpstr>Hierarchy: Groups and Collectivities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Collective Entities facet</dc:title>
  <dc:creator>Eirini Mergoupi-Savaidou</dc:creator>
  <cp:lastModifiedBy>Eirini</cp:lastModifiedBy>
  <cp:revision>4</cp:revision>
  <dcterms:created xsi:type="dcterms:W3CDTF">2019-11-04T12:23:25Z</dcterms:created>
  <dcterms:modified xsi:type="dcterms:W3CDTF">2019-11-13T07:24:31Z</dcterms:modified>
</cp:coreProperties>
</file>