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62" r:id="rId6"/>
    <p:sldId id="264" r:id="rId7"/>
    <p:sldId id="266" r:id="rId8"/>
    <p:sldId id="260" r:id="rId9"/>
    <p:sldId id="263" r:id="rId10"/>
    <p:sldId id="267"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p:cViewPr varScale="1">
        <p:scale>
          <a:sx n="69" d="100"/>
          <a:sy n="69" d="100"/>
        </p:scale>
        <p:origin x="123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079"/>
            <a:ext cx="7772400" cy="1470025"/>
          </a:xfrm>
        </p:spPr>
        <p:txBody>
          <a:bodyPr>
            <a:normAutofit/>
          </a:bodyPr>
          <a:lstStyle>
            <a:lvl1pPr>
              <a:defRPr sz="2000">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E282D116-4745-40F9-BEF0-E187E8E94255}" type="datetimeFigureOut">
              <a:rPr lang="en-US" smtClean="0"/>
              <a:pPr/>
              <a:t>11/12/2019</a:t>
            </a:fld>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3968"/>
          </a:xfrm>
          <a:prstGeom prst="rect">
            <a:avLst/>
          </a:prstGeom>
        </p:spPr>
      </p:pic>
      <p:sp>
        <p:nvSpPr>
          <p:cNvPr id="6" name="Rectangle 5"/>
          <p:cNvSpPr/>
          <p:nvPr userDrawn="1"/>
        </p:nvSpPr>
        <p:spPr>
          <a:xfrm>
            <a:off x="0" y="2362200"/>
            <a:ext cx="9144000" cy="2895600"/>
          </a:xfrm>
          <a:prstGeom prst="rect">
            <a:avLst/>
          </a:prstGeom>
          <a:solidFill>
            <a:schemeClr val="tx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192762"/>
            <a:ext cx="9144000" cy="661206"/>
          </a:xfrm>
          <a:prstGeom prst="rect">
            <a:avLst/>
          </a:prstGeom>
        </p:spPr>
      </p:pic>
    </p:spTree>
    <p:extLst>
      <p:ext uri="{BB962C8B-B14F-4D97-AF65-F5344CB8AC3E}">
        <p14:creationId xmlns:p14="http://schemas.microsoft.com/office/powerpoint/2010/main" val="825599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82D116-4745-40F9-BEF0-E187E8E94255}"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0188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82D116-4745-40F9-BEF0-E187E8E94255}"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100625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113"/>
            <a:ext cx="9144000" cy="6855774"/>
          </a:xfrm>
          <a:prstGeom prst="rect">
            <a:avLst/>
          </a:prstGeom>
        </p:spPr>
      </p:pic>
      <p:sp>
        <p:nvSpPr>
          <p:cNvPr id="2" name="Title 1"/>
          <p:cNvSpPr>
            <a:spLocks noGrp="1"/>
          </p:cNvSpPr>
          <p:nvPr>
            <p:ph type="title"/>
          </p:nvPr>
        </p:nvSpPr>
        <p:spPr/>
        <p:txBody>
          <a:bodyPr>
            <a:normAutofit/>
          </a:bodyPr>
          <a:lstStyle>
            <a:lvl1pPr>
              <a:defRPr sz="2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marL="342900" indent="-342900">
              <a:buClr>
                <a:schemeClr val="accent1">
                  <a:lumMod val="75000"/>
                </a:schemeClr>
              </a:buClr>
              <a:buSzPct val="120000"/>
              <a:buFont typeface="Arial" panose="020B0604020202020204" pitchFamily="34" charset="0"/>
              <a:buChar char="•"/>
              <a:defRPr sz="2000"/>
            </a:lvl1pPr>
            <a:lvl2pPr marL="800100" indent="-342900">
              <a:buClr>
                <a:schemeClr val="tx2">
                  <a:lumMod val="60000"/>
                  <a:lumOff val="40000"/>
                </a:schemeClr>
              </a:buClr>
              <a:buFont typeface="Arial" panose="020B0604020202020204" pitchFamily="34" charset="0"/>
              <a:buChar char="•"/>
              <a:defRPr sz="2000"/>
            </a:lvl2pPr>
            <a:lvl3pPr>
              <a:buClr>
                <a:schemeClr val="tx2">
                  <a:lumMod val="40000"/>
                  <a:lumOff val="60000"/>
                </a:schemeClr>
              </a:buClr>
              <a:buSzPct val="80000"/>
              <a:defRPr sz="2000"/>
            </a:lvl3pPr>
            <a:lvl4pPr marL="1600200" indent="-228600">
              <a:buClr>
                <a:schemeClr val="tx2">
                  <a:lumMod val="40000"/>
                  <a:lumOff val="60000"/>
                </a:schemeClr>
              </a:buClr>
              <a:buSzPct val="70000"/>
              <a:buFont typeface="Arial" panose="020B0604020202020204" pitchFamily="34" charset="0"/>
              <a:buChar char="•"/>
              <a:defRPr sz="2000"/>
            </a:lvl4pPr>
            <a:lvl5pPr marL="2171700" indent="-342900">
              <a:buClr>
                <a:schemeClr val="tx2">
                  <a:lumMod val="40000"/>
                  <a:lumOff val="60000"/>
                </a:schemeClr>
              </a:buClr>
              <a:buSzPct val="60000"/>
              <a:buFont typeface="Arial" panose="020B0604020202020204" pitchFamily="34" charset="0"/>
              <a:buChar cha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830888" y="6376243"/>
            <a:ext cx="2133600" cy="365125"/>
          </a:xfrm>
        </p:spPr>
        <p:txBody>
          <a:bodyPr/>
          <a:lstStyle>
            <a:lvl1pPr>
              <a:defRPr>
                <a:solidFill>
                  <a:schemeClr val="accent1">
                    <a:lumMod val="75000"/>
                  </a:schemeClr>
                </a:solidFill>
              </a:defRPr>
            </a:lvl1pPr>
          </a:lstStyle>
          <a:p>
            <a:fld id="{2E995FA5-2D5C-4BCC-923F-84EBA2B6FD22}" type="slidenum">
              <a:rPr lang="en-US" smtClean="0"/>
              <a:pPr/>
              <a:t>‹#›</a:t>
            </a:fld>
            <a:endParaRPr lang="en-US" dirty="0"/>
          </a:p>
        </p:txBody>
      </p:sp>
    </p:spTree>
    <p:extLst>
      <p:ext uri="{BB962C8B-B14F-4D97-AF65-F5344CB8AC3E}">
        <p14:creationId xmlns:p14="http://schemas.microsoft.com/office/powerpoint/2010/main" val="208959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82D116-4745-40F9-BEF0-E187E8E94255}" type="datetimeFigureOut">
              <a:rPr lang="en-US" smtClean="0"/>
              <a:t>11/12/2019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315032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82D116-4745-40F9-BEF0-E187E8E94255}"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51798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82D116-4745-40F9-BEF0-E187E8E94255}" type="datetimeFigureOut">
              <a:rPr lang="en-US" smtClean="0"/>
              <a:t>11/12/2019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91426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82D116-4745-40F9-BEF0-E187E8E94255}" type="datetimeFigureOut">
              <a:rPr lang="en-US" smtClean="0"/>
              <a:t>11/12/2019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2566158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2D116-4745-40F9-BEF0-E187E8E94255}" type="datetimeFigureOut">
              <a:rPr lang="en-US" smtClean="0"/>
              <a:t>11/12/2019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7433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136703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82D116-4745-40F9-BEF0-E187E8E94255}" type="datetimeFigureOut">
              <a:rPr lang="en-US" smtClean="0"/>
              <a:t>11/12/2019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995FA5-2D5C-4BCC-923F-84EBA2B6FD22}" type="slidenum">
              <a:rPr lang="en-US" smtClean="0"/>
              <a:t>‹#›</a:t>
            </a:fld>
            <a:endParaRPr lang="en-US"/>
          </a:p>
        </p:txBody>
      </p:sp>
    </p:spTree>
    <p:extLst>
      <p:ext uri="{BB962C8B-B14F-4D97-AF65-F5344CB8AC3E}">
        <p14:creationId xmlns:p14="http://schemas.microsoft.com/office/powerpoint/2010/main" val="850042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2D116-4745-40F9-BEF0-E187E8E94255}" type="datetimeFigureOut">
              <a:rPr lang="en-US" smtClean="0"/>
              <a:t>11/12/2019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95FA5-2D5C-4BCC-923F-84EBA2B6FD22}" type="slidenum">
              <a:rPr lang="en-US" smtClean="0"/>
              <a:t>‹#›</a:t>
            </a:fld>
            <a:endParaRPr lang="en-US"/>
          </a:p>
        </p:txBody>
      </p:sp>
    </p:spTree>
    <p:extLst>
      <p:ext uri="{BB962C8B-B14F-4D97-AF65-F5344CB8AC3E}">
        <p14:creationId xmlns:p14="http://schemas.microsoft.com/office/powerpoint/2010/main" val="416209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br>
              <a:rPr lang="en-US" dirty="0"/>
            </a:br>
            <a:r>
              <a:rPr lang="en-US" sz="1600" dirty="0"/>
              <a:t>Natural Processes</a:t>
            </a:r>
            <a:br>
              <a:rPr lang="en-US" sz="1600" dirty="0"/>
            </a:br>
            <a:br>
              <a:rPr lang="en-US" sz="1600" dirty="0"/>
            </a:br>
            <a:r>
              <a:rPr lang="en-US" sz="1600" dirty="0"/>
              <a:t>new scope note, proposal by Martin </a:t>
            </a:r>
            <a:r>
              <a:rPr lang="en-US" sz="1600" dirty="0" err="1"/>
              <a:t>Doerr</a:t>
            </a:r>
            <a:r>
              <a:rPr lang="en-US" sz="1600" dirty="0"/>
              <a:t>.</a:t>
            </a:r>
            <a:br>
              <a:rPr lang="en-US" sz="1600" dirty="0"/>
            </a:br>
            <a:r>
              <a:rPr lang="en-US" sz="1600" dirty="0"/>
              <a:t>alter structure, proposal  by Lida </a:t>
            </a:r>
            <a:r>
              <a:rPr lang="en-US" sz="1600" dirty="0" err="1"/>
              <a:t>Charami</a:t>
            </a:r>
            <a:r>
              <a:rPr lang="en-US" sz="1600" dirty="0"/>
              <a:t>.</a:t>
            </a:r>
          </a:p>
        </p:txBody>
      </p:sp>
    </p:spTree>
    <p:extLst>
      <p:ext uri="{BB962C8B-B14F-4D97-AF65-F5344CB8AC3E}">
        <p14:creationId xmlns:p14="http://schemas.microsoft.com/office/powerpoint/2010/main" val="3249092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disasters</a:t>
            </a:r>
            <a:endParaRPr lang="el-GR" dirty="0"/>
          </a:p>
        </p:txBody>
      </p:sp>
      <p:sp>
        <p:nvSpPr>
          <p:cNvPr id="3" name="Content Placeholder 2"/>
          <p:cNvSpPr>
            <a:spLocks noGrp="1"/>
          </p:cNvSpPr>
          <p:nvPr>
            <p:ph idx="1"/>
          </p:nvPr>
        </p:nvSpPr>
        <p:spPr/>
        <p:txBody>
          <a:bodyPr/>
          <a:lstStyle/>
          <a:p>
            <a:pPr marL="0" indent="0">
              <a:buNone/>
            </a:pPr>
            <a:r>
              <a:rPr lang="en-US" dirty="0"/>
              <a:t>Some remarks…</a:t>
            </a:r>
          </a:p>
          <a:p>
            <a:pPr marL="0" indent="0">
              <a:buNone/>
            </a:pPr>
            <a:r>
              <a:rPr lang="en-US" dirty="0"/>
              <a:t>Earthquakes, volcanic eruptions, tsunamis, landslides, droughts, hurricanes, meteorite impacts, fires are regarded as natural disasters when they have a extensive negative socioeconomic impact such as fatalities and/or overwhelming property damage, lead to loss of habitats, extinctions etc. </a:t>
            </a:r>
          </a:p>
          <a:p>
            <a:pPr marL="0" indent="0">
              <a:buNone/>
            </a:pPr>
            <a:endParaRPr lang="en-US" dirty="0"/>
          </a:p>
          <a:p>
            <a:pPr marL="0" indent="0">
              <a:buNone/>
            </a:pPr>
            <a:r>
              <a:rPr lang="en-US" dirty="0"/>
              <a:t>A physical event, such as a volcanic eruption, that does not affect living beings or the environment is a natural phenomenon but not a natural disaster. A natural phenomenon that occurs in a populated area has the potential to become a natural disaster. </a:t>
            </a:r>
          </a:p>
          <a:p>
            <a:endParaRPr lang="el-GR" dirty="0"/>
          </a:p>
        </p:txBody>
      </p:sp>
    </p:spTree>
    <p:extLst>
      <p:ext uri="{BB962C8B-B14F-4D97-AF65-F5344CB8AC3E}">
        <p14:creationId xmlns:p14="http://schemas.microsoft.com/office/powerpoint/2010/main" val="2150139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Disasters</a:t>
            </a:r>
            <a:endParaRPr lang="el-GR" dirty="0"/>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Natural disasters proposed scope note (MD): </a:t>
            </a:r>
          </a:p>
          <a:p>
            <a:pPr marL="0" indent="0">
              <a:buNone/>
            </a:pPr>
            <a:r>
              <a:rPr lang="en-US" dirty="0"/>
              <a:t>This term classifies massive, abrupt and locally spread-out changes in the physical environment that are attributed to activity of natural phenomena, regardless whether there exist contributing factors of human activity, and whose effect is such as to cause wide-spread destructions and/or complex modifications in the area affected. </a:t>
            </a:r>
          </a:p>
          <a:p>
            <a:pPr marL="0" indent="0">
              <a:buNone/>
            </a:pPr>
            <a:r>
              <a:rPr lang="en-US" dirty="0"/>
              <a:t>Examples are earthquakes, volcanic eruptions, floods, droughts, meteorite impacts etc. They have the potential to disrupt day to day patterns of life, cause fatalities and/or overwhelming property damage, can lead to loss of habitats, extinctions etc. The terms in this hierarchy do not depend on whether the classified effect was indeed disastrous in a human sense. </a:t>
            </a:r>
          </a:p>
          <a:p>
            <a:pPr marL="0" indent="0">
              <a:buNone/>
            </a:pPr>
            <a:endParaRPr lang="el-GR" dirty="0"/>
          </a:p>
          <a:p>
            <a:pPr marL="0" indent="0">
              <a:buNone/>
            </a:pPr>
            <a:r>
              <a:rPr lang="en-US" dirty="0"/>
              <a:t>=&gt; Alternative Label: “Potentially Disastrous Natural Phenomena</a:t>
            </a:r>
          </a:p>
          <a:p>
            <a:pPr marL="0" indent="0">
              <a:buNone/>
            </a:pPr>
            <a:endParaRPr lang="en-US" dirty="0"/>
          </a:p>
        </p:txBody>
      </p:sp>
    </p:spTree>
    <p:extLst>
      <p:ext uri="{BB962C8B-B14F-4D97-AF65-F5344CB8AC3E}">
        <p14:creationId xmlns:p14="http://schemas.microsoft.com/office/powerpoint/2010/main" val="130495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Processes</a:t>
            </a:r>
          </a:p>
        </p:txBody>
      </p:sp>
      <p:sp>
        <p:nvSpPr>
          <p:cNvPr id="3" name="Content Placeholder 2"/>
          <p:cNvSpPr>
            <a:spLocks noGrp="1"/>
          </p:cNvSpPr>
          <p:nvPr>
            <p:ph idx="1"/>
          </p:nvPr>
        </p:nvSpPr>
        <p:spPr/>
        <p:txBody>
          <a:bodyPr/>
          <a:lstStyle/>
          <a:p>
            <a:pPr marL="0" indent="0">
              <a:buNone/>
            </a:pPr>
            <a:r>
              <a:rPr lang="en-US" sz="2200" dirty="0">
                <a:solidFill>
                  <a:srgbClr val="0070C0"/>
                </a:solidFill>
              </a:rPr>
              <a:t>Facet:            </a:t>
            </a:r>
            <a:r>
              <a:rPr lang="en-US" sz="2200" dirty="0"/>
              <a:t>Natural Processes</a:t>
            </a:r>
          </a:p>
          <a:p>
            <a:pPr marL="0" indent="0">
              <a:buNone/>
            </a:pPr>
            <a:endParaRPr lang="en-US" dirty="0">
              <a:solidFill>
                <a:srgbClr val="0070C0"/>
              </a:solidFill>
            </a:endParaRPr>
          </a:p>
          <a:p>
            <a:pPr marL="0" indent="0">
              <a:buNone/>
            </a:pPr>
            <a:r>
              <a:rPr lang="en-US" sz="2200" dirty="0">
                <a:solidFill>
                  <a:srgbClr val="0070C0"/>
                </a:solidFill>
              </a:rPr>
              <a:t>Hierarchies:</a:t>
            </a:r>
            <a:r>
              <a:rPr lang="en-US" sz="2200" dirty="0"/>
              <a:t> Natural Disasters</a:t>
            </a:r>
          </a:p>
          <a:p>
            <a:pPr marL="0" indent="0">
              <a:buNone/>
            </a:pPr>
            <a:r>
              <a:rPr lang="en-US" sz="2200" dirty="0"/>
              <a:t>                      Genesis </a:t>
            </a:r>
          </a:p>
          <a:p>
            <a:pPr marL="0" indent="0">
              <a:buNone/>
            </a:pPr>
            <a:endParaRPr lang="en-US" sz="2200" dirty="0"/>
          </a:p>
          <a:p>
            <a:pPr marL="0" indent="0">
              <a:buNone/>
            </a:pPr>
            <a:r>
              <a:rPr lang="en-US" sz="2200" dirty="0">
                <a:solidFill>
                  <a:srgbClr val="0070C0"/>
                </a:solidFill>
              </a:rPr>
              <a:t>Facet, current scope note:</a:t>
            </a:r>
            <a:r>
              <a:rPr lang="en-US" sz="2200" dirty="0"/>
              <a:t> </a:t>
            </a:r>
          </a:p>
          <a:p>
            <a:pPr marL="0" indent="0">
              <a:buNone/>
            </a:pPr>
            <a:r>
              <a:rPr lang="en-US" dirty="0"/>
              <a:t>This facet comprises types of changes in states of affairs, things and entities that result from natural phenomena (e.g. earthquakes, floods).</a:t>
            </a:r>
            <a:endParaRPr lang="el-GR" dirty="0"/>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191435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processes</a:t>
            </a:r>
            <a:endParaRPr lang="el-GR" dirty="0"/>
          </a:p>
        </p:txBody>
      </p:sp>
      <p:sp>
        <p:nvSpPr>
          <p:cNvPr id="3" name="Content Placeholder 2"/>
          <p:cNvSpPr>
            <a:spLocks noGrp="1"/>
          </p:cNvSpPr>
          <p:nvPr>
            <p:ph idx="1"/>
          </p:nvPr>
        </p:nvSpPr>
        <p:spPr/>
        <p:txBody>
          <a:bodyPr/>
          <a:lstStyle/>
          <a:p>
            <a:r>
              <a:rPr lang="en-US" dirty="0"/>
              <a:t>That a particular phenomenon unfolded without involving any human intervention (i.e. 100% </a:t>
            </a:r>
            <a:r>
              <a:rPr lang="en-US" b="1" dirty="0"/>
              <a:t>naturally</a:t>
            </a:r>
            <a:r>
              <a:rPr lang="en-US" dirty="0"/>
              <a:t>) is a very strong claim to make –in fact one that in most cases would be untrue. Even if causation cannot be established, a loose correlation between any two phenomena of interest can be observed in many cases. </a:t>
            </a:r>
          </a:p>
          <a:p>
            <a:endParaRPr lang="en-US" dirty="0"/>
          </a:p>
          <a:p>
            <a:r>
              <a:rPr lang="en-US" dirty="0"/>
              <a:t>The new scope note treats Natural Processes not as phenomena that occurred without any human intervention, but as phenomena for which we cannot establish causation on behalf of humans (i.e. volitional agents).</a:t>
            </a:r>
          </a:p>
          <a:p>
            <a:endParaRPr lang="en-US" dirty="0"/>
          </a:p>
          <a:p>
            <a:r>
              <a:rPr lang="en-US" dirty="0"/>
              <a:t>The discussion is pending, but it seems well-received thus far. </a:t>
            </a:r>
          </a:p>
          <a:p>
            <a:endParaRPr lang="el-GR" dirty="0"/>
          </a:p>
        </p:txBody>
      </p:sp>
    </p:spTree>
    <p:extLst>
      <p:ext uri="{BB962C8B-B14F-4D97-AF65-F5344CB8AC3E}">
        <p14:creationId xmlns:p14="http://schemas.microsoft.com/office/powerpoint/2010/main" val="310288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Processes</a:t>
            </a:r>
            <a:endParaRPr lang="el-GR" dirty="0"/>
          </a:p>
        </p:txBody>
      </p:sp>
      <p:sp>
        <p:nvSpPr>
          <p:cNvPr id="3" name="Content Placeholder 2"/>
          <p:cNvSpPr>
            <a:spLocks noGrp="1"/>
          </p:cNvSpPr>
          <p:nvPr>
            <p:ph idx="1"/>
          </p:nvPr>
        </p:nvSpPr>
        <p:spPr/>
        <p:txBody>
          <a:bodyPr/>
          <a:lstStyle/>
          <a:p>
            <a:pPr marL="0" indent="0">
              <a:buNone/>
            </a:pPr>
            <a:r>
              <a:rPr lang="en-US" dirty="0">
                <a:solidFill>
                  <a:srgbClr val="0070C0"/>
                </a:solidFill>
              </a:rPr>
              <a:t>Facet, proposed scope note:</a:t>
            </a:r>
          </a:p>
          <a:p>
            <a:pPr marL="0" indent="0">
              <a:buNone/>
            </a:pPr>
            <a:endParaRPr lang="en-US" dirty="0">
              <a:solidFill>
                <a:srgbClr val="0070C0"/>
              </a:solidFill>
            </a:endParaRPr>
          </a:p>
          <a:p>
            <a:pPr marL="0" indent="0">
              <a:buNone/>
            </a:pPr>
            <a:r>
              <a:rPr lang="en-US" dirty="0"/>
              <a:t>This facet comprises types of changes in states of affairs, things and entities and their mechanisms that are dominated by physical, biological or environmental material interactions, regardless whether they result from natural phenomena (e.g. earthquakes or plant growth) or phenomena in which material human intervention played a role (such as irrigation induced soil salinization or landslides due to deforestation). It comprises in particular body processes, such as birth, and diseases. It does not comprises types of direct human intervention in physical environments, such as "deforestation", "overfishing" or "irrigation".</a:t>
            </a:r>
          </a:p>
          <a:p>
            <a:pPr marL="0" indent="0">
              <a:buNone/>
            </a:pPr>
            <a:endParaRPr lang="el-GR" dirty="0"/>
          </a:p>
        </p:txBody>
      </p:sp>
    </p:spTree>
    <p:extLst>
      <p:ext uri="{BB962C8B-B14F-4D97-AF65-F5344CB8AC3E}">
        <p14:creationId xmlns:p14="http://schemas.microsoft.com/office/powerpoint/2010/main" val="36236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Natural Processes</a:t>
            </a:r>
            <a:endParaRPr lang="el-GR" dirty="0"/>
          </a:p>
        </p:txBody>
      </p:sp>
      <p:sp>
        <p:nvSpPr>
          <p:cNvPr id="3" name="Content Placeholder 2"/>
          <p:cNvSpPr>
            <a:spLocks noGrp="1"/>
          </p:cNvSpPr>
          <p:nvPr>
            <p:ph idx="1"/>
          </p:nvPr>
        </p:nvSpPr>
        <p:spPr/>
        <p:txBody>
          <a:bodyPr>
            <a:normAutofit fontScale="92500" lnSpcReduction="10000"/>
          </a:bodyPr>
          <a:lstStyle/>
          <a:p>
            <a:r>
              <a:rPr lang="en-US" b="1" dirty="0"/>
              <a:t>Corrosion</a:t>
            </a:r>
            <a:r>
              <a:rPr lang="en-US" dirty="0"/>
              <a:t> is a chemical process that converts a refined metal into a more chemically-stable form such as oxide, hydroxide, or sulfide. It is the gradual destruction of materials (usually metals) by chemical and/or electrochemical reaction with their environment</a:t>
            </a:r>
          </a:p>
          <a:p>
            <a:r>
              <a:rPr lang="en-US" b="1" dirty="0"/>
              <a:t>Decomposition</a:t>
            </a:r>
            <a:r>
              <a:rPr lang="en-US" dirty="0"/>
              <a:t>  is the process by which organic substances are broken down into simpler organic matter. The process is a part of the nutrient cycle and is essential for recycling the finite matter that occupies physical space in the biosphere. </a:t>
            </a:r>
          </a:p>
          <a:p>
            <a:r>
              <a:rPr lang="en-US" b="1" dirty="0"/>
              <a:t>Breathing  </a:t>
            </a:r>
            <a:r>
              <a:rPr lang="en-US" dirty="0"/>
              <a:t>(1) the process of moving air into and out of the lungs to facilitate gas exchange with the internal environment, mostly by bringing in oxygen and flushing out carbon dioxide. (2) The process of respiration, during which air is inhaled into the lungs through the mouth or nose due to muscle contraction and then exhaled due to muscle relaxation.</a:t>
            </a:r>
          </a:p>
          <a:p>
            <a:r>
              <a:rPr lang="en-US" b="1" dirty="0"/>
              <a:t>Photosynthesis</a:t>
            </a:r>
            <a:r>
              <a:rPr lang="en-US" dirty="0"/>
              <a:t> is a process used by plants and other organisms to convert light energy into chemical energy that can later be released to fuel the organisms' activities. </a:t>
            </a:r>
          </a:p>
        </p:txBody>
      </p:sp>
    </p:spTree>
    <p:extLst>
      <p:ext uri="{BB962C8B-B14F-4D97-AF65-F5344CB8AC3E}">
        <p14:creationId xmlns:p14="http://schemas.microsoft.com/office/powerpoint/2010/main" val="611478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Natural Processes</a:t>
            </a:r>
            <a:endParaRPr lang="el-GR" dirty="0"/>
          </a:p>
        </p:txBody>
      </p:sp>
      <p:sp>
        <p:nvSpPr>
          <p:cNvPr id="3" name="Content Placeholder 2"/>
          <p:cNvSpPr>
            <a:spLocks noGrp="1"/>
          </p:cNvSpPr>
          <p:nvPr>
            <p:ph idx="1"/>
          </p:nvPr>
        </p:nvSpPr>
        <p:spPr/>
        <p:txBody>
          <a:bodyPr/>
          <a:lstStyle/>
          <a:p>
            <a:r>
              <a:rPr lang="en-US" b="1" dirty="0"/>
              <a:t>Sedimentation</a:t>
            </a:r>
            <a:r>
              <a:rPr lang="en-US" dirty="0"/>
              <a:t>: is the process of allowing particles in suspension in water to settle out of the suspension under the effect of gravity. </a:t>
            </a:r>
          </a:p>
          <a:p>
            <a:r>
              <a:rPr lang="en-US" b="1" dirty="0"/>
              <a:t>Natural selection</a:t>
            </a:r>
            <a:r>
              <a:rPr lang="en-US" dirty="0"/>
              <a:t>: the process that results in the adaptation of an organism to its environment by means of selectively reproducing changes in its genotype, or genetic constitution.</a:t>
            </a:r>
            <a:endParaRPr lang="en-US" b="1" dirty="0"/>
          </a:p>
          <a:p>
            <a:r>
              <a:rPr lang="en-US" b="1" dirty="0"/>
              <a:t>Childbirth</a:t>
            </a:r>
            <a:r>
              <a:rPr lang="en-US" dirty="0"/>
              <a:t>: the process of bringing forth a child from the uterus, or womb.</a:t>
            </a:r>
          </a:p>
          <a:p>
            <a:r>
              <a:rPr lang="en-US" b="1" dirty="0"/>
              <a:t>Fossilization: </a:t>
            </a:r>
            <a:r>
              <a:rPr lang="en-US" dirty="0"/>
              <a:t>the process of replacing organic materials in organisms by minerals</a:t>
            </a:r>
          </a:p>
          <a:p>
            <a:r>
              <a:rPr lang="en-US" b="1" dirty="0"/>
              <a:t>Erosion: </a:t>
            </a:r>
            <a:r>
              <a:rPr lang="en-US" dirty="0"/>
              <a:t>the process of removing surface material from Earth’s crust, primarily soil and rock debris, and the transportation of the eroded materials by natural agencies (such as water or wind) from the point of removal.</a:t>
            </a:r>
          </a:p>
        </p:txBody>
      </p:sp>
    </p:spTree>
    <p:extLst>
      <p:ext uri="{BB962C8B-B14F-4D97-AF65-F5344CB8AC3E}">
        <p14:creationId xmlns:p14="http://schemas.microsoft.com/office/powerpoint/2010/main" val="296020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Biological processes</a:t>
            </a:r>
            <a:endParaRPr lang="el-GR" dirty="0"/>
          </a:p>
        </p:txBody>
      </p:sp>
      <p:sp>
        <p:nvSpPr>
          <p:cNvPr id="3" name="Content Placeholder 2"/>
          <p:cNvSpPr>
            <a:spLocks noGrp="1"/>
          </p:cNvSpPr>
          <p:nvPr>
            <p:ph idx="1"/>
          </p:nvPr>
        </p:nvSpPr>
        <p:spPr/>
        <p:txBody>
          <a:bodyPr>
            <a:normAutofit/>
          </a:bodyPr>
          <a:lstStyle/>
          <a:p>
            <a:pPr marL="0" indent="0">
              <a:buNone/>
            </a:pPr>
            <a:r>
              <a:rPr lang="en-US" b="1" dirty="0"/>
              <a:t>New hierarchy: </a:t>
            </a:r>
            <a:r>
              <a:rPr lang="en-US" b="1" dirty="0">
                <a:solidFill>
                  <a:srgbClr val="0070C0"/>
                </a:solidFill>
              </a:rPr>
              <a:t>Biological processes</a:t>
            </a:r>
          </a:p>
          <a:p>
            <a:pPr marL="0" indent="0">
              <a:buNone/>
            </a:pPr>
            <a:endParaRPr lang="en-US" dirty="0">
              <a:solidFill>
                <a:srgbClr val="0070C0"/>
              </a:solidFill>
            </a:endParaRPr>
          </a:p>
          <a:p>
            <a:pPr marL="0" indent="0">
              <a:buNone/>
            </a:pPr>
            <a:r>
              <a:rPr lang="en-US" dirty="0">
                <a:solidFill>
                  <a:srgbClr val="0070C0"/>
                </a:solidFill>
              </a:rPr>
              <a:t>Proposed scope note:</a:t>
            </a:r>
            <a:r>
              <a:rPr lang="en-US" dirty="0"/>
              <a:t> Genetically programed types of processes specifically pertinent to the functioning of integrated living units (cells, tissues, organs), that occur within the confines of the bodies of living organisms. They are often described by their outcome e.g., the biological process of cell division results in the creation of two daughter cells from a single parent cell. Examples of biological processes are cell growth and maintenance, cell death,  signal transduction, metabolism, childbirth, aging etc.</a:t>
            </a:r>
          </a:p>
          <a:p>
            <a:pPr marL="0" indent="0">
              <a:buNone/>
            </a:pPr>
            <a:endParaRPr lang="en-US" dirty="0"/>
          </a:p>
        </p:txBody>
      </p:sp>
    </p:spTree>
    <p:extLst>
      <p:ext uri="{BB962C8B-B14F-4D97-AF65-F5344CB8AC3E}">
        <p14:creationId xmlns:p14="http://schemas.microsoft.com/office/powerpoint/2010/main" val="595617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 chemical Processes</a:t>
            </a:r>
            <a:endParaRPr lang="el-GR" dirty="0"/>
          </a:p>
        </p:txBody>
      </p:sp>
      <p:sp>
        <p:nvSpPr>
          <p:cNvPr id="3" name="Content Placeholder 2"/>
          <p:cNvSpPr>
            <a:spLocks noGrp="1"/>
          </p:cNvSpPr>
          <p:nvPr>
            <p:ph idx="1"/>
          </p:nvPr>
        </p:nvSpPr>
        <p:spPr/>
        <p:txBody>
          <a:bodyPr>
            <a:normAutofit/>
          </a:bodyPr>
          <a:lstStyle/>
          <a:p>
            <a:pPr marL="0" indent="0">
              <a:buNone/>
            </a:pPr>
            <a:r>
              <a:rPr lang="en-US" b="1" dirty="0"/>
              <a:t>New hierarchy: </a:t>
            </a:r>
            <a:r>
              <a:rPr lang="en-US" b="1" dirty="0">
                <a:solidFill>
                  <a:srgbClr val="0070C0"/>
                </a:solidFill>
              </a:rPr>
              <a:t>Physical </a:t>
            </a:r>
            <a:r>
              <a:rPr lang="el-GR" b="1" dirty="0">
                <a:solidFill>
                  <a:srgbClr val="0070C0"/>
                </a:solidFill>
              </a:rPr>
              <a:t> - </a:t>
            </a:r>
            <a:r>
              <a:rPr lang="en-US" b="1" dirty="0">
                <a:solidFill>
                  <a:srgbClr val="0070C0"/>
                </a:solidFill>
              </a:rPr>
              <a:t>chemical processes</a:t>
            </a:r>
            <a:endParaRPr lang="en-US" b="1" dirty="0"/>
          </a:p>
          <a:p>
            <a:pPr marL="0" indent="0">
              <a:buNone/>
            </a:pPr>
            <a:r>
              <a:rPr lang="en-US" dirty="0">
                <a:solidFill>
                  <a:srgbClr val="0070C0"/>
                </a:solidFill>
              </a:rPr>
              <a:t>Proposed scope note: </a:t>
            </a:r>
            <a:r>
              <a:rPr lang="en-US" dirty="0"/>
              <a:t>Types of processes that are explained by some dominating laws of physics and chemistry changing the substance of materials and surfaces, often gradually. Characteristic of  such processes is that they occur outside of the confines of the bodies of living organisms, in natural or artificial environments. These types of processes may occur over relatively short time-spans, such as, for example, oxidation, or can be very slow, such as petrification or the creation of geological features under plate tectonics. </a:t>
            </a:r>
            <a:endParaRPr lang="en-US" dirty="0">
              <a:solidFill>
                <a:srgbClr val="C00000"/>
              </a:solidFill>
            </a:endParaRPr>
          </a:p>
          <a:p>
            <a:pPr marL="0" indent="0">
              <a:buNone/>
            </a:pPr>
            <a:r>
              <a:rPr lang="en-US" dirty="0"/>
              <a:t>Question: </a:t>
            </a:r>
          </a:p>
          <a:p>
            <a:pPr marL="0" indent="0">
              <a:buNone/>
            </a:pPr>
            <a:r>
              <a:rPr lang="en-US" dirty="0"/>
              <a:t>Do we need to separate out large-scale complex environmental interactions, such as plate tectonics?</a:t>
            </a:r>
          </a:p>
          <a:p>
            <a:pPr marL="0" indent="0">
              <a:buNone/>
            </a:pPr>
            <a:r>
              <a:rPr lang="en-US" dirty="0"/>
              <a:t>Do we need a separate hierarchy for natural events? </a:t>
            </a:r>
          </a:p>
          <a:p>
            <a:endParaRPr lang="en-US" dirty="0"/>
          </a:p>
          <a:p>
            <a:endParaRPr lang="en-US" dirty="0"/>
          </a:p>
          <a:p>
            <a:endParaRPr lang="el-GR" dirty="0"/>
          </a:p>
        </p:txBody>
      </p:sp>
    </p:spTree>
    <p:extLst>
      <p:ext uri="{BB962C8B-B14F-4D97-AF65-F5344CB8AC3E}">
        <p14:creationId xmlns:p14="http://schemas.microsoft.com/office/powerpoint/2010/main" val="3931844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Natural disasters</a:t>
            </a:r>
            <a:endParaRPr lang="el-GR" dirty="0"/>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Natural disasters current scope note: </a:t>
            </a:r>
          </a:p>
          <a:p>
            <a:pPr marL="0" indent="0">
              <a:buNone/>
            </a:pPr>
            <a:endParaRPr lang="en-US" dirty="0">
              <a:solidFill>
                <a:srgbClr val="0070C0"/>
              </a:solidFill>
            </a:endParaRPr>
          </a:p>
          <a:p>
            <a:pPr marL="0" indent="0">
              <a:buNone/>
            </a:pPr>
            <a:r>
              <a:rPr lang="en-US" dirty="0"/>
              <a:t>This term classifies changes in states, things and entities that can be attributed to activity of natural phenomena and whose effect is such as to cause the dissolution or modification of the subject of these changes to the degree that their identity is destroyed.</a:t>
            </a:r>
          </a:p>
          <a:p>
            <a:pPr marL="0" indent="0">
              <a:buNone/>
            </a:pPr>
            <a:endParaRPr lang="en-US"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209031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Presentation2en</Template>
  <TotalTime>3330</TotalTime>
  <Words>1136</Words>
  <Application>Microsoft Office PowerPoint</Application>
  <PresentationFormat>Προβολή στην οθόνη (4:3)</PresentationFormat>
  <Paragraphs>57</Paragraphs>
  <Slides>11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11</vt:i4>
      </vt:variant>
    </vt:vector>
  </HeadingPairs>
  <TitlesOfParts>
    <vt:vector size="14" baseType="lpstr">
      <vt:lpstr>Arial</vt:lpstr>
      <vt:lpstr>Calibri</vt:lpstr>
      <vt:lpstr>Office Theme</vt:lpstr>
      <vt:lpstr> Natural Processes  new scope note, proposal by Martin Doerr. alter structure, proposal  by Lida Charami.</vt:lpstr>
      <vt:lpstr>Natural Processes</vt:lpstr>
      <vt:lpstr>Natural processes</vt:lpstr>
      <vt:lpstr>Natural Processes</vt:lpstr>
      <vt:lpstr>Examples of Natural Processes</vt:lpstr>
      <vt:lpstr>Examples of Natural Processes</vt:lpstr>
      <vt:lpstr>Biological processes</vt:lpstr>
      <vt:lpstr>Physical – chemical Processes</vt:lpstr>
      <vt:lpstr>Natural disasters</vt:lpstr>
      <vt:lpstr>Natural disasters</vt:lpstr>
      <vt:lpstr>Natural Disasters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Korina Nterr</dc:creator>
  <cp:lastModifiedBy>Eleni Tsouloucha</cp:lastModifiedBy>
  <cp:revision>95</cp:revision>
  <dcterms:created xsi:type="dcterms:W3CDTF">2018-10-26T12:07:56Z</dcterms:created>
  <dcterms:modified xsi:type="dcterms:W3CDTF">2019-11-12T09:08:13Z</dcterms:modified>
</cp:coreProperties>
</file>