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r:id="rId15" roundtripDataSignature="AMtx7mhdKLyNEg2fQizEeVsAsk+PJyEZR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41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customschemas.google.com/relationships/presentationmetadata" Target="meta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61113826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6386884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63" name="Google Shape;163;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035901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70bb9eea25_0_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1" name="Google Shape;91;g70bb9eea25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610989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0" name="Google Shape;100;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1926455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70bb9eea25_0_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9" name="Google Shape;109;g70bb9eea25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7691068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8" name="Google Shape;118;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3925156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7" name="Google Shape;127;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71295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70bb9eea25_0_4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6" name="Google Shape;136;g70bb9eea25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5077358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5" name="Google Shape;145;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806997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4" name="Google Shape;15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06613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Διαφάνεια τίτλου" type="title">
  <p:cSld name="TITLE">
    <p:spTree>
      <p:nvGrpSpPr>
        <p:cNvPr id="1" name="Shape 11"/>
        <p:cNvGrpSpPr/>
        <p:nvPr/>
      </p:nvGrpSpPr>
      <p:grpSpPr>
        <a:xfrm>
          <a:off x="0" y="0"/>
          <a:ext cx="0" cy="0"/>
          <a:chOff x="0" y="0"/>
          <a:chExt cx="0" cy="0"/>
        </a:xfrm>
      </p:grpSpPr>
      <p:sp>
        <p:nvSpPr>
          <p:cNvPr id="12" name="Google Shape;12;p10"/>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10"/>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Τίτλος και Κατακόρυφο κείμενο" type="vertTx">
  <p:cSld name="VERTICAL_TEX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9"/>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Κατακόρυφος τίτλος και Κείμενο" type="vertTitleAndTx">
  <p:cSld name="VERTICAL_TITLE_AND_VERTICAL_TEXT">
    <p:spTree>
      <p:nvGrpSpPr>
        <p:cNvPr id="1" name="Shape 74"/>
        <p:cNvGrpSpPr/>
        <p:nvPr/>
      </p:nvGrpSpPr>
      <p:grpSpPr>
        <a:xfrm>
          <a:off x="0" y="0"/>
          <a:ext cx="0" cy="0"/>
          <a:chOff x="0" y="0"/>
          <a:chExt cx="0" cy="0"/>
        </a:xfrm>
      </p:grpSpPr>
      <p:sp>
        <p:nvSpPr>
          <p:cNvPr id="75" name="Google Shape;75;p20"/>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0"/>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Τίτλος και περιεχόμενο" type="obj">
  <p:cSld name="OBJECT">
    <p:spTree>
      <p:nvGrpSpPr>
        <p:cNvPr id="1" name="Shape 17"/>
        <p:cNvGrpSpPr/>
        <p:nvPr/>
      </p:nvGrpSpPr>
      <p:grpSpPr>
        <a:xfrm>
          <a:off x="0" y="0"/>
          <a:ext cx="0" cy="0"/>
          <a:chOff x="0" y="0"/>
          <a:chExt cx="0" cy="0"/>
        </a:xfrm>
      </p:grpSpPr>
      <p:sp>
        <p:nvSpPr>
          <p:cNvPr id="18" name="Google Shape;18;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Κεφαλίδα ενότητας" type="secHead">
  <p:cSld name="SECTION_HEADER">
    <p:spTree>
      <p:nvGrpSpPr>
        <p:cNvPr id="1" name="Shape 23"/>
        <p:cNvGrpSpPr/>
        <p:nvPr/>
      </p:nvGrpSpPr>
      <p:grpSpPr>
        <a:xfrm>
          <a:off x="0" y="0"/>
          <a:ext cx="0" cy="0"/>
          <a:chOff x="0" y="0"/>
          <a:chExt cx="0" cy="0"/>
        </a:xfrm>
      </p:grpSpPr>
      <p:sp>
        <p:nvSpPr>
          <p:cNvPr id="24" name="Google Shape;24;p12"/>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2"/>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Δύο περιεχόμενα" type="twoObj">
  <p:cSld name="TWO_OBJECTS">
    <p:spTree>
      <p:nvGrpSpPr>
        <p:cNvPr id="1" name="Shape 29"/>
        <p:cNvGrpSpPr/>
        <p:nvPr/>
      </p:nvGrpSpPr>
      <p:grpSpPr>
        <a:xfrm>
          <a:off x="0" y="0"/>
          <a:ext cx="0" cy="0"/>
          <a:chOff x="0" y="0"/>
          <a:chExt cx="0" cy="0"/>
        </a:xfrm>
      </p:grpSpPr>
      <p:sp>
        <p:nvSpPr>
          <p:cNvPr id="30" name="Google Shape;30;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3"/>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3"/>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Σύγκριση" type="twoTxTwoObj">
  <p:cSld name="TWO_OBJECTS_WITH_TEXT">
    <p:spTree>
      <p:nvGrpSpPr>
        <p:cNvPr id="1" name="Shape 36"/>
        <p:cNvGrpSpPr/>
        <p:nvPr/>
      </p:nvGrpSpPr>
      <p:grpSpPr>
        <a:xfrm>
          <a:off x="0" y="0"/>
          <a:ext cx="0" cy="0"/>
          <a:chOff x="0" y="0"/>
          <a:chExt cx="0" cy="0"/>
        </a:xfrm>
      </p:grpSpPr>
      <p:sp>
        <p:nvSpPr>
          <p:cNvPr id="37" name="Google Shape;37;p14"/>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4"/>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4"/>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4"/>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4"/>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Μόνο τίτλος" type="titleOnly">
  <p:cSld name="TITLE_ONLY">
    <p:spTree>
      <p:nvGrpSpPr>
        <p:cNvPr id="1" name="Shape 45"/>
        <p:cNvGrpSpPr/>
        <p:nvPr/>
      </p:nvGrpSpPr>
      <p:grpSpPr>
        <a:xfrm>
          <a:off x="0" y="0"/>
          <a:ext cx="0" cy="0"/>
          <a:chOff x="0" y="0"/>
          <a:chExt cx="0" cy="0"/>
        </a:xfrm>
      </p:grpSpPr>
      <p:sp>
        <p:nvSpPr>
          <p:cNvPr id="46" name="Google Shape;46;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50"/>
        <p:cNvGrpSpPr/>
        <p:nvPr/>
      </p:nvGrpSpPr>
      <p:grpSpPr>
        <a:xfrm>
          <a:off x="0" y="0"/>
          <a:ext cx="0" cy="0"/>
          <a:chOff x="0" y="0"/>
          <a:chExt cx="0" cy="0"/>
        </a:xfrm>
      </p:grpSpPr>
      <p:sp>
        <p:nvSpPr>
          <p:cNvPr id="51" name="Google Shape;51;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Περιεχόμενο με λεζάντα" type="objTx">
  <p:cSld name="OBJECT_WITH_CAPTION_TEXT">
    <p:spTree>
      <p:nvGrpSpPr>
        <p:cNvPr id="1" name="Shape 54"/>
        <p:cNvGrpSpPr/>
        <p:nvPr/>
      </p:nvGrpSpPr>
      <p:grpSpPr>
        <a:xfrm>
          <a:off x="0" y="0"/>
          <a:ext cx="0" cy="0"/>
          <a:chOff x="0" y="0"/>
          <a:chExt cx="0" cy="0"/>
        </a:xfrm>
      </p:grpSpPr>
      <p:sp>
        <p:nvSpPr>
          <p:cNvPr id="55" name="Google Shape;55;p1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7"/>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7"/>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Εικόνα με λεζάντα" type="picTx">
  <p:cSld name="PICTURE_WITH_CAPTION_TEXT">
    <p:spTree>
      <p:nvGrpSpPr>
        <p:cNvPr id="1" name="Shape 61"/>
        <p:cNvGrpSpPr/>
        <p:nvPr/>
      </p:nvGrpSpPr>
      <p:grpSpPr>
        <a:xfrm>
          <a:off x="0" y="0"/>
          <a:ext cx="0" cy="0"/>
          <a:chOff x="0" y="0"/>
          <a:chExt cx="0" cy="0"/>
        </a:xfrm>
      </p:grpSpPr>
      <p:sp>
        <p:nvSpPr>
          <p:cNvPr id="62" name="Google Shape;62;p18"/>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8"/>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8"/>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1524000" y="886001"/>
            <a:ext cx="9144000" cy="22389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1F3864"/>
              </a:buClr>
              <a:buSzPts val="6000"/>
              <a:buFont typeface="Calibri"/>
              <a:buNone/>
            </a:pPr>
            <a:r>
              <a:rPr lang="en-US" b="1">
                <a:solidFill>
                  <a:srgbClr val="1F3864"/>
                </a:solidFill>
              </a:rPr>
              <a:t>Social / cultural / political processes facet</a:t>
            </a:r>
            <a:endParaRPr b="1">
              <a:solidFill>
                <a:srgbClr val="1F3864"/>
              </a:solidFill>
            </a:endParaRPr>
          </a:p>
        </p:txBody>
      </p:sp>
      <p:sp>
        <p:nvSpPr>
          <p:cNvPr id="85" name="Google Shape;85;p1"/>
          <p:cNvSpPr txBox="1">
            <a:spLocks noGrp="1"/>
          </p:cNvSpPr>
          <p:nvPr>
            <p:ph type="subTitle" idx="1"/>
          </p:nvPr>
        </p:nvSpPr>
        <p:spPr>
          <a:xfrm>
            <a:off x="694900" y="3602025"/>
            <a:ext cx="10813800" cy="305490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1000"/>
              </a:spcBef>
              <a:spcAft>
                <a:spcPts val="0"/>
              </a:spcAft>
              <a:buSzPts val="2400"/>
              <a:buNone/>
            </a:pPr>
            <a:r>
              <a:rPr lang="en-US"/>
              <a:t>Helen Goulis / George Tzedopoulos  AA</a:t>
            </a:r>
            <a:endParaRPr/>
          </a:p>
          <a:p>
            <a:pPr marL="0" lvl="0" indent="0" algn="ctr" rtl="0">
              <a:lnSpc>
                <a:spcPct val="90000"/>
              </a:lnSpc>
              <a:spcBef>
                <a:spcPts val="1000"/>
              </a:spcBef>
              <a:spcAft>
                <a:spcPts val="0"/>
              </a:spcAft>
              <a:buClr>
                <a:schemeClr val="dk1"/>
              </a:buClr>
              <a:buSzPts val="2400"/>
              <a:buNone/>
            </a:pPr>
            <a:endParaRPr/>
          </a:p>
          <a:p>
            <a:pPr marL="0" lvl="0" indent="0" algn="ctr" rtl="0">
              <a:lnSpc>
                <a:spcPct val="90000"/>
              </a:lnSpc>
              <a:spcBef>
                <a:spcPts val="0"/>
              </a:spcBef>
              <a:spcAft>
                <a:spcPts val="0"/>
              </a:spcAft>
              <a:buClr>
                <a:srgbClr val="7B7B7B"/>
              </a:buClr>
              <a:buSzPts val="1600"/>
              <a:buNone/>
            </a:pPr>
            <a:r>
              <a:rPr lang="en-US" sz="1600">
                <a:solidFill>
                  <a:srgbClr val="7B7B7B"/>
                </a:solidFill>
              </a:rPr>
              <a:t>DARIAH Thesaurus Maintenance WG </a:t>
            </a:r>
            <a:endParaRPr/>
          </a:p>
          <a:p>
            <a:pPr marL="0" lvl="0" indent="0" algn="ctr" rtl="0">
              <a:lnSpc>
                <a:spcPct val="90000"/>
              </a:lnSpc>
              <a:spcBef>
                <a:spcPts val="0"/>
              </a:spcBef>
              <a:spcAft>
                <a:spcPts val="0"/>
              </a:spcAft>
              <a:buClr>
                <a:srgbClr val="7B7B7B"/>
              </a:buClr>
              <a:buSzPts val="1600"/>
              <a:buNone/>
            </a:pPr>
            <a:r>
              <a:rPr lang="en-US" sz="1600">
                <a:solidFill>
                  <a:srgbClr val="7B7B7B"/>
                </a:solidFill>
              </a:rPr>
              <a:t>BBT Curation Committee Annual Meeting</a:t>
            </a:r>
            <a:endParaRPr/>
          </a:p>
          <a:p>
            <a:pPr marL="0" lvl="0" indent="0" algn="ctr" rtl="0">
              <a:lnSpc>
                <a:spcPct val="90000"/>
              </a:lnSpc>
              <a:spcBef>
                <a:spcPts val="0"/>
              </a:spcBef>
              <a:spcAft>
                <a:spcPts val="0"/>
              </a:spcAft>
              <a:buClr>
                <a:srgbClr val="7B7B7B"/>
              </a:buClr>
              <a:buSzPts val="1600"/>
              <a:buNone/>
            </a:pPr>
            <a:r>
              <a:rPr lang="en-US" sz="1600">
                <a:solidFill>
                  <a:srgbClr val="7B7B7B"/>
                </a:solidFill>
              </a:rPr>
              <a:t>Wednesday, 13th November 2019</a:t>
            </a:r>
            <a:endParaRPr/>
          </a:p>
          <a:p>
            <a:pPr marL="0" lvl="0" indent="0" algn="ctr" rtl="0">
              <a:lnSpc>
                <a:spcPct val="90000"/>
              </a:lnSpc>
              <a:spcBef>
                <a:spcPts val="1000"/>
              </a:spcBef>
              <a:spcAft>
                <a:spcPts val="0"/>
              </a:spcAft>
              <a:buClr>
                <a:schemeClr val="dk1"/>
              </a:buClr>
              <a:buSzPts val="2400"/>
              <a:buNone/>
            </a:pPr>
            <a:endParaRPr/>
          </a:p>
        </p:txBody>
      </p:sp>
      <p:pic>
        <p:nvPicPr>
          <p:cNvPr id="86" name="Google Shape;86;p1"/>
          <p:cNvPicPr preferRelativeResize="0"/>
          <p:nvPr/>
        </p:nvPicPr>
        <p:blipFill rotWithShape="1">
          <a:blip r:embed="rId3">
            <a:alphaModFix/>
          </a:blip>
          <a:srcRect/>
          <a:stretch/>
        </p:blipFill>
        <p:spPr>
          <a:xfrm>
            <a:off x="829375" y="5830475"/>
            <a:ext cx="1876425" cy="600075"/>
          </a:xfrm>
          <a:prstGeom prst="rect">
            <a:avLst/>
          </a:prstGeom>
          <a:noFill/>
          <a:ln>
            <a:noFill/>
          </a:ln>
        </p:spPr>
      </p:pic>
      <p:pic>
        <p:nvPicPr>
          <p:cNvPr id="87" name="Google Shape;87;p1"/>
          <p:cNvPicPr preferRelativeResize="0"/>
          <p:nvPr/>
        </p:nvPicPr>
        <p:blipFill rotWithShape="1">
          <a:blip r:embed="rId4">
            <a:alphaModFix/>
          </a:blip>
          <a:srcRect/>
          <a:stretch/>
        </p:blipFill>
        <p:spPr>
          <a:xfrm>
            <a:off x="5076378" y="5830475"/>
            <a:ext cx="2174369" cy="817563"/>
          </a:xfrm>
          <a:prstGeom prst="rect">
            <a:avLst/>
          </a:prstGeom>
          <a:noFill/>
          <a:ln>
            <a:noFill/>
          </a:ln>
        </p:spPr>
      </p:pic>
      <p:pic>
        <p:nvPicPr>
          <p:cNvPr id="88" name="Google Shape;88;p1"/>
          <p:cNvPicPr preferRelativeResize="0"/>
          <p:nvPr/>
        </p:nvPicPr>
        <p:blipFill rotWithShape="1">
          <a:blip r:embed="rId5">
            <a:alphaModFix/>
          </a:blip>
          <a:srcRect/>
          <a:stretch/>
        </p:blipFill>
        <p:spPr>
          <a:xfrm>
            <a:off x="9621325" y="5721725"/>
            <a:ext cx="1812857" cy="81756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7"/>
          <p:cNvSpPr txBox="1">
            <a:spLocks noGrp="1"/>
          </p:cNvSpPr>
          <p:nvPr>
            <p:ph type="title"/>
          </p:nvPr>
        </p:nvSpPr>
        <p:spPr>
          <a:xfrm>
            <a:off x="838200" y="365126"/>
            <a:ext cx="10515600" cy="68244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000"/>
              <a:buFont typeface="Calibri"/>
              <a:buNone/>
            </a:pPr>
            <a:r>
              <a:rPr lang="en-US" sz="4000" b="1"/>
              <a:t>Note in the scope note of the facet “Activities”</a:t>
            </a:r>
            <a:endParaRPr sz="4000" b="1"/>
          </a:p>
        </p:txBody>
      </p:sp>
      <p:sp>
        <p:nvSpPr>
          <p:cNvPr id="166" name="Google Shape;166;p7"/>
          <p:cNvSpPr txBox="1">
            <a:spLocks noGrp="1"/>
          </p:cNvSpPr>
          <p:nvPr>
            <p:ph type="body" idx="1"/>
          </p:nvPr>
        </p:nvSpPr>
        <p:spPr>
          <a:xfrm>
            <a:off x="838200" y="1695624"/>
            <a:ext cx="10515600" cy="4891800"/>
          </a:xfrm>
          <a:prstGeom prst="rect">
            <a:avLst/>
          </a:prstGeom>
          <a:noFill/>
          <a:ln>
            <a:noFill/>
          </a:ln>
        </p:spPr>
        <p:txBody>
          <a:bodyPr spcFirstLastPara="1" wrap="square" lIns="91425" tIns="45700" rIns="91425" bIns="45700" anchor="t" anchorCtr="0">
            <a:normAutofit/>
          </a:bodyPr>
          <a:lstStyle/>
          <a:p>
            <a:pPr marL="0" lvl="0" indent="0" algn="just" rtl="0">
              <a:lnSpc>
                <a:spcPct val="90000"/>
              </a:lnSpc>
              <a:spcBef>
                <a:spcPts val="0"/>
              </a:spcBef>
              <a:spcAft>
                <a:spcPts val="0"/>
              </a:spcAft>
              <a:buSzPts val="1800"/>
              <a:buNone/>
            </a:pPr>
            <a:r>
              <a:rPr lang="en-US" sz="1800"/>
              <a:t>Note: It is important to note that actions that are unintentional are excluded from this facet. Such actions may result from natural processes (natural disasters, geneses, changes due to natural causes), the non-conscious actions of subjects (e.g. the actions of people that are under the influence of drugs) as well as coerced actions performed in conditions that deprive persons of their free will. The fundamental criterion for the exclusion of these kinds of actions from the “activity” facet is the will, the ability of a subject to choose his purpose according to his judgment. Insofar as the will is the criterion for the determination of an action, the notion of “purpose” is the starting point for building the hierarchies of the “activity” facet.</a:t>
            </a:r>
            <a:endParaRPr/>
          </a:p>
          <a:p>
            <a:pPr marL="0" lvl="0" indent="0" algn="just" rtl="0">
              <a:lnSpc>
                <a:spcPct val="90000"/>
              </a:lnSpc>
              <a:spcBef>
                <a:spcPts val="0"/>
              </a:spcBef>
              <a:spcAft>
                <a:spcPts val="0"/>
              </a:spcAft>
              <a:buSzPts val="1800"/>
              <a:buNone/>
            </a:pPr>
            <a:endParaRPr sz="1800"/>
          </a:p>
          <a:p>
            <a:pPr marL="0" lvl="0" indent="0" algn="just" rtl="0">
              <a:lnSpc>
                <a:spcPct val="90000"/>
              </a:lnSpc>
              <a:spcBef>
                <a:spcPts val="0"/>
              </a:spcBef>
              <a:spcAft>
                <a:spcPts val="0"/>
              </a:spcAft>
              <a:buSzPts val="1800"/>
              <a:buNone/>
            </a:pPr>
            <a:endParaRPr sz="1800"/>
          </a:p>
          <a:p>
            <a:pPr marL="0" lvl="0" indent="0" algn="just" rtl="0">
              <a:lnSpc>
                <a:spcPct val="90000"/>
              </a:lnSpc>
              <a:spcBef>
                <a:spcPts val="0"/>
              </a:spcBef>
              <a:spcAft>
                <a:spcPts val="0"/>
              </a:spcAft>
              <a:buSzPts val="1800"/>
              <a:buNone/>
            </a:pPr>
            <a:endParaRPr sz="1800"/>
          </a:p>
          <a:p>
            <a:pPr marL="0" lvl="0" indent="0" algn="just" rtl="0">
              <a:lnSpc>
                <a:spcPct val="90000"/>
              </a:lnSpc>
              <a:spcBef>
                <a:spcPts val="0"/>
              </a:spcBef>
              <a:spcAft>
                <a:spcPts val="0"/>
              </a:spcAft>
              <a:buSzPts val="1800"/>
              <a:buNone/>
            </a:pPr>
            <a:endParaRPr sz="1800"/>
          </a:p>
          <a:p>
            <a:pPr marL="0" lvl="0" indent="0" algn="just" rtl="0">
              <a:lnSpc>
                <a:spcPct val="90000"/>
              </a:lnSpc>
              <a:spcBef>
                <a:spcPts val="0"/>
              </a:spcBef>
              <a:spcAft>
                <a:spcPts val="0"/>
              </a:spcAft>
              <a:buSzPts val="1800"/>
              <a:buNone/>
            </a:pPr>
            <a:endParaRPr sz="1800"/>
          </a:p>
          <a:p>
            <a:pPr marL="0" lvl="0" indent="0" algn="just" rtl="0">
              <a:lnSpc>
                <a:spcPct val="90000"/>
              </a:lnSpc>
              <a:spcBef>
                <a:spcPts val="0"/>
              </a:spcBef>
              <a:spcAft>
                <a:spcPts val="0"/>
              </a:spcAft>
              <a:buSzPts val="1800"/>
              <a:buNone/>
            </a:pPr>
            <a:endParaRPr/>
          </a:p>
          <a:p>
            <a:pPr marL="0" lvl="0" indent="0" algn="just" rtl="0">
              <a:lnSpc>
                <a:spcPct val="90000"/>
              </a:lnSpc>
              <a:spcBef>
                <a:spcPts val="1000"/>
              </a:spcBef>
              <a:spcAft>
                <a:spcPts val="0"/>
              </a:spcAft>
              <a:buClr>
                <a:schemeClr val="dk1"/>
              </a:buClr>
              <a:buSzPts val="1800"/>
              <a:buNone/>
            </a:pPr>
            <a:r>
              <a:rPr lang="en-US" sz="1800"/>
              <a:t/>
            </a:r>
            <a:br>
              <a:rPr lang="en-US" sz="1800"/>
            </a:br>
            <a:endParaRPr sz="1800">
              <a:solidFill>
                <a:srgbClr val="FF0000"/>
              </a:solidFill>
            </a:endParaRPr>
          </a:p>
        </p:txBody>
      </p:sp>
      <p:pic>
        <p:nvPicPr>
          <p:cNvPr id="167" name="Google Shape;167;p7"/>
          <p:cNvPicPr preferRelativeResize="0"/>
          <p:nvPr/>
        </p:nvPicPr>
        <p:blipFill rotWithShape="1">
          <a:blip r:embed="rId3">
            <a:alphaModFix/>
          </a:blip>
          <a:srcRect/>
          <a:stretch/>
        </p:blipFill>
        <p:spPr>
          <a:xfrm>
            <a:off x="838200" y="5830475"/>
            <a:ext cx="1876425" cy="600075"/>
          </a:xfrm>
          <a:prstGeom prst="rect">
            <a:avLst/>
          </a:prstGeom>
          <a:noFill/>
          <a:ln>
            <a:noFill/>
          </a:ln>
        </p:spPr>
      </p:pic>
      <p:pic>
        <p:nvPicPr>
          <p:cNvPr id="168" name="Google Shape;168;p7"/>
          <p:cNvPicPr preferRelativeResize="0"/>
          <p:nvPr/>
        </p:nvPicPr>
        <p:blipFill rotWithShape="1">
          <a:blip r:embed="rId4">
            <a:alphaModFix/>
          </a:blip>
          <a:srcRect/>
          <a:stretch/>
        </p:blipFill>
        <p:spPr>
          <a:xfrm>
            <a:off x="5080790" y="5830475"/>
            <a:ext cx="2174369" cy="817563"/>
          </a:xfrm>
          <a:prstGeom prst="rect">
            <a:avLst/>
          </a:prstGeom>
          <a:noFill/>
          <a:ln>
            <a:noFill/>
          </a:ln>
        </p:spPr>
      </p:pic>
      <p:pic>
        <p:nvPicPr>
          <p:cNvPr id="169" name="Google Shape;169;p7"/>
          <p:cNvPicPr preferRelativeResize="0"/>
          <p:nvPr/>
        </p:nvPicPr>
        <p:blipFill rotWithShape="1">
          <a:blip r:embed="rId5">
            <a:alphaModFix/>
          </a:blip>
          <a:srcRect/>
          <a:stretch/>
        </p:blipFill>
        <p:spPr>
          <a:xfrm>
            <a:off x="9621325" y="5721725"/>
            <a:ext cx="1812857" cy="817563"/>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g70bb9eea25_0_5"/>
          <p:cNvSpPr txBox="1">
            <a:spLocks noGrp="1"/>
          </p:cNvSpPr>
          <p:nvPr>
            <p:ph type="title"/>
          </p:nvPr>
        </p:nvSpPr>
        <p:spPr>
          <a:xfrm>
            <a:off x="838200" y="270769"/>
            <a:ext cx="10515600" cy="892200"/>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000"/>
              <a:buFont typeface="Calibri"/>
              <a:buNone/>
            </a:pPr>
            <a:r>
              <a:rPr lang="en-US" sz="4000" b="1"/>
              <a:t>Discussion via BBTalk</a:t>
            </a:r>
            <a:endParaRPr sz="4000" b="1"/>
          </a:p>
        </p:txBody>
      </p:sp>
      <p:sp>
        <p:nvSpPr>
          <p:cNvPr id="94" name="Google Shape;94;g70bb9eea25_0_5"/>
          <p:cNvSpPr txBox="1">
            <a:spLocks noGrp="1"/>
          </p:cNvSpPr>
          <p:nvPr>
            <p:ph type="body" idx="1"/>
          </p:nvPr>
        </p:nvSpPr>
        <p:spPr>
          <a:xfrm>
            <a:off x="838200" y="1659200"/>
            <a:ext cx="10515600" cy="4928100"/>
          </a:xfrm>
          <a:prstGeom prst="rect">
            <a:avLst/>
          </a:prstGeom>
          <a:noFill/>
          <a:ln>
            <a:noFill/>
          </a:ln>
        </p:spPr>
        <p:txBody>
          <a:bodyPr spcFirstLastPara="1" wrap="square" lIns="91425" tIns="45700" rIns="91425" bIns="45700" anchor="t" anchorCtr="0">
            <a:noAutofit/>
          </a:bodyPr>
          <a:lstStyle/>
          <a:p>
            <a:pPr marL="571500" lvl="0" indent="-342900" algn="l" rtl="0">
              <a:lnSpc>
                <a:spcPct val="90000"/>
              </a:lnSpc>
              <a:spcBef>
                <a:spcPts val="0"/>
              </a:spcBef>
              <a:spcAft>
                <a:spcPts val="0"/>
              </a:spcAft>
              <a:buSzPts val="1800"/>
              <a:buChar char="•"/>
            </a:pPr>
            <a:r>
              <a:rPr lang="en-US" sz="2000"/>
              <a:t>Proposition of two new terms called “Processes” and  “Sociopolitical processes” with the suggestion that the first (“Processes”) could function as a new facet with two hierarchies: “Sociopolitical processes” and “Natural processes”, until then a separate facet.</a:t>
            </a:r>
            <a:endParaRPr/>
          </a:p>
          <a:p>
            <a:pPr marL="685800" lvl="0" indent="-342900" algn="l" rtl="0">
              <a:lnSpc>
                <a:spcPct val="90000"/>
              </a:lnSpc>
              <a:spcBef>
                <a:spcPts val="0"/>
              </a:spcBef>
              <a:spcAft>
                <a:spcPts val="0"/>
              </a:spcAft>
              <a:buSzPts val="1800"/>
              <a:buFont typeface="Calibri"/>
              <a:buNone/>
            </a:pPr>
            <a:endParaRPr sz="2000"/>
          </a:p>
          <a:p>
            <a:pPr marL="571500" lvl="0" indent="-342900" algn="l" rtl="0">
              <a:lnSpc>
                <a:spcPct val="90000"/>
              </a:lnSpc>
              <a:spcBef>
                <a:spcPts val="0"/>
              </a:spcBef>
              <a:spcAft>
                <a:spcPts val="0"/>
              </a:spcAft>
              <a:buSzPts val="1800"/>
              <a:buChar char="•"/>
            </a:pPr>
            <a:r>
              <a:rPr lang="en-US" sz="2000"/>
              <a:t>The proposal has been discussed and finally withdrawn. However, it has been noted that we should return to the discussion on social processes.</a:t>
            </a:r>
            <a:endParaRPr/>
          </a:p>
          <a:p>
            <a:pPr marL="685800" lvl="0" indent="-342900" algn="l" rtl="0">
              <a:lnSpc>
                <a:spcPct val="90000"/>
              </a:lnSpc>
              <a:spcBef>
                <a:spcPts val="0"/>
              </a:spcBef>
              <a:spcAft>
                <a:spcPts val="0"/>
              </a:spcAft>
              <a:buSzPts val="1800"/>
              <a:buFont typeface="Calibri"/>
              <a:buNone/>
            </a:pPr>
            <a:endParaRPr sz="2000"/>
          </a:p>
          <a:p>
            <a:pPr marL="571500" lvl="0" indent="-342900" algn="l" rtl="0">
              <a:lnSpc>
                <a:spcPct val="90000"/>
              </a:lnSpc>
              <a:spcBef>
                <a:spcPts val="0"/>
              </a:spcBef>
              <a:spcAft>
                <a:spcPts val="0"/>
              </a:spcAft>
              <a:buSzPts val="1800"/>
              <a:buChar char="•"/>
            </a:pPr>
            <a:r>
              <a:rPr lang="en-US" sz="2000"/>
              <a:t>The main issues that have been brought forth in the former discussion were: a. how to distinguish social processes from other terms corresponding to temporal entities (or concepts of changing in time), and b. how to accommodate -if possible- social processes in the facet “Activities”, given that the scope note of the latter emphasises the factor of intentionality, while “not all of the actions taking place in processes over sometimes a long period of time can be said to be pointed at one aim that had to be achieved”.</a:t>
            </a:r>
            <a:br>
              <a:rPr lang="en-US" sz="2000"/>
            </a:br>
            <a:endParaRPr sz="2000"/>
          </a:p>
        </p:txBody>
      </p:sp>
      <p:pic>
        <p:nvPicPr>
          <p:cNvPr id="95" name="Google Shape;95;g70bb9eea25_0_5"/>
          <p:cNvPicPr preferRelativeResize="0"/>
          <p:nvPr/>
        </p:nvPicPr>
        <p:blipFill rotWithShape="1">
          <a:blip r:embed="rId3">
            <a:alphaModFix/>
          </a:blip>
          <a:srcRect/>
          <a:stretch/>
        </p:blipFill>
        <p:spPr>
          <a:xfrm>
            <a:off x="829375" y="5830475"/>
            <a:ext cx="1876425" cy="600075"/>
          </a:xfrm>
          <a:prstGeom prst="rect">
            <a:avLst/>
          </a:prstGeom>
          <a:noFill/>
          <a:ln>
            <a:noFill/>
          </a:ln>
        </p:spPr>
      </p:pic>
      <p:pic>
        <p:nvPicPr>
          <p:cNvPr id="96" name="Google Shape;96;g70bb9eea25_0_5"/>
          <p:cNvPicPr preferRelativeResize="0"/>
          <p:nvPr/>
        </p:nvPicPr>
        <p:blipFill rotWithShape="1">
          <a:blip r:embed="rId4">
            <a:alphaModFix/>
          </a:blip>
          <a:srcRect/>
          <a:stretch/>
        </p:blipFill>
        <p:spPr>
          <a:xfrm>
            <a:off x="5076378" y="5830475"/>
            <a:ext cx="2174369" cy="817563"/>
          </a:xfrm>
          <a:prstGeom prst="rect">
            <a:avLst/>
          </a:prstGeom>
          <a:noFill/>
          <a:ln>
            <a:noFill/>
          </a:ln>
        </p:spPr>
      </p:pic>
      <p:pic>
        <p:nvPicPr>
          <p:cNvPr id="97" name="Google Shape;97;g70bb9eea25_0_5"/>
          <p:cNvPicPr preferRelativeResize="0"/>
          <p:nvPr/>
        </p:nvPicPr>
        <p:blipFill rotWithShape="1">
          <a:blip r:embed="rId5">
            <a:alphaModFix/>
          </a:blip>
          <a:srcRect/>
          <a:stretch/>
        </p:blipFill>
        <p:spPr>
          <a:xfrm>
            <a:off x="9621325" y="5721725"/>
            <a:ext cx="1812857" cy="817563"/>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3"/>
          <p:cNvSpPr txBox="1">
            <a:spLocks noGrp="1"/>
          </p:cNvSpPr>
          <p:nvPr>
            <p:ph type="title"/>
          </p:nvPr>
        </p:nvSpPr>
        <p:spPr>
          <a:xfrm>
            <a:off x="838200" y="270769"/>
            <a:ext cx="10515600" cy="892207"/>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000"/>
              <a:buFont typeface="Calibri"/>
              <a:buNone/>
            </a:pPr>
            <a:r>
              <a:rPr lang="en-US" sz="4000" b="1"/>
              <a:t>Scopes of the presentation</a:t>
            </a:r>
            <a:endParaRPr sz="4000" b="1"/>
          </a:p>
        </p:txBody>
      </p:sp>
      <p:sp>
        <p:nvSpPr>
          <p:cNvPr id="103" name="Google Shape;103;p3"/>
          <p:cNvSpPr txBox="1">
            <a:spLocks noGrp="1"/>
          </p:cNvSpPr>
          <p:nvPr>
            <p:ph type="body" idx="1"/>
          </p:nvPr>
        </p:nvSpPr>
        <p:spPr>
          <a:xfrm>
            <a:off x="838200" y="2108200"/>
            <a:ext cx="10515600" cy="5062500"/>
          </a:xfrm>
          <a:prstGeom prst="rect">
            <a:avLst/>
          </a:prstGeom>
          <a:noFill/>
          <a:ln>
            <a:noFill/>
          </a:ln>
        </p:spPr>
        <p:txBody>
          <a:bodyPr spcFirstLastPara="1" wrap="square" lIns="91425" tIns="45700" rIns="91425" bIns="45700" anchor="t" anchorCtr="0">
            <a:noAutofit/>
          </a:bodyPr>
          <a:lstStyle/>
          <a:p>
            <a:pPr marL="228600" lvl="0" indent="-215900" algn="l" rtl="0">
              <a:lnSpc>
                <a:spcPct val="90000"/>
              </a:lnSpc>
              <a:spcBef>
                <a:spcPts val="0"/>
              </a:spcBef>
              <a:spcAft>
                <a:spcPts val="0"/>
              </a:spcAft>
              <a:buClr>
                <a:schemeClr val="dk1"/>
              </a:buClr>
              <a:buSzPts val="2600"/>
              <a:buChar char="•"/>
            </a:pPr>
            <a:r>
              <a:rPr lang="en-US" sz="2600"/>
              <a:t>to elaborate on the temporal aspects of processes, which may help us to distinguish them from other entities</a:t>
            </a:r>
            <a:endParaRPr/>
          </a:p>
          <a:p>
            <a:pPr marL="228600" lvl="0" indent="-50800" algn="l" rtl="0">
              <a:lnSpc>
                <a:spcPct val="90000"/>
              </a:lnSpc>
              <a:spcBef>
                <a:spcPts val="0"/>
              </a:spcBef>
              <a:spcAft>
                <a:spcPts val="0"/>
              </a:spcAft>
              <a:buClr>
                <a:schemeClr val="dk1"/>
              </a:buClr>
              <a:buSzPts val="2600"/>
              <a:buNone/>
            </a:pPr>
            <a:endParaRPr sz="2600"/>
          </a:p>
          <a:p>
            <a:pPr marL="228600" lvl="0" indent="-215900" algn="l" rtl="0">
              <a:lnSpc>
                <a:spcPct val="90000"/>
              </a:lnSpc>
              <a:spcBef>
                <a:spcPts val="0"/>
              </a:spcBef>
              <a:spcAft>
                <a:spcPts val="0"/>
              </a:spcAft>
              <a:buSzPts val="2600"/>
              <a:buChar char="•"/>
            </a:pPr>
            <a:r>
              <a:rPr lang="en-US" sz="2600"/>
              <a:t>to explore whether processes can be included in the facet “Activities” by relativising the notion of intentionality</a:t>
            </a:r>
            <a:endParaRPr/>
          </a:p>
          <a:p>
            <a:pPr marL="0" lvl="0" indent="0" algn="just" rtl="0">
              <a:lnSpc>
                <a:spcPct val="100000"/>
              </a:lnSpc>
              <a:spcBef>
                <a:spcPts val="1000"/>
              </a:spcBef>
              <a:spcAft>
                <a:spcPts val="0"/>
              </a:spcAft>
              <a:buClr>
                <a:schemeClr val="dk1"/>
              </a:buClr>
              <a:buSzPts val="1600"/>
              <a:buNone/>
            </a:pPr>
            <a:endParaRPr sz="1600"/>
          </a:p>
        </p:txBody>
      </p:sp>
      <p:pic>
        <p:nvPicPr>
          <p:cNvPr id="104" name="Google Shape;104;p3"/>
          <p:cNvPicPr preferRelativeResize="0"/>
          <p:nvPr/>
        </p:nvPicPr>
        <p:blipFill rotWithShape="1">
          <a:blip r:embed="rId3">
            <a:alphaModFix/>
          </a:blip>
          <a:srcRect/>
          <a:stretch/>
        </p:blipFill>
        <p:spPr>
          <a:xfrm>
            <a:off x="829375" y="5830475"/>
            <a:ext cx="1876425" cy="600075"/>
          </a:xfrm>
          <a:prstGeom prst="rect">
            <a:avLst/>
          </a:prstGeom>
          <a:noFill/>
          <a:ln>
            <a:noFill/>
          </a:ln>
        </p:spPr>
      </p:pic>
      <p:pic>
        <p:nvPicPr>
          <p:cNvPr id="105" name="Google Shape;105;p3"/>
          <p:cNvPicPr preferRelativeResize="0"/>
          <p:nvPr/>
        </p:nvPicPr>
        <p:blipFill rotWithShape="1">
          <a:blip r:embed="rId4">
            <a:alphaModFix/>
          </a:blip>
          <a:srcRect/>
          <a:stretch/>
        </p:blipFill>
        <p:spPr>
          <a:xfrm>
            <a:off x="5076378" y="5830475"/>
            <a:ext cx="2174369" cy="817563"/>
          </a:xfrm>
          <a:prstGeom prst="rect">
            <a:avLst/>
          </a:prstGeom>
          <a:noFill/>
          <a:ln>
            <a:noFill/>
          </a:ln>
        </p:spPr>
      </p:pic>
      <p:pic>
        <p:nvPicPr>
          <p:cNvPr id="106" name="Google Shape;106;p3"/>
          <p:cNvPicPr preferRelativeResize="0"/>
          <p:nvPr/>
        </p:nvPicPr>
        <p:blipFill rotWithShape="1">
          <a:blip r:embed="rId5">
            <a:alphaModFix/>
          </a:blip>
          <a:srcRect/>
          <a:stretch/>
        </p:blipFill>
        <p:spPr>
          <a:xfrm>
            <a:off x="9621325" y="5721725"/>
            <a:ext cx="1812857" cy="817563"/>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g70bb9eea25_0_17"/>
          <p:cNvSpPr txBox="1">
            <a:spLocks noGrp="1"/>
          </p:cNvSpPr>
          <p:nvPr>
            <p:ph type="title"/>
          </p:nvPr>
        </p:nvSpPr>
        <p:spPr>
          <a:xfrm>
            <a:off x="838200" y="270769"/>
            <a:ext cx="10515600" cy="892200"/>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000"/>
              <a:buFont typeface="Calibri"/>
              <a:buNone/>
            </a:pPr>
            <a:r>
              <a:rPr lang="en-US" sz="4000" b="1" dirty="0"/>
              <a:t>A social process: </a:t>
            </a:r>
            <a:r>
              <a:rPr lang="en-US" sz="4000" b="1" dirty="0" err="1" smtClean="0"/>
              <a:t>Globalisation</a:t>
            </a:r>
            <a:endParaRPr sz="4000" b="1" dirty="0"/>
          </a:p>
        </p:txBody>
      </p:sp>
      <p:sp>
        <p:nvSpPr>
          <p:cNvPr id="112" name="Google Shape;112;g70bb9eea25_0_17"/>
          <p:cNvSpPr txBox="1">
            <a:spLocks noGrp="1"/>
          </p:cNvSpPr>
          <p:nvPr>
            <p:ph type="body" idx="1"/>
          </p:nvPr>
        </p:nvSpPr>
        <p:spPr>
          <a:xfrm>
            <a:off x="838200" y="1336806"/>
            <a:ext cx="10515600" cy="4793700"/>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SzPts val="1800"/>
              <a:buNone/>
            </a:pPr>
            <a:r>
              <a:rPr lang="en-US" sz="1600"/>
              <a:t>“[…] globalisation is an </a:t>
            </a:r>
            <a:r>
              <a:rPr lang="en-US" sz="1600" b="1"/>
              <a:t>open</a:t>
            </a:r>
            <a:r>
              <a:rPr lang="en-US" sz="1600"/>
              <a:t> (i.e. </a:t>
            </a:r>
            <a:r>
              <a:rPr lang="en-US" sz="1600" b="1"/>
              <a:t>not predetermined</a:t>
            </a:r>
            <a:r>
              <a:rPr lang="en-US" sz="1600"/>
              <a:t>) </a:t>
            </a:r>
            <a:r>
              <a:rPr lang="en-US" sz="1600" b="1"/>
              <a:t>process</a:t>
            </a:r>
            <a:r>
              <a:rPr lang="en-US" sz="1600"/>
              <a:t> that substantially </a:t>
            </a:r>
            <a:r>
              <a:rPr lang="en-US" sz="1600" b="1"/>
              <a:t>transforms</a:t>
            </a:r>
            <a:r>
              <a:rPr lang="en-US" sz="1600"/>
              <a:t> […] such institutions of human collective organizations as states, companies, churches and families” </a:t>
            </a:r>
            <a:r>
              <a:rPr lang="en-US" sz="1400"/>
              <a:t>(Osterhammel &amp; Petersson, 2005).</a:t>
            </a:r>
            <a:endParaRPr sz="1400"/>
          </a:p>
          <a:p>
            <a:pPr marL="0" lvl="0" indent="0" algn="just" rtl="0">
              <a:lnSpc>
                <a:spcPct val="100000"/>
              </a:lnSpc>
              <a:spcBef>
                <a:spcPts val="0"/>
              </a:spcBef>
              <a:spcAft>
                <a:spcPts val="0"/>
              </a:spcAft>
              <a:buSzPts val="1800"/>
              <a:buNone/>
            </a:pPr>
            <a:endParaRPr sz="1600"/>
          </a:p>
          <a:p>
            <a:pPr marL="0" lvl="0" indent="0" algn="just" rtl="0">
              <a:lnSpc>
                <a:spcPct val="100000"/>
              </a:lnSpc>
              <a:spcBef>
                <a:spcPts val="0"/>
              </a:spcBef>
              <a:spcAft>
                <a:spcPts val="0"/>
              </a:spcAft>
              <a:buSzPts val="1800"/>
              <a:buNone/>
            </a:pPr>
            <a:r>
              <a:rPr lang="en-US" sz="1600">
                <a:solidFill>
                  <a:srgbClr val="000000"/>
                </a:solidFill>
                <a:latin typeface="Calibri"/>
                <a:ea typeface="Calibri"/>
                <a:cs typeface="Calibri"/>
                <a:sym typeface="Calibri"/>
              </a:rPr>
              <a:t>“The </a:t>
            </a:r>
            <a:r>
              <a:rPr lang="en-US" sz="1600" b="1">
                <a:solidFill>
                  <a:srgbClr val="000000"/>
                </a:solidFill>
                <a:latin typeface="Calibri"/>
                <a:ea typeface="Calibri"/>
                <a:cs typeface="Calibri"/>
                <a:sym typeface="Calibri"/>
              </a:rPr>
              <a:t>process of globalisation </a:t>
            </a:r>
            <a:r>
              <a:rPr lang="en-US" sz="1600">
                <a:solidFill>
                  <a:srgbClr val="000000"/>
                </a:solidFill>
                <a:latin typeface="Calibri"/>
                <a:ea typeface="Calibri"/>
                <a:cs typeface="Calibri"/>
                <a:sym typeface="Calibri"/>
              </a:rPr>
              <a:t>has been precipitated by a number of factors, including rapid technology </a:t>
            </a:r>
            <a:r>
              <a:rPr lang="en-US" sz="1600" b="1">
                <a:solidFill>
                  <a:srgbClr val="000000"/>
                </a:solidFill>
                <a:latin typeface="Calibri"/>
                <a:ea typeface="Calibri"/>
                <a:cs typeface="Calibri"/>
                <a:sym typeface="Calibri"/>
              </a:rPr>
              <a:t>developments</a:t>
            </a:r>
            <a:r>
              <a:rPr lang="en-US" sz="1600">
                <a:solidFill>
                  <a:srgbClr val="000000"/>
                </a:solidFill>
                <a:latin typeface="Calibri"/>
                <a:ea typeface="Calibri"/>
                <a:cs typeface="Calibri"/>
                <a:sym typeface="Calibri"/>
              </a:rPr>
              <a:t> […], political </a:t>
            </a:r>
            <a:r>
              <a:rPr lang="en-US" sz="1600" b="1">
                <a:solidFill>
                  <a:srgbClr val="000000"/>
                </a:solidFill>
                <a:latin typeface="Calibri"/>
                <a:ea typeface="Calibri"/>
                <a:cs typeface="Calibri"/>
                <a:sym typeface="Calibri"/>
              </a:rPr>
              <a:t>developments</a:t>
            </a:r>
            <a:r>
              <a:rPr lang="en-US" sz="1600">
                <a:solidFill>
                  <a:srgbClr val="000000"/>
                </a:solidFill>
                <a:latin typeface="Calibri"/>
                <a:ea typeface="Calibri"/>
                <a:cs typeface="Calibri"/>
                <a:sym typeface="Calibri"/>
              </a:rPr>
              <a:t> […], and transportation </a:t>
            </a:r>
            <a:r>
              <a:rPr lang="en-US" sz="1600" b="1">
                <a:solidFill>
                  <a:srgbClr val="000000"/>
                </a:solidFill>
                <a:latin typeface="Calibri"/>
                <a:ea typeface="Calibri"/>
                <a:cs typeface="Calibri"/>
                <a:sym typeface="Calibri"/>
              </a:rPr>
              <a:t>developments</a:t>
            </a:r>
            <a:r>
              <a:rPr lang="en-US" sz="1600">
                <a:solidFill>
                  <a:srgbClr val="000000"/>
                </a:solidFill>
                <a:latin typeface="Calibri"/>
                <a:ea typeface="Calibri"/>
                <a:cs typeface="Calibri"/>
                <a:sym typeface="Calibri"/>
              </a:rPr>
              <a:t> […]” </a:t>
            </a:r>
            <a:r>
              <a:rPr lang="en-US" sz="1400">
                <a:solidFill>
                  <a:srgbClr val="000000"/>
                </a:solidFill>
                <a:latin typeface="Calibri"/>
                <a:ea typeface="Calibri"/>
                <a:cs typeface="Calibri"/>
                <a:sym typeface="Calibri"/>
              </a:rPr>
              <a:t>(</a:t>
            </a:r>
            <a:r>
              <a:rPr lang="en-US" sz="1400" i="1">
                <a:solidFill>
                  <a:srgbClr val="000000"/>
                </a:solidFill>
                <a:latin typeface="Calibri"/>
                <a:ea typeface="Calibri"/>
                <a:cs typeface="Calibri"/>
                <a:sym typeface="Calibri"/>
              </a:rPr>
              <a:t>QFINANCE: The Ultimate Resource</a:t>
            </a:r>
            <a:r>
              <a:rPr lang="en-US" sz="1400">
                <a:solidFill>
                  <a:srgbClr val="000000"/>
                </a:solidFill>
                <a:latin typeface="Calibri"/>
                <a:ea typeface="Calibri"/>
                <a:cs typeface="Calibri"/>
                <a:sym typeface="Calibri"/>
              </a:rPr>
              <a:t>, 2013).</a:t>
            </a:r>
            <a:endParaRPr sz="1400">
              <a:solidFill>
                <a:srgbClr val="000000"/>
              </a:solidFill>
              <a:latin typeface="Calibri"/>
              <a:ea typeface="Calibri"/>
              <a:cs typeface="Calibri"/>
              <a:sym typeface="Calibri"/>
            </a:endParaRPr>
          </a:p>
          <a:p>
            <a:pPr marL="0" lvl="0" indent="0" algn="just" rtl="0">
              <a:lnSpc>
                <a:spcPct val="100000"/>
              </a:lnSpc>
              <a:spcBef>
                <a:spcPts val="0"/>
              </a:spcBef>
              <a:spcAft>
                <a:spcPts val="0"/>
              </a:spcAft>
              <a:buSzPts val="1800"/>
              <a:buNone/>
            </a:pPr>
            <a:endParaRPr sz="1600">
              <a:solidFill>
                <a:srgbClr val="000000"/>
              </a:solidFill>
              <a:latin typeface="Calibri"/>
              <a:ea typeface="Calibri"/>
              <a:cs typeface="Calibri"/>
              <a:sym typeface="Calibri"/>
            </a:endParaRPr>
          </a:p>
          <a:p>
            <a:pPr marL="0" lvl="0" indent="0" algn="just" rtl="0">
              <a:lnSpc>
                <a:spcPct val="100000"/>
              </a:lnSpc>
              <a:spcBef>
                <a:spcPts val="0"/>
              </a:spcBef>
              <a:spcAft>
                <a:spcPts val="0"/>
              </a:spcAft>
              <a:buSzPts val="1800"/>
              <a:buNone/>
            </a:pPr>
            <a:r>
              <a:rPr lang="en-US" sz="1600"/>
              <a:t>“[…] globalisation [is] the </a:t>
            </a:r>
            <a:r>
              <a:rPr lang="en-US" sz="1600" b="1"/>
              <a:t>process</a:t>
            </a:r>
            <a:r>
              <a:rPr lang="en-US" sz="1600"/>
              <a:t> in which more and more people </a:t>
            </a:r>
            <a:r>
              <a:rPr lang="en-US" sz="1600" b="1"/>
              <a:t>become connected</a:t>
            </a:r>
            <a:r>
              <a:rPr lang="en-US" sz="1600"/>
              <a:t> in more different ways across larger distances” </a:t>
            </a:r>
            <a:r>
              <a:rPr lang="en-US" sz="1400"/>
              <a:t>(Lechner, 2009).</a:t>
            </a:r>
            <a:endParaRPr/>
          </a:p>
          <a:p>
            <a:pPr marL="0" lvl="0" indent="0" algn="just" rtl="0">
              <a:lnSpc>
                <a:spcPct val="100000"/>
              </a:lnSpc>
              <a:spcBef>
                <a:spcPts val="0"/>
              </a:spcBef>
              <a:spcAft>
                <a:spcPts val="0"/>
              </a:spcAft>
              <a:buSzPts val="1800"/>
              <a:buNone/>
            </a:pPr>
            <a:endParaRPr sz="1600"/>
          </a:p>
          <a:p>
            <a:pPr marL="0" lvl="0" indent="0" algn="just" rtl="0">
              <a:lnSpc>
                <a:spcPct val="100000"/>
              </a:lnSpc>
              <a:spcBef>
                <a:spcPts val="0"/>
              </a:spcBef>
              <a:spcAft>
                <a:spcPts val="0"/>
              </a:spcAft>
              <a:buSzPts val="1800"/>
              <a:buNone/>
            </a:pPr>
            <a:r>
              <a:rPr lang="en-US" sz="1600"/>
              <a:t>“[…] globalisation is not a fundamentally new concept in history but is the latest variant of an </a:t>
            </a:r>
            <a:r>
              <a:rPr lang="en-US" sz="1600" b="1"/>
              <a:t>inherently globalising </a:t>
            </a:r>
            <a:r>
              <a:rPr lang="en-US" sz="1600"/>
              <a:t>political economy” </a:t>
            </a:r>
            <a:r>
              <a:rPr lang="en-US" sz="1400"/>
              <a:t>(Kütting, 2004).</a:t>
            </a:r>
            <a:endParaRPr sz="1400"/>
          </a:p>
          <a:p>
            <a:pPr marL="0" lvl="0" indent="0" algn="just" rtl="0">
              <a:lnSpc>
                <a:spcPct val="100000"/>
              </a:lnSpc>
              <a:spcBef>
                <a:spcPts val="0"/>
              </a:spcBef>
              <a:spcAft>
                <a:spcPts val="0"/>
              </a:spcAft>
              <a:buSzPts val="1800"/>
              <a:buNone/>
            </a:pPr>
            <a:endParaRPr sz="1600"/>
          </a:p>
          <a:p>
            <a:pPr marL="0" lvl="0" indent="0" algn="just" rtl="0">
              <a:lnSpc>
                <a:spcPct val="100000"/>
              </a:lnSpc>
              <a:spcBef>
                <a:spcPts val="0"/>
              </a:spcBef>
              <a:spcAft>
                <a:spcPts val="0"/>
              </a:spcAft>
              <a:buSzPts val="1800"/>
              <a:buNone/>
            </a:pPr>
            <a:r>
              <a:rPr lang="en-US" sz="1600"/>
              <a:t>“Globalisation decisively </a:t>
            </a:r>
            <a:r>
              <a:rPr lang="en-US" sz="1600" b="1"/>
              <a:t>unmakes the coherence </a:t>
            </a:r>
            <a:r>
              <a:rPr lang="en-US" sz="1600"/>
              <a:t>that the modernist project of the nineteenth- and twentieth-century nation-state promised to deliver–the neat fit between territory, language, and identity” </a:t>
            </a:r>
            <a:r>
              <a:rPr lang="en-US" sz="1400"/>
              <a:t>(Suárez-Orozco &amp; Qin-Hilliard, 2004). </a:t>
            </a:r>
            <a:endParaRPr/>
          </a:p>
          <a:p>
            <a:pPr marL="0" lvl="0" indent="0" algn="just" rtl="0">
              <a:lnSpc>
                <a:spcPct val="100000"/>
              </a:lnSpc>
              <a:spcBef>
                <a:spcPts val="0"/>
              </a:spcBef>
              <a:spcAft>
                <a:spcPts val="0"/>
              </a:spcAft>
              <a:buSzPts val="1800"/>
              <a:buNone/>
            </a:pPr>
            <a:endParaRPr sz="1600"/>
          </a:p>
          <a:p>
            <a:pPr marL="0" lvl="0" indent="0" algn="just" rtl="0">
              <a:lnSpc>
                <a:spcPct val="100000"/>
              </a:lnSpc>
              <a:spcBef>
                <a:spcPts val="0"/>
              </a:spcBef>
              <a:spcAft>
                <a:spcPts val="0"/>
              </a:spcAft>
              <a:buSzPts val="1800"/>
              <a:buNone/>
            </a:pPr>
            <a:r>
              <a:rPr lang="en-US" sz="1600"/>
              <a:t>“[…] globalization refers to the </a:t>
            </a:r>
            <a:r>
              <a:rPr lang="en-US" sz="1600" b="1"/>
              <a:t>rapidly developing </a:t>
            </a:r>
            <a:r>
              <a:rPr lang="en-US" sz="1600"/>
              <a:t>and </a:t>
            </a:r>
            <a:r>
              <a:rPr lang="en-US" sz="1600" b="1"/>
              <a:t>ever-densening</a:t>
            </a:r>
            <a:r>
              <a:rPr lang="en-US" sz="1600"/>
              <a:t> network of interconnections and interdependencies that characterise modern social life” </a:t>
            </a:r>
            <a:r>
              <a:rPr lang="en-US" sz="1400"/>
              <a:t>(Tomlinson, 1999)</a:t>
            </a:r>
            <a:r>
              <a:rPr lang="en-US" sz="1600"/>
              <a:t>.</a:t>
            </a:r>
            <a:endParaRPr sz="1600"/>
          </a:p>
          <a:p>
            <a:pPr marL="0" lvl="0" indent="0" algn="just" rtl="0">
              <a:lnSpc>
                <a:spcPct val="100000"/>
              </a:lnSpc>
              <a:spcBef>
                <a:spcPts val="0"/>
              </a:spcBef>
              <a:spcAft>
                <a:spcPts val="0"/>
              </a:spcAft>
              <a:buSzPts val="1800"/>
              <a:buNone/>
            </a:pPr>
            <a:endParaRPr sz="1600"/>
          </a:p>
          <a:p>
            <a:pPr marL="228600" lvl="0" indent="-114300" algn="l" rtl="0">
              <a:lnSpc>
                <a:spcPct val="100000"/>
              </a:lnSpc>
              <a:spcBef>
                <a:spcPts val="1000"/>
              </a:spcBef>
              <a:spcAft>
                <a:spcPts val="0"/>
              </a:spcAft>
              <a:buClr>
                <a:schemeClr val="dk1"/>
              </a:buClr>
              <a:buSzPts val="1800"/>
              <a:buNone/>
            </a:pPr>
            <a:endParaRPr sz="1800" b="0"/>
          </a:p>
          <a:p>
            <a:pPr marL="0" lvl="0" indent="0" algn="just" rtl="0">
              <a:lnSpc>
                <a:spcPct val="100000"/>
              </a:lnSpc>
              <a:spcBef>
                <a:spcPts val="1000"/>
              </a:spcBef>
              <a:spcAft>
                <a:spcPts val="0"/>
              </a:spcAft>
              <a:buSzPts val="1800"/>
              <a:buNone/>
            </a:pPr>
            <a:r>
              <a:rPr lang="en-US" sz="1600"/>
              <a:t/>
            </a:r>
            <a:br>
              <a:rPr lang="en-US" sz="1600"/>
            </a:br>
            <a:r>
              <a:rPr lang="en-US" sz="1600"/>
              <a:t/>
            </a:r>
            <a:br>
              <a:rPr lang="en-US" sz="1600"/>
            </a:br>
            <a:endParaRPr sz="1600"/>
          </a:p>
        </p:txBody>
      </p:sp>
      <p:pic>
        <p:nvPicPr>
          <p:cNvPr id="113" name="Google Shape;113;g70bb9eea25_0_17"/>
          <p:cNvPicPr preferRelativeResize="0"/>
          <p:nvPr/>
        </p:nvPicPr>
        <p:blipFill rotWithShape="1">
          <a:blip r:embed="rId3">
            <a:alphaModFix/>
          </a:blip>
          <a:srcRect/>
          <a:stretch/>
        </p:blipFill>
        <p:spPr>
          <a:xfrm>
            <a:off x="838200" y="5830475"/>
            <a:ext cx="1876425" cy="600075"/>
          </a:xfrm>
          <a:prstGeom prst="rect">
            <a:avLst/>
          </a:prstGeom>
          <a:noFill/>
          <a:ln>
            <a:noFill/>
          </a:ln>
        </p:spPr>
      </p:pic>
      <p:pic>
        <p:nvPicPr>
          <p:cNvPr id="114" name="Google Shape;114;g70bb9eea25_0_17"/>
          <p:cNvPicPr preferRelativeResize="0"/>
          <p:nvPr/>
        </p:nvPicPr>
        <p:blipFill rotWithShape="1">
          <a:blip r:embed="rId4">
            <a:alphaModFix/>
          </a:blip>
          <a:srcRect/>
          <a:stretch/>
        </p:blipFill>
        <p:spPr>
          <a:xfrm>
            <a:off x="5080790" y="5830475"/>
            <a:ext cx="2174369" cy="817563"/>
          </a:xfrm>
          <a:prstGeom prst="rect">
            <a:avLst/>
          </a:prstGeom>
          <a:noFill/>
          <a:ln>
            <a:noFill/>
          </a:ln>
        </p:spPr>
      </p:pic>
      <p:pic>
        <p:nvPicPr>
          <p:cNvPr id="115" name="Google Shape;115;g70bb9eea25_0_17"/>
          <p:cNvPicPr preferRelativeResize="0"/>
          <p:nvPr/>
        </p:nvPicPr>
        <p:blipFill rotWithShape="1">
          <a:blip r:embed="rId5">
            <a:alphaModFix/>
          </a:blip>
          <a:srcRect/>
          <a:stretch/>
        </p:blipFill>
        <p:spPr>
          <a:xfrm>
            <a:off x="9621325" y="5721725"/>
            <a:ext cx="1812857" cy="817563"/>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5"/>
          <p:cNvSpPr txBox="1">
            <a:spLocks noGrp="1"/>
          </p:cNvSpPr>
          <p:nvPr>
            <p:ph type="title"/>
          </p:nvPr>
        </p:nvSpPr>
        <p:spPr>
          <a:xfrm>
            <a:off x="838200" y="270769"/>
            <a:ext cx="10515600" cy="892207"/>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000"/>
              <a:buFont typeface="Calibri"/>
              <a:buNone/>
            </a:pPr>
            <a:r>
              <a:rPr lang="en-US" sz="4000" b="1"/>
              <a:t>A social process: Radicalisation</a:t>
            </a:r>
            <a:endParaRPr sz="4000" b="1"/>
          </a:p>
        </p:txBody>
      </p:sp>
      <p:sp>
        <p:nvSpPr>
          <p:cNvPr id="121" name="Google Shape;121;p5"/>
          <p:cNvSpPr txBox="1">
            <a:spLocks noGrp="1"/>
          </p:cNvSpPr>
          <p:nvPr>
            <p:ph type="body" idx="1"/>
          </p:nvPr>
        </p:nvSpPr>
        <p:spPr>
          <a:xfrm>
            <a:off x="838200" y="1412675"/>
            <a:ext cx="10515600" cy="5174700"/>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SzPts val="1800"/>
              <a:buNone/>
            </a:pPr>
            <a:r>
              <a:rPr lang="en-US" sz="2400"/>
              <a:t>“Radicalisation is a </a:t>
            </a:r>
            <a:r>
              <a:rPr lang="en-US" sz="2400" b="1"/>
              <a:t>process</a:t>
            </a:r>
            <a:r>
              <a:rPr lang="en-US" sz="2400"/>
              <a:t> by which an individual or group comes to </a:t>
            </a:r>
            <a:r>
              <a:rPr lang="en-US" sz="2400" b="1"/>
              <a:t>adopt</a:t>
            </a:r>
            <a:r>
              <a:rPr lang="en-US" sz="2400"/>
              <a:t> increasingly extreme political, social, or religious ideals and aspirations that </a:t>
            </a:r>
            <a:r>
              <a:rPr lang="en-US" sz="2400" b="1"/>
              <a:t>reject or undermine the status quo </a:t>
            </a:r>
            <a:r>
              <a:rPr lang="en-US" sz="2400"/>
              <a:t>or contemporary ideas and expressions of the nation. The outcomes of radicalisation are shaped by the ideas of the society at large; for example, radicalism can originate from a broad social consensus against progressive changes in society or from a broad desire for </a:t>
            </a:r>
            <a:r>
              <a:rPr lang="en-US" sz="2400" b="1"/>
              <a:t>change in society</a:t>
            </a:r>
            <a:r>
              <a:rPr lang="en-US" sz="2400"/>
              <a:t>. Radicalisation can be both violent and nonviolent, although most academic literature focuses on radicalisation into violent extremism. There are multiple pathways that constitute the </a:t>
            </a:r>
            <a:r>
              <a:rPr lang="en-US" sz="2400" b="1"/>
              <a:t>process of radicalisation</a:t>
            </a:r>
            <a:r>
              <a:rPr lang="en-US" sz="2400"/>
              <a:t>, which can be independent but are usually mutually reinforcing”.</a:t>
            </a:r>
            <a:endParaRPr/>
          </a:p>
          <a:p>
            <a:pPr marL="0" lvl="0" indent="0" algn="just" rtl="0">
              <a:lnSpc>
                <a:spcPct val="100000"/>
              </a:lnSpc>
              <a:spcBef>
                <a:spcPts val="0"/>
              </a:spcBef>
              <a:spcAft>
                <a:spcPts val="0"/>
              </a:spcAft>
              <a:buSzPts val="1800"/>
              <a:buNone/>
            </a:pPr>
            <a:r>
              <a:rPr lang="en-US" sz="1800"/>
              <a:t/>
            </a:r>
            <a:br>
              <a:rPr lang="en-US" sz="1800"/>
            </a:br>
            <a:r>
              <a:rPr lang="en-US" sz="1600"/>
              <a:t/>
            </a:r>
            <a:br>
              <a:rPr lang="en-US" sz="1600"/>
            </a:br>
            <a:r>
              <a:rPr lang="en-US" sz="1600"/>
              <a:t/>
            </a:r>
            <a:br>
              <a:rPr lang="en-US" sz="1600"/>
            </a:br>
            <a:endParaRPr sz="1600"/>
          </a:p>
        </p:txBody>
      </p:sp>
      <p:pic>
        <p:nvPicPr>
          <p:cNvPr id="122" name="Google Shape;122;p5"/>
          <p:cNvPicPr preferRelativeResize="0"/>
          <p:nvPr/>
        </p:nvPicPr>
        <p:blipFill rotWithShape="1">
          <a:blip r:embed="rId3">
            <a:alphaModFix/>
          </a:blip>
          <a:srcRect/>
          <a:stretch/>
        </p:blipFill>
        <p:spPr>
          <a:xfrm>
            <a:off x="838200" y="5830475"/>
            <a:ext cx="1876425" cy="600075"/>
          </a:xfrm>
          <a:prstGeom prst="rect">
            <a:avLst/>
          </a:prstGeom>
          <a:noFill/>
          <a:ln>
            <a:noFill/>
          </a:ln>
        </p:spPr>
      </p:pic>
      <p:pic>
        <p:nvPicPr>
          <p:cNvPr id="123" name="Google Shape;123;p5"/>
          <p:cNvPicPr preferRelativeResize="0"/>
          <p:nvPr/>
        </p:nvPicPr>
        <p:blipFill rotWithShape="1">
          <a:blip r:embed="rId4">
            <a:alphaModFix/>
          </a:blip>
          <a:srcRect/>
          <a:stretch/>
        </p:blipFill>
        <p:spPr>
          <a:xfrm>
            <a:off x="5080790" y="5830475"/>
            <a:ext cx="2174369" cy="817563"/>
          </a:xfrm>
          <a:prstGeom prst="rect">
            <a:avLst/>
          </a:prstGeom>
          <a:noFill/>
          <a:ln>
            <a:noFill/>
          </a:ln>
        </p:spPr>
      </p:pic>
      <p:pic>
        <p:nvPicPr>
          <p:cNvPr id="124" name="Google Shape;124;p5"/>
          <p:cNvPicPr preferRelativeResize="0"/>
          <p:nvPr/>
        </p:nvPicPr>
        <p:blipFill rotWithShape="1">
          <a:blip r:embed="rId5">
            <a:alphaModFix/>
          </a:blip>
          <a:srcRect/>
          <a:stretch/>
        </p:blipFill>
        <p:spPr>
          <a:xfrm>
            <a:off x="9621325" y="5721725"/>
            <a:ext cx="1812857" cy="817563"/>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6"/>
          <p:cNvSpPr txBox="1">
            <a:spLocks noGrp="1"/>
          </p:cNvSpPr>
          <p:nvPr>
            <p:ph type="title"/>
          </p:nvPr>
        </p:nvSpPr>
        <p:spPr>
          <a:xfrm>
            <a:off x="838200" y="270769"/>
            <a:ext cx="10515600" cy="892207"/>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000"/>
              <a:buFont typeface="Calibri"/>
              <a:buNone/>
            </a:pPr>
            <a:r>
              <a:rPr lang="en-US" sz="4000" b="1"/>
              <a:t>“Types of epochs” and “Social processes”</a:t>
            </a:r>
            <a:endParaRPr sz="4000" b="1"/>
          </a:p>
        </p:txBody>
      </p:sp>
      <p:sp>
        <p:nvSpPr>
          <p:cNvPr id="130" name="Google Shape;130;p6"/>
          <p:cNvSpPr txBox="1">
            <a:spLocks noGrp="1"/>
          </p:cNvSpPr>
          <p:nvPr>
            <p:ph type="body" idx="1"/>
          </p:nvPr>
        </p:nvSpPr>
        <p:spPr>
          <a:xfrm>
            <a:off x="838200" y="1260628"/>
            <a:ext cx="10515600" cy="5326603"/>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SzPts val="1600"/>
              <a:buNone/>
            </a:pPr>
            <a:endParaRPr sz="1700"/>
          </a:p>
          <a:p>
            <a:pPr marL="0" lvl="0" indent="0" algn="just" rtl="0">
              <a:lnSpc>
                <a:spcPct val="100000"/>
              </a:lnSpc>
              <a:spcBef>
                <a:spcPts val="0"/>
              </a:spcBef>
              <a:spcAft>
                <a:spcPts val="0"/>
              </a:spcAft>
              <a:buSzPts val="1600"/>
              <a:buNone/>
            </a:pPr>
            <a:r>
              <a:rPr lang="en-US" sz="1700" b="1"/>
              <a:t>Types of epochs (scope note):</a:t>
            </a:r>
            <a:endParaRPr sz="1700" b="1"/>
          </a:p>
          <a:p>
            <a:pPr marL="0" lvl="0" indent="0" algn="just" rtl="0">
              <a:lnSpc>
                <a:spcPct val="100000"/>
              </a:lnSpc>
              <a:spcBef>
                <a:spcPts val="0"/>
              </a:spcBef>
              <a:spcAft>
                <a:spcPts val="0"/>
              </a:spcAft>
              <a:buSzPts val="1600"/>
              <a:buNone/>
            </a:pPr>
            <a:r>
              <a:rPr lang="en-US" sz="1700"/>
              <a:t>“</a:t>
            </a:r>
            <a:r>
              <a:rPr lang="en-US" sz="1800"/>
              <a:t>This facet comprises types of cultural, social, intellectual phenomena consistent with each other thus creating intelligible unities. […] this facet [includes] the abstract concepts by virtue of which it is possible to conceive the cultural, social and intellectual phenomena as coherent</a:t>
            </a:r>
            <a:r>
              <a:rPr lang="en-US" sz="1700" b="1"/>
              <a:t>”.</a:t>
            </a:r>
            <a:endParaRPr/>
          </a:p>
          <a:p>
            <a:pPr marL="0" lvl="0" indent="0" algn="just" rtl="0">
              <a:lnSpc>
                <a:spcPct val="100000"/>
              </a:lnSpc>
              <a:spcBef>
                <a:spcPts val="0"/>
              </a:spcBef>
              <a:spcAft>
                <a:spcPts val="0"/>
              </a:spcAft>
              <a:buSzPts val="1600"/>
              <a:buNone/>
            </a:pPr>
            <a:endParaRPr sz="1700" b="1"/>
          </a:p>
          <a:p>
            <a:pPr marL="0" lvl="0" indent="0" algn="just" rtl="0">
              <a:lnSpc>
                <a:spcPct val="100000"/>
              </a:lnSpc>
              <a:spcBef>
                <a:spcPts val="0"/>
              </a:spcBef>
              <a:spcAft>
                <a:spcPts val="0"/>
              </a:spcAft>
              <a:buSzPts val="1600"/>
              <a:buNone/>
            </a:pPr>
            <a:r>
              <a:rPr lang="en-US" sz="1700" b="1"/>
              <a:t>Processes:</a:t>
            </a:r>
            <a:endParaRPr sz="1700" b="1"/>
          </a:p>
          <a:p>
            <a:pPr marL="0" lvl="0" indent="0" algn="just" rtl="0">
              <a:lnSpc>
                <a:spcPct val="100000"/>
              </a:lnSpc>
              <a:spcBef>
                <a:spcPts val="0"/>
              </a:spcBef>
              <a:spcAft>
                <a:spcPts val="0"/>
              </a:spcAft>
              <a:buSzPts val="1600"/>
              <a:buNone/>
            </a:pPr>
            <a:r>
              <a:rPr lang="en-US" sz="1700"/>
              <a:t>The most crucial feature of processes is the dynamics of change they bear that results in the making and/or unmaking of sociocultural structures.  Whereas for any researcher of the Humanities “epochs” refer to spatiotemporal units of some structural coherence (e.g. “Antiquity”, “Modernity”) that emphasize continuity, processes are shorter spatiotemporal units of more or less radical change in one or many branches of social and cultural life.</a:t>
            </a:r>
            <a:endParaRPr sz="1700"/>
          </a:p>
        </p:txBody>
      </p:sp>
      <p:pic>
        <p:nvPicPr>
          <p:cNvPr id="131" name="Google Shape;131;p6"/>
          <p:cNvPicPr preferRelativeResize="0"/>
          <p:nvPr/>
        </p:nvPicPr>
        <p:blipFill rotWithShape="1">
          <a:blip r:embed="rId3">
            <a:alphaModFix/>
          </a:blip>
          <a:srcRect/>
          <a:stretch/>
        </p:blipFill>
        <p:spPr>
          <a:xfrm>
            <a:off x="838200" y="5830475"/>
            <a:ext cx="1876425" cy="600075"/>
          </a:xfrm>
          <a:prstGeom prst="rect">
            <a:avLst/>
          </a:prstGeom>
          <a:noFill/>
          <a:ln>
            <a:noFill/>
          </a:ln>
        </p:spPr>
      </p:pic>
      <p:pic>
        <p:nvPicPr>
          <p:cNvPr id="132" name="Google Shape;132;p6"/>
          <p:cNvPicPr preferRelativeResize="0"/>
          <p:nvPr/>
        </p:nvPicPr>
        <p:blipFill rotWithShape="1">
          <a:blip r:embed="rId4">
            <a:alphaModFix/>
          </a:blip>
          <a:srcRect/>
          <a:stretch/>
        </p:blipFill>
        <p:spPr>
          <a:xfrm>
            <a:off x="5080790" y="5830475"/>
            <a:ext cx="2174369" cy="817563"/>
          </a:xfrm>
          <a:prstGeom prst="rect">
            <a:avLst/>
          </a:prstGeom>
          <a:noFill/>
          <a:ln>
            <a:noFill/>
          </a:ln>
        </p:spPr>
      </p:pic>
      <p:pic>
        <p:nvPicPr>
          <p:cNvPr id="133" name="Google Shape;133;p6"/>
          <p:cNvPicPr preferRelativeResize="0"/>
          <p:nvPr/>
        </p:nvPicPr>
        <p:blipFill rotWithShape="1">
          <a:blip r:embed="rId5">
            <a:alphaModFix/>
          </a:blip>
          <a:srcRect/>
          <a:stretch/>
        </p:blipFill>
        <p:spPr>
          <a:xfrm>
            <a:off x="9621325" y="5721725"/>
            <a:ext cx="1812857" cy="817563"/>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g70bb9eea25_0_44"/>
          <p:cNvSpPr txBox="1">
            <a:spLocks noGrp="1"/>
          </p:cNvSpPr>
          <p:nvPr>
            <p:ph type="title"/>
          </p:nvPr>
        </p:nvSpPr>
        <p:spPr>
          <a:xfrm>
            <a:off x="838200" y="270769"/>
            <a:ext cx="10515600" cy="892200"/>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000"/>
              <a:buFont typeface="Calibri"/>
              <a:buNone/>
            </a:pPr>
            <a:r>
              <a:rPr lang="en-US" sz="4000" b="1"/>
              <a:t>Social/cultural processes</a:t>
            </a:r>
            <a:endParaRPr sz="4000" b="1"/>
          </a:p>
        </p:txBody>
      </p:sp>
      <p:sp>
        <p:nvSpPr>
          <p:cNvPr id="139" name="Google Shape;139;g70bb9eea25_0_44"/>
          <p:cNvSpPr txBox="1">
            <a:spLocks noGrp="1"/>
          </p:cNvSpPr>
          <p:nvPr>
            <p:ph type="body" idx="1"/>
          </p:nvPr>
        </p:nvSpPr>
        <p:spPr>
          <a:xfrm>
            <a:off x="838200" y="1260628"/>
            <a:ext cx="10515600" cy="532650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SzPts val="1627"/>
              <a:buNone/>
            </a:pPr>
            <a:r>
              <a:rPr lang="en-US" sz="2000" b="1"/>
              <a:t>Some grand scale processes</a:t>
            </a:r>
            <a:endParaRPr/>
          </a:p>
          <a:p>
            <a:pPr marL="0" lvl="0" indent="0" algn="just" rtl="0">
              <a:lnSpc>
                <a:spcPct val="90000"/>
              </a:lnSpc>
              <a:spcBef>
                <a:spcPts val="0"/>
              </a:spcBef>
              <a:spcAft>
                <a:spcPts val="0"/>
              </a:spcAft>
              <a:buSzPts val="1627"/>
              <a:buNone/>
            </a:pPr>
            <a:endParaRPr sz="2000" b="1"/>
          </a:p>
          <a:p>
            <a:pPr marL="0" lvl="0" indent="0" algn="just" rtl="0">
              <a:lnSpc>
                <a:spcPct val="90000"/>
              </a:lnSpc>
              <a:spcBef>
                <a:spcPts val="0"/>
              </a:spcBef>
              <a:spcAft>
                <a:spcPts val="0"/>
              </a:spcAft>
              <a:buSzPts val="1627"/>
              <a:buNone/>
            </a:pPr>
            <a:r>
              <a:rPr lang="en-US" sz="2000"/>
              <a:t>Hellenisation</a:t>
            </a:r>
            <a:endParaRPr sz="2000"/>
          </a:p>
          <a:p>
            <a:pPr marL="0" lvl="0" indent="0" algn="just" rtl="0">
              <a:lnSpc>
                <a:spcPct val="90000"/>
              </a:lnSpc>
              <a:spcBef>
                <a:spcPts val="0"/>
              </a:spcBef>
              <a:spcAft>
                <a:spcPts val="0"/>
              </a:spcAft>
              <a:buSzPts val="1627"/>
              <a:buNone/>
            </a:pPr>
            <a:r>
              <a:rPr lang="en-US" sz="2000"/>
              <a:t>Confessionalisation</a:t>
            </a:r>
            <a:endParaRPr sz="2000"/>
          </a:p>
          <a:p>
            <a:pPr marL="0" lvl="0" indent="0" algn="just" rtl="0">
              <a:lnSpc>
                <a:spcPct val="90000"/>
              </a:lnSpc>
              <a:spcBef>
                <a:spcPts val="0"/>
              </a:spcBef>
              <a:spcAft>
                <a:spcPts val="0"/>
              </a:spcAft>
              <a:buSzPts val="1627"/>
              <a:buNone/>
            </a:pPr>
            <a:r>
              <a:rPr lang="en-US" sz="2000"/>
              <a:t>Secularisation</a:t>
            </a:r>
            <a:endParaRPr sz="2000"/>
          </a:p>
          <a:p>
            <a:pPr marL="0" lvl="0" indent="0" algn="just" rtl="0">
              <a:lnSpc>
                <a:spcPct val="90000"/>
              </a:lnSpc>
              <a:spcBef>
                <a:spcPts val="0"/>
              </a:spcBef>
              <a:spcAft>
                <a:spcPts val="0"/>
              </a:spcAft>
              <a:buSzPts val="1627"/>
              <a:buNone/>
            </a:pPr>
            <a:r>
              <a:rPr lang="en-US" sz="2000"/>
              <a:t>Industrialisation</a:t>
            </a:r>
            <a:endParaRPr sz="2000"/>
          </a:p>
          <a:p>
            <a:pPr marL="0" lvl="0" indent="0" algn="just" rtl="0">
              <a:lnSpc>
                <a:spcPct val="90000"/>
              </a:lnSpc>
              <a:spcBef>
                <a:spcPts val="0"/>
              </a:spcBef>
              <a:spcAft>
                <a:spcPts val="0"/>
              </a:spcAft>
              <a:buSzPts val="1627"/>
              <a:buNone/>
            </a:pPr>
            <a:r>
              <a:rPr lang="en-US" sz="2000"/>
              <a:t>Colonisation</a:t>
            </a:r>
            <a:endParaRPr sz="2000"/>
          </a:p>
          <a:p>
            <a:pPr marL="0" lvl="0" indent="0" algn="just" rtl="0">
              <a:lnSpc>
                <a:spcPct val="90000"/>
              </a:lnSpc>
              <a:spcBef>
                <a:spcPts val="0"/>
              </a:spcBef>
              <a:spcAft>
                <a:spcPts val="0"/>
              </a:spcAft>
              <a:buSzPts val="1627"/>
              <a:buNone/>
            </a:pPr>
            <a:r>
              <a:rPr lang="en-US" sz="2000"/>
              <a:t>Modernisation</a:t>
            </a:r>
            <a:endParaRPr sz="2000" b="1"/>
          </a:p>
          <a:p>
            <a:pPr marL="0" lvl="0" indent="0" algn="just" rtl="0">
              <a:lnSpc>
                <a:spcPct val="90000"/>
              </a:lnSpc>
              <a:spcBef>
                <a:spcPts val="0"/>
              </a:spcBef>
              <a:spcAft>
                <a:spcPts val="0"/>
              </a:spcAft>
              <a:buSzPts val="1627"/>
              <a:buNone/>
            </a:pPr>
            <a:endParaRPr sz="2000" b="1"/>
          </a:p>
          <a:p>
            <a:pPr marL="0" lvl="0" indent="0" algn="just" rtl="0">
              <a:lnSpc>
                <a:spcPct val="90000"/>
              </a:lnSpc>
              <a:spcBef>
                <a:spcPts val="0"/>
              </a:spcBef>
              <a:spcAft>
                <a:spcPts val="0"/>
              </a:spcAft>
              <a:buSzPts val="1627"/>
              <a:buNone/>
            </a:pPr>
            <a:endParaRPr sz="2000" b="1"/>
          </a:p>
          <a:p>
            <a:pPr marL="0" lvl="0" indent="0" algn="just" rtl="0">
              <a:lnSpc>
                <a:spcPct val="90000"/>
              </a:lnSpc>
              <a:spcBef>
                <a:spcPts val="0"/>
              </a:spcBef>
              <a:spcAft>
                <a:spcPts val="0"/>
              </a:spcAft>
              <a:buSzPts val="1627"/>
              <a:buNone/>
            </a:pPr>
            <a:r>
              <a:rPr lang="en-US" sz="2000" b="1"/>
              <a:t>Some less generic processes</a:t>
            </a:r>
            <a:endParaRPr/>
          </a:p>
          <a:p>
            <a:pPr marL="0" lvl="0" indent="0" algn="just" rtl="0">
              <a:lnSpc>
                <a:spcPct val="90000"/>
              </a:lnSpc>
              <a:spcBef>
                <a:spcPts val="0"/>
              </a:spcBef>
              <a:spcAft>
                <a:spcPts val="0"/>
              </a:spcAft>
              <a:buSzPts val="1627"/>
              <a:buNone/>
            </a:pPr>
            <a:endParaRPr sz="2000" b="1"/>
          </a:p>
          <a:p>
            <a:pPr marL="0" lvl="0" indent="0" algn="just" rtl="0">
              <a:lnSpc>
                <a:spcPct val="90000"/>
              </a:lnSpc>
              <a:spcBef>
                <a:spcPts val="0"/>
              </a:spcBef>
              <a:spcAft>
                <a:spcPts val="0"/>
              </a:spcAft>
              <a:buSzPts val="1627"/>
              <a:buNone/>
            </a:pPr>
            <a:r>
              <a:rPr lang="en-US" sz="2000"/>
              <a:t>Radicalisation</a:t>
            </a:r>
            <a:endParaRPr sz="2000"/>
          </a:p>
          <a:p>
            <a:pPr marL="0" lvl="0" indent="0" algn="just" rtl="0">
              <a:lnSpc>
                <a:spcPct val="90000"/>
              </a:lnSpc>
              <a:spcBef>
                <a:spcPts val="0"/>
              </a:spcBef>
              <a:spcAft>
                <a:spcPts val="0"/>
              </a:spcAft>
              <a:buSzPts val="1627"/>
              <a:buNone/>
            </a:pPr>
            <a:r>
              <a:rPr lang="en-US" sz="2000"/>
              <a:t>Bureaucratisation</a:t>
            </a:r>
            <a:endParaRPr sz="2000"/>
          </a:p>
          <a:p>
            <a:pPr marL="0" lvl="0" indent="0" algn="just" rtl="0">
              <a:lnSpc>
                <a:spcPct val="90000"/>
              </a:lnSpc>
              <a:spcBef>
                <a:spcPts val="0"/>
              </a:spcBef>
              <a:spcAft>
                <a:spcPts val="0"/>
              </a:spcAft>
              <a:buSzPts val="1627"/>
              <a:buNone/>
            </a:pPr>
            <a:r>
              <a:rPr lang="en-US" sz="2000"/>
              <a:t>Militarisation</a:t>
            </a:r>
            <a:endParaRPr sz="2000"/>
          </a:p>
        </p:txBody>
      </p:sp>
      <p:pic>
        <p:nvPicPr>
          <p:cNvPr id="140" name="Google Shape;140;g70bb9eea25_0_44"/>
          <p:cNvPicPr preferRelativeResize="0"/>
          <p:nvPr/>
        </p:nvPicPr>
        <p:blipFill rotWithShape="1">
          <a:blip r:embed="rId3">
            <a:alphaModFix/>
          </a:blip>
          <a:srcRect/>
          <a:stretch/>
        </p:blipFill>
        <p:spPr>
          <a:xfrm>
            <a:off x="838200" y="5830475"/>
            <a:ext cx="1876425" cy="600075"/>
          </a:xfrm>
          <a:prstGeom prst="rect">
            <a:avLst/>
          </a:prstGeom>
          <a:noFill/>
          <a:ln>
            <a:noFill/>
          </a:ln>
        </p:spPr>
      </p:pic>
      <p:pic>
        <p:nvPicPr>
          <p:cNvPr id="141" name="Google Shape;141;g70bb9eea25_0_44"/>
          <p:cNvPicPr preferRelativeResize="0"/>
          <p:nvPr/>
        </p:nvPicPr>
        <p:blipFill rotWithShape="1">
          <a:blip r:embed="rId4">
            <a:alphaModFix/>
          </a:blip>
          <a:srcRect/>
          <a:stretch/>
        </p:blipFill>
        <p:spPr>
          <a:xfrm>
            <a:off x="5080790" y="5830475"/>
            <a:ext cx="2174369" cy="817563"/>
          </a:xfrm>
          <a:prstGeom prst="rect">
            <a:avLst/>
          </a:prstGeom>
          <a:noFill/>
          <a:ln>
            <a:noFill/>
          </a:ln>
        </p:spPr>
      </p:pic>
      <p:pic>
        <p:nvPicPr>
          <p:cNvPr id="142" name="Google Shape;142;g70bb9eea25_0_44"/>
          <p:cNvPicPr preferRelativeResize="0"/>
          <p:nvPr/>
        </p:nvPicPr>
        <p:blipFill rotWithShape="1">
          <a:blip r:embed="rId5">
            <a:alphaModFix/>
          </a:blip>
          <a:srcRect/>
          <a:stretch/>
        </p:blipFill>
        <p:spPr>
          <a:xfrm>
            <a:off x="9621325" y="5721725"/>
            <a:ext cx="1812857" cy="817563"/>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8"/>
          <p:cNvSpPr txBox="1">
            <a:spLocks noGrp="1"/>
          </p:cNvSpPr>
          <p:nvPr>
            <p:ph type="title"/>
          </p:nvPr>
        </p:nvSpPr>
        <p:spPr>
          <a:xfrm>
            <a:off x="838200" y="365126"/>
            <a:ext cx="10515600" cy="68244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000"/>
              <a:buFont typeface="Calibri"/>
              <a:buNone/>
            </a:pPr>
            <a:r>
              <a:rPr lang="en-US" sz="4000" b="1"/>
              <a:t>Activities</a:t>
            </a:r>
            <a:endParaRPr sz="4000" b="1"/>
          </a:p>
        </p:txBody>
      </p:sp>
      <p:sp>
        <p:nvSpPr>
          <p:cNvPr id="148" name="Google Shape;148;p8"/>
          <p:cNvSpPr txBox="1">
            <a:spLocks noGrp="1"/>
          </p:cNvSpPr>
          <p:nvPr>
            <p:ph type="body" idx="1"/>
          </p:nvPr>
        </p:nvSpPr>
        <p:spPr>
          <a:xfrm>
            <a:off x="838200" y="1695624"/>
            <a:ext cx="10515600" cy="4891800"/>
          </a:xfrm>
          <a:prstGeom prst="rect">
            <a:avLst/>
          </a:prstGeom>
          <a:noFill/>
          <a:ln>
            <a:noFill/>
          </a:ln>
        </p:spPr>
        <p:txBody>
          <a:bodyPr spcFirstLastPara="1" wrap="square" lIns="91425" tIns="45700" rIns="91425" bIns="45700" anchor="t" anchorCtr="0">
            <a:normAutofit/>
          </a:bodyPr>
          <a:lstStyle/>
          <a:p>
            <a:pPr marL="0" lvl="0" indent="0" algn="just" rtl="0">
              <a:lnSpc>
                <a:spcPct val="90000"/>
              </a:lnSpc>
              <a:spcBef>
                <a:spcPts val="0"/>
              </a:spcBef>
              <a:spcAft>
                <a:spcPts val="0"/>
              </a:spcAft>
              <a:buSzPts val="1800"/>
              <a:buNone/>
            </a:pPr>
            <a:r>
              <a:rPr lang="en-US" sz="1800"/>
              <a:t>Scope note of the facet:</a:t>
            </a:r>
            <a:endParaRPr/>
          </a:p>
          <a:p>
            <a:pPr marL="0" lvl="0" indent="0" algn="just" rtl="0">
              <a:lnSpc>
                <a:spcPct val="90000"/>
              </a:lnSpc>
              <a:spcBef>
                <a:spcPts val="0"/>
              </a:spcBef>
              <a:spcAft>
                <a:spcPts val="0"/>
              </a:spcAft>
              <a:buSzPts val="1800"/>
              <a:buNone/>
            </a:pPr>
            <a:endParaRPr sz="1800"/>
          </a:p>
          <a:p>
            <a:pPr marL="0" lvl="0" indent="0" algn="just" rtl="0">
              <a:lnSpc>
                <a:spcPct val="90000"/>
              </a:lnSpc>
              <a:spcBef>
                <a:spcPts val="0"/>
              </a:spcBef>
              <a:spcAft>
                <a:spcPts val="0"/>
              </a:spcAft>
              <a:buSzPts val="1800"/>
              <a:buNone/>
            </a:pPr>
            <a:r>
              <a:rPr lang="en-US" sz="1800"/>
              <a:t>“This term classifies intentional actions that result in the preservation, creation, production, modification or destruction of an entity (living beings, conceptual/material objects, groups, social, intellectual, physical etc. phenomena)”. </a:t>
            </a:r>
            <a:endParaRPr sz="1800"/>
          </a:p>
          <a:p>
            <a:pPr marL="0" lvl="0" indent="0" algn="just" rtl="0">
              <a:lnSpc>
                <a:spcPct val="90000"/>
              </a:lnSpc>
              <a:spcBef>
                <a:spcPts val="0"/>
              </a:spcBef>
              <a:spcAft>
                <a:spcPts val="0"/>
              </a:spcAft>
              <a:buSzPts val="1800"/>
              <a:buNone/>
            </a:pPr>
            <a:endParaRPr sz="1800"/>
          </a:p>
          <a:p>
            <a:pPr marL="0" lvl="0" indent="0" algn="just" rtl="0">
              <a:lnSpc>
                <a:spcPct val="90000"/>
              </a:lnSpc>
              <a:spcBef>
                <a:spcPts val="0"/>
              </a:spcBef>
              <a:spcAft>
                <a:spcPts val="0"/>
              </a:spcAft>
              <a:buSzPts val="1800"/>
              <a:buNone/>
            </a:pPr>
            <a:endParaRPr sz="1800"/>
          </a:p>
          <a:p>
            <a:pPr marL="0" lvl="0" indent="0" algn="just" rtl="0">
              <a:lnSpc>
                <a:spcPct val="90000"/>
              </a:lnSpc>
              <a:spcBef>
                <a:spcPts val="0"/>
              </a:spcBef>
              <a:spcAft>
                <a:spcPts val="0"/>
              </a:spcAft>
              <a:buSzPts val="1800"/>
              <a:buNone/>
            </a:pPr>
            <a:endParaRPr sz="1800"/>
          </a:p>
          <a:p>
            <a:pPr marL="0" lvl="0" indent="0" algn="just" rtl="0">
              <a:lnSpc>
                <a:spcPct val="90000"/>
              </a:lnSpc>
              <a:spcBef>
                <a:spcPts val="0"/>
              </a:spcBef>
              <a:spcAft>
                <a:spcPts val="0"/>
              </a:spcAft>
              <a:buSzPts val="1800"/>
              <a:buNone/>
            </a:pPr>
            <a:endParaRPr/>
          </a:p>
          <a:p>
            <a:pPr marL="0" lvl="0" indent="0" algn="just" rtl="0">
              <a:lnSpc>
                <a:spcPct val="90000"/>
              </a:lnSpc>
              <a:spcBef>
                <a:spcPts val="1000"/>
              </a:spcBef>
              <a:spcAft>
                <a:spcPts val="0"/>
              </a:spcAft>
              <a:buClr>
                <a:schemeClr val="dk1"/>
              </a:buClr>
              <a:buSzPts val="1800"/>
              <a:buNone/>
            </a:pPr>
            <a:r>
              <a:rPr lang="en-US" sz="1800"/>
              <a:t/>
            </a:r>
            <a:br>
              <a:rPr lang="en-US" sz="1800"/>
            </a:br>
            <a:endParaRPr sz="1800">
              <a:solidFill>
                <a:srgbClr val="FF0000"/>
              </a:solidFill>
            </a:endParaRPr>
          </a:p>
        </p:txBody>
      </p:sp>
      <p:pic>
        <p:nvPicPr>
          <p:cNvPr id="149" name="Google Shape;149;p8"/>
          <p:cNvPicPr preferRelativeResize="0"/>
          <p:nvPr/>
        </p:nvPicPr>
        <p:blipFill rotWithShape="1">
          <a:blip r:embed="rId3">
            <a:alphaModFix/>
          </a:blip>
          <a:srcRect/>
          <a:stretch/>
        </p:blipFill>
        <p:spPr>
          <a:xfrm>
            <a:off x="838200" y="5830475"/>
            <a:ext cx="1876425" cy="600075"/>
          </a:xfrm>
          <a:prstGeom prst="rect">
            <a:avLst/>
          </a:prstGeom>
          <a:noFill/>
          <a:ln>
            <a:noFill/>
          </a:ln>
        </p:spPr>
      </p:pic>
      <p:pic>
        <p:nvPicPr>
          <p:cNvPr id="150" name="Google Shape;150;p8"/>
          <p:cNvPicPr preferRelativeResize="0"/>
          <p:nvPr/>
        </p:nvPicPr>
        <p:blipFill rotWithShape="1">
          <a:blip r:embed="rId4">
            <a:alphaModFix/>
          </a:blip>
          <a:srcRect/>
          <a:stretch/>
        </p:blipFill>
        <p:spPr>
          <a:xfrm>
            <a:off x="5080790" y="5830475"/>
            <a:ext cx="2174369" cy="817563"/>
          </a:xfrm>
          <a:prstGeom prst="rect">
            <a:avLst/>
          </a:prstGeom>
          <a:noFill/>
          <a:ln>
            <a:noFill/>
          </a:ln>
        </p:spPr>
      </p:pic>
      <p:pic>
        <p:nvPicPr>
          <p:cNvPr id="151" name="Google Shape;151;p8"/>
          <p:cNvPicPr preferRelativeResize="0"/>
          <p:nvPr/>
        </p:nvPicPr>
        <p:blipFill rotWithShape="1">
          <a:blip r:embed="rId5">
            <a:alphaModFix/>
          </a:blip>
          <a:srcRect/>
          <a:stretch/>
        </p:blipFill>
        <p:spPr>
          <a:xfrm>
            <a:off x="9621325" y="5721725"/>
            <a:ext cx="1812857" cy="817563"/>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
          <p:cNvSpPr txBox="1">
            <a:spLocks noGrp="1"/>
          </p:cNvSpPr>
          <p:nvPr>
            <p:ph type="title"/>
          </p:nvPr>
        </p:nvSpPr>
        <p:spPr>
          <a:xfrm>
            <a:off x="838200" y="365126"/>
            <a:ext cx="10515600" cy="68244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000"/>
              <a:buFont typeface="Calibri"/>
              <a:buNone/>
            </a:pPr>
            <a:r>
              <a:rPr lang="en-US" sz="4000" b="1"/>
              <a:t>Activities</a:t>
            </a:r>
            <a:endParaRPr sz="4000" b="1"/>
          </a:p>
        </p:txBody>
      </p:sp>
      <p:sp>
        <p:nvSpPr>
          <p:cNvPr id="157" name="Google Shape;157;p2"/>
          <p:cNvSpPr txBox="1">
            <a:spLocks noGrp="1"/>
          </p:cNvSpPr>
          <p:nvPr>
            <p:ph type="body" idx="1"/>
          </p:nvPr>
        </p:nvSpPr>
        <p:spPr>
          <a:xfrm>
            <a:off x="838200" y="1695624"/>
            <a:ext cx="10515600" cy="4891800"/>
          </a:xfrm>
          <a:prstGeom prst="rect">
            <a:avLst/>
          </a:prstGeom>
          <a:noFill/>
          <a:ln>
            <a:noFill/>
          </a:ln>
        </p:spPr>
        <p:txBody>
          <a:bodyPr spcFirstLastPara="1" wrap="square" lIns="91425" tIns="45700" rIns="91425" bIns="45700" anchor="t" anchorCtr="0">
            <a:normAutofit/>
          </a:bodyPr>
          <a:lstStyle/>
          <a:p>
            <a:pPr marL="0" lvl="0" indent="0" algn="just" rtl="0">
              <a:lnSpc>
                <a:spcPct val="90000"/>
              </a:lnSpc>
              <a:spcBef>
                <a:spcPts val="0"/>
              </a:spcBef>
              <a:spcAft>
                <a:spcPts val="0"/>
              </a:spcAft>
              <a:buSzPts val="1800"/>
              <a:buNone/>
            </a:pPr>
            <a:r>
              <a:rPr lang="en-US" sz="1800"/>
              <a:t>SUGGESTION</a:t>
            </a:r>
            <a:endParaRPr/>
          </a:p>
          <a:p>
            <a:pPr marL="0" lvl="0" indent="0" algn="just" rtl="0">
              <a:lnSpc>
                <a:spcPct val="90000"/>
              </a:lnSpc>
              <a:spcBef>
                <a:spcPts val="0"/>
              </a:spcBef>
              <a:spcAft>
                <a:spcPts val="0"/>
              </a:spcAft>
              <a:buSzPts val="1800"/>
              <a:buNone/>
            </a:pPr>
            <a:endParaRPr sz="1800"/>
          </a:p>
          <a:p>
            <a:pPr marL="0" lvl="0" indent="0" algn="just" rtl="0">
              <a:lnSpc>
                <a:spcPct val="90000"/>
              </a:lnSpc>
              <a:spcBef>
                <a:spcPts val="0"/>
              </a:spcBef>
              <a:spcAft>
                <a:spcPts val="0"/>
              </a:spcAft>
              <a:buSzPts val="1800"/>
              <a:buNone/>
            </a:pPr>
            <a:r>
              <a:rPr lang="en-US" sz="1800"/>
              <a:t>“This term classifies intentional activities </a:t>
            </a:r>
            <a:r>
              <a:rPr lang="en-US" sz="1800">
                <a:solidFill>
                  <a:srgbClr val="FF0000"/>
                </a:solidFill>
              </a:rPr>
              <a:t>or human activities not directly attributed to specific volitional agents, being part of complex phenomena evolving on several levels over long-term processes</a:t>
            </a:r>
            <a:r>
              <a:rPr lang="en-US" sz="1800"/>
              <a:t>, which result in the preservation, creation, production, modification or destruction of an entity (living beings, conceptual/material objects, groups, social, intellectual, physical etc. phenomena)”.</a:t>
            </a:r>
            <a:endParaRPr sz="1800"/>
          </a:p>
          <a:p>
            <a:pPr marL="0" lvl="0" indent="0" algn="just" rtl="0">
              <a:lnSpc>
                <a:spcPct val="90000"/>
              </a:lnSpc>
              <a:spcBef>
                <a:spcPts val="0"/>
              </a:spcBef>
              <a:spcAft>
                <a:spcPts val="0"/>
              </a:spcAft>
              <a:buSzPts val="1800"/>
              <a:buNone/>
            </a:pPr>
            <a:endParaRPr sz="1800"/>
          </a:p>
          <a:p>
            <a:pPr marL="0" lvl="0" indent="0" algn="just" rtl="0">
              <a:lnSpc>
                <a:spcPct val="90000"/>
              </a:lnSpc>
              <a:spcBef>
                <a:spcPts val="0"/>
              </a:spcBef>
              <a:spcAft>
                <a:spcPts val="0"/>
              </a:spcAft>
              <a:buSzPts val="1800"/>
              <a:buNone/>
            </a:pPr>
            <a:endParaRPr sz="1800"/>
          </a:p>
          <a:p>
            <a:pPr marL="0" lvl="0" indent="0" algn="just" rtl="0">
              <a:lnSpc>
                <a:spcPct val="90000"/>
              </a:lnSpc>
              <a:spcBef>
                <a:spcPts val="0"/>
              </a:spcBef>
              <a:spcAft>
                <a:spcPts val="0"/>
              </a:spcAft>
              <a:buSzPts val="1800"/>
              <a:buNone/>
            </a:pPr>
            <a:endParaRPr/>
          </a:p>
          <a:p>
            <a:pPr marL="0" lvl="0" indent="0" algn="just" rtl="0">
              <a:lnSpc>
                <a:spcPct val="90000"/>
              </a:lnSpc>
              <a:spcBef>
                <a:spcPts val="1000"/>
              </a:spcBef>
              <a:spcAft>
                <a:spcPts val="0"/>
              </a:spcAft>
              <a:buClr>
                <a:schemeClr val="dk1"/>
              </a:buClr>
              <a:buSzPts val="1800"/>
              <a:buNone/>
            </a:pPr>
            <a:r>
              <a:rPr lang="en-US" sz="1800"/>
              <a:t/>
            </a:r>
            <a:br>
              <a:rPr lang="en-US" sz="1800"/>
            </a:br>
            <a:endParaRPr sz="1800">
              <a:solidFill>
                <a:srgbClr val="FF0000"/>
              </a:solidFill>
            </a:endParaRPr>
          </a:p>
        </p:txBody>
      </p:sp>
      <p:pic>
        <p:nvPicPr>
          <p:cNvPr id="158" name="Google Shape;158;p2"/>
          <p:cNvPicPr preferRelativeResize="0"/>
          <p:nvPr/>
        </p:nvPicPr>
        <p:blipFill rotWithShape="1">
          <a:blip r:embed="rId3">
            <a:alphaModFix/>
          </a:blip>
          <a:srcRect/>
          <a:stretch/>
        </p:blipFill>
        <p:spPr>
          <a:xfrm>
            <a:off x="838200" y="5830475"/>
            <a:ext cx="1876425" cy="600075"/>
          </a:xfrm>
          <a:prstGeom prst="rect">
            <a:avLst/>
          </a:prstGeom>
          <a:noFill/>
          <a:ln>
            <a:noFill/>
          </a:ln>
        </p:spPr>
      </p:pic>
      <p:pic>
        <p:nvPicPr>
          <p:cNvPr id="159" name="Google Shape;159;p2"/>
          <p:cNvPicPr preferRelativeResize="0"/>
          <p:nvPr/>
        </p:nvPicPr>
        <p:blipFill rotWithShape="1">
          <a:blip r:embed="rId4">
            <a:alphaModFix/>
          </a:blip>
          <a:srcRect/>
          <a:stretch/>
        </p:blipFill>
        <p:spPr>
          <a:xfrm>
            <a:off x="5080790" y="5830475"/>
            <a:ext cx="2174369" cy="817563"/>
          </a:xfrm>
          <a:prstGeom prst="rect">
            <a:avLst/>
          </a:prstGeom>
          <a:noFill/>
          <a:ln>
            <a:noFill/>
          </a:ln>
        </p:spPr>
      </p:pic>
      <p:pic>
        <p:nvPicPr>
          <p:cNvPr id="160" name="Google Shape;160;p2"/>
          <p:cNvPicPr preferRelativeResize="0"/>
          <p:nvPr/>
        </p:nvPicPr>
        <p:blipFill rotWithShape="1">
          <a:blip r:embed="rId5">
            <a:alphaModFix/>
          </a:blip>
          <a:srcRect/>
          <a:stretch/>
        </p:blipFill>
        <p:spPr>
          <a:xfrm>
            <a:off x="9621325" y="5721725"/>
            <a:ext cx="1812857" cy="817563"/>
          </a:xfrm>
          <a:prstGeom prst="rect">
            <a:avLst/>
          </a:prstGeom>
          <a:noFill/>
          <a:ln>
            <a:noFill/>
          </a:ln>
        </p:spPr>
      </p:pic>
    </p:spTree>
  </p:cSld>
  <p:clrMapOvr>
    <a:masterClrMapping/>
  </p:clrMapOvr>
</p:sld>
</file>

<file path=ppt/theme/theme1.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998</Words>
  <Application>Microsoft Office PowerPoint</Application>
  <PresentationFormat>Ευρεία οθόνη</PresentationFormat>
  <Paragraphs>83</Paragraphs>
  <Slides>10</Slides>
  <Notes>10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10</vt:i4>
      </vt:variant>
    </vt:vector>
  </HeadingPairs>
  <TitlesOfParts>
    <vt:vector size="13" baseType="lpstr">
      <vt:lpstr>Arial</vt:lpstr>
      <vt:lpstr>Calibri</vt:lpstr>
      <vt:lpstr>Θέμα του Office</vt:lpstr>
      <vt:lpstr>Social / cultural / political processes facet</vt:lpstr>
      <vt:lpstr>Discussion via BBTalk</vt:lpstr>
      <vt:lpstr>Scopes of the presentation</vt:lpstr>
      <vt:lpstr>A social process: Globalisation</vt:lpstr>
      <vt:lpstr>A social process: Radicalisation</vt:lpstr>
      <vt:lpstr>“Types of epochs” and “Social processes”</vt:lpstr>
      <vt:lpstr>Social/cultural processes</vt:lpstr>
      <vt:lpstr>Activities</vt:lpstr>
      <vt:lpstr>Activities</vt:lpstr>
      <vt:lpstr>Note in the scope note of the facet “Activities”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 cultural / political processes facet</dc:title>
  <dc:creator>Eirini Mergoupi-Savaidou</dc:creator>
  <cp:lastModifiedBy>Helen Goulis</cp:lastModifiedBy>
  <cp:revision>2</cp:revision>
  <dcterms:created xsi:type="dcterms:W3CDTF">2019-11-04T12:23:25Z</dcterms:created>
  <dcterms:modified xsi:type="dcterms:W3CDTF">2019-11-12T13:52:04Z</dcterms:modified>
</cp:coreProperties>
</file>