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9" r:id="rId2"/>
    <p:sldId id="257" r:id="rId3"/>
    <p:sldId id="272" r:id="rId4"/>
    <p:sldId id="290" r:id="rId5"/>
    <p:sldId id="289" r:id="rId6"/>
    <p:sldId id="291" r:id="rId7"/>
    <p:sldId id="293" r:id="rId8"/>
    <p:sldId id="292" r:id="rId9"/>
    <p:sldId id="294" r:id="rId10"/>
    <p:sldId id="286" r:id="rId11"/>
    <p:sldId id="298" r:id="rId12"/>
    <p:sldId id="297" r:id="rId13"/>
    <p:sldId id="295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0487BB-D65D-41A2-A11F-CAB50F25A014}">
          <p14:sldIdLst>
            <p14:sldId id="299"/>
            <p14:sldId id="257"/>
            <p14:sldId id="272"/>
            <p14:sldId id="290"/>
            <p14:sldId id="289"/>
            <p14:sldId id="291"/>
            <p14:sldId id="293"/>
            <p14:sldId id="292"/>
            <p14:sldId id="294"/>
            <p14:sldId id="286"/>
            <p14:sldId id="298"/>
            <p14:sldId id="297"/>
            <p14:sldId id="295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5128" autoAdjust="0"/>
  </p:normalViewPr>
  <p:slideViewPr>
    <p:cSldViewPr>
      <p:cViewPr varScale="1">
        <p:scale>
          <a:sx n="94" d="100"/>
          <a:sy n="94" d="100"/>
        </p:scale>
        <p:origin x="1156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E4C9B-2304-4D07-ACD8-85B8610ECA51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659A0-411A-4BF5-915F-1C4D735D7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2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2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8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2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0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 err="1" smtClean="0"/>
              <a:t>BackBone</a:t>
            </a:r>
            <a:r>
              <a:rPr lang="en-US" sz="1200" baseline="0" dirty="0" smtClean="0"/>
              <a:t> </a:t>
            </a:r>
            <a:r>
              <a:rPr lang="en-US" sz="1200" dirty="0" smtClean="0"/>
              <a:t>Thesaurus </a:t>
            </a:r>
            <a:r>
              <a:rPr lang="en-US" sz="1200" baseline="0" dirty="0" smtClean="0"/>
              <a:t>is an </a:t>
            </a:r>
            <a:r>
              <a:rPr lang="en-US" sz="1200" b="1" baseline="0" dirty="0" smtClean="0"/>
              <a:t>overarching thesaurus for the humanities</a:t>
            </a:r>
            <a:r>
              <a:rPr lang="en-US" sz="1200" baseline="0" dirty="0" smtClean="0"/>
              <a:t>, </a:t>
            </a:r>
            <a:r>
              <a:rPr lang="en-US" dirty="0" smtClean="0"/>
              <a:t>which all the vocabularies and terminologies in use in the domain </a:t>
            </a:r>
            <a:r>
              <a:rPr lang="en-US" b="0" u="sng" dirty="0" smtClean="0"/>
              <a:t>can be aligned,</a:t>
            </a:r>
            <a:r>
              <a:rPr lang="en-US" sz="1200" baseline="0" dirty="0" smtClean="0"/>
              <a:t> </a:t>
            </a:r>
            <a:r>
              <a:rPr lang="en-US" u="none" dirty="0" smtClean="0"/>
              <a:t>without having</a:t>
            </a:r>
            <a:r>
              <a:rPr lang="en-US" u="none" baseline="0" dirty="0" smtClean="0"/>
              <a:t> </a:t>
            </a:r>
            <a:r>
              <a:rPr lang="en-US" sz="1200" u="none" baseline="0" dirty="0" smtClean="0"/>
              <a:t>local maintainers </a:t>
            </a:r>
            <a:r>
              <a:rPr lang="en-US" u="sng" dirty="0" smtClean="0"/>
              <a:t>being</a:t>
            </a:r>
            <a:r>
              <a:rPr lang="en-US" u="sng" baseline="0" dirty="0" smtClean="0"/>
              <a:t> forced </a:t>
            </a:r>
            <a:r>
              <a:rPr lang="en-US" u="sng" dirty="0" smtClean="0"/>
              <a:t>to abandon </a:t>
            </a:r>
            <a:r>
              <a:rPr lang="en-US" u="none" dirty="0" smtClean="0"/>
              <a:t>their terminology.</a:t>
            </a:r>
            <a:endParaRPr lang="en-US" sz="1200" u="none" dirty="0" smtClean="0"/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1200" b="0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06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2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80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45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99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39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68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659A0-411A-4BF5-915F-1C4D735D72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6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6"/>
            <a:ext cx="9144000" cy="68539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079"/>
            <a:ext cx="7772400" cy="147002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576" y="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82D116-4745-40F9-BEF0-E187E8E94255}" type="datetimeFigureOut">
              <a:rPr lang="en-US" smtClean="0"/>
              <a:pPr/>
              <a:t>12/10/2020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945553"/>
            <a:ext cx="3384376" cy="72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99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8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2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390"/>
            <a:ext cx="9144000" cy="68557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 marL="8001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/>
            </a:lvl2pPr>
            <a:lvl3pPr>
              <a:buClr>
                <a:schemeClr val="tx2">
                  <a:lumMod val="40000"/>
                  <a:lumOff val="60000"/>
                </a:schemeClr>
              </a:buClr>
              <a:buSzPct val="80000"/>
              <a:defRPr sz="2000"/>
            </a:lvl3pPr>
            <a:lvl4pPr marL="1600200" indent="-228600"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/>
            </a:lvl4pPr>
            <a:lvl5pPr marL="2171700" indent="-342900"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43338"/>
            <a:ext cx="888882" cy="398030"/>
          </a:xfrm>
          <a:prstGeom prst="rect">
            <a:avLst/>
          </a:prstGeom>
        </p:spPr>
      </p:pic>
      <p:sp>
        <p:nvSpPr>
          <p:cNvPr id="6" name="Slide Number Placeholder 13"/>
          <p:cNvSpPr txBox="1">
            <a:spLocks/>
          </p:cNvSpPr>
          <p:nvPr userDrawn="1"/>
        </p:nvSpPr>
        <p:spPr>
          <a:xfrm>
            <a:off x="5742764" y="6343338"/>
            <a:ext cx="1800200" cy="4496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solidFill>
                  <a:schemeClr val="accent1">
                    <a:lumMod val="75000"/>
                  </a:schemeClr>
                </a:solidFill>
              </a:rPr>
              <a:t>BBT CC Annual Meeting, Athens, 13 Nov 2019</a:t>
            </a:r>
            <a:r>
              <a:rPr lang="en-US" sz="1000" baseline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lide Number Placeholder 13"/>
          <p:cNvSpPr txBox="1">
            <a:spLocks/>
          </p:cNvSpPr>
          <p:nvPr userDrawn="1"/>
        </p:nvSpPr>
        <p:spPr>
          <a:xfrm>
            <a:off x="8629234" y="6436328"/>
            <a:ext cx="479270" cy="377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[</a:t>
            </a:r>
            <a:fld id="{2E995FA5-2D5C-4BCC-923F-84EBA2B6FD22}" type="slidenum">
              <a:rPr lang="en-US" sz="120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]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" t="2754" r="1178" b="2835"/>
          <a:stretch/>
        </p:blipFill>
        <p:spPr>
          <a:xfrm>
            <a:off x="3491880" y="6380412"/>
            <a:ext cx="2450049" cy="50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9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98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6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58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6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4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D116-4745-40F9-BEF0-E187E8E94255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mo.seco.tkk.fi/skosify/skosif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hesauri.dainst.org/_6e11e02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umanitiesthesaurus.academyofathens.gr/dyas-resource/Concept/541" TargetMode="External"/><Relationship Id="rId4" Type="http://schemas.openxmlformats.org/officeDocument/2006/relationships/hyperlink" Target="https://ark.frantiq.fr/ark:/26678/pcrtySs2lWdI4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ocabs.dariah.eu/backbone_thesaurus/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ackbonethesaurus.eu/BBTalk/bbtFiles/BBT_official.r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ackbonethesaurus.eu/BBTalk/bbtFiles/BBT_connected_thesauri.xml" TargetMode="External"/><Relationship Id="rId4" Type="http://schemas.openxmlformats.org/officeDocument/2006/relationships/hyperlink" Target="http://backbonethesaurus.eu/BBTalk/bbtFiles/BBT_connected.r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58417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Connecting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thesauri to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BBT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 Annual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2019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Christos Georgis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414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229200"/>
            <a:ext cx="8229600" cy="108012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1200" dirty="0" smtClean="0"/>
              <a:t>BBTalk was designed and developed by: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1200" i="1" dirty="0" err="1" smtClean="0"/>
              <a:t>Chrysoula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Bekiari</a:t>
            </a:r>
            <a:r>
              <a:rPr lang="en-US" sz="1200" i="1" dirty="0" smtClean="0"/>
              <a:t>, </a:t>
            </a:r>
            <a:r>
              <a:rPr lang="en-US" sz="1200" i="1" dirty="0" err="1"/>
              <a:t>Lida</a:t>
            </a:r>
            <a:r>
              <a:rPr lang="en-US" sz="1200" i="1" dirty="0"/>
              <a:t> </a:t>
            </a:r>
            <a:r>
              <a:rPr lang="en-US" sz="1200" i="1" dirty="0" err="1" smtClean="0"/>
              <a:t>Charami</a:t>
            </a:r>
            <a:r>
              <a:rPr lang="en-US" sz="1200" i="1" dirty="0" smtClean="0"/>
              <a:t>, </a:t>
            </a:r>
            <a:r>
              <a:rPr lang="en-US" sz="1200" i="1" dirty="0" err="1" smtClean="0"/>
              <a:t>Evangelia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Daskalaki</a:t>
            </a:r>
            <a:r>
              <a:rPr lang="en-US" sz="1200" i="1" dirty="0" smtClean="0"/>
              <a:t>, </a:t>
            </a:r>
            <a:br>
              <a:rPr lang="en-US" sz="1200" i="1" dirty="0" smtClean="0"/>
            </a:br>
            <a:r>
              <a:rPr lang="de-DE" sz="1200" i="1" dirty="0" smtClean="0"/>
              <a:t>Maria Daskalaki, </a:t>
            </a:r>
            <a:r>
              <a:rPr lang="en-US" sz="1200" i="1" dirty="0" err="1" smtClean="0"/>
              <a:t>Korina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Doerr</a:t>
            </a:r>
            <a:r>
              <a:rPr lang="en-US" sz="1200" i="1" dirty="0" smtClean="0"/>
              <a:t>, </a:t>
            </a:r>
            <a:r>
              <a:rPr lang="en-US" sz="1200" i="1" dirty="0"/>
              <a:t>Martin </a:t>
            </a:r>
            <a:r>
              <a:rPr lang="en-US" sz="1200" i="1" dirty="0" err="1" smtClean="0"/>
              <a:t>Doerr</a:t>
            </a:r>
            <a:r>
              <a:rPr lang="en-US" sz="1200" i="1" dirty="0" smtClean="0"/>
              <a:t>, </a:t>
            </a:r>
            <a:br>
              <a:rPr lang="en-US" sz="1200" i="1" dirty="0" smtClean="0"/>
            </a:br>
            <a:r>
              <a:rPr lang="en-US" sz="1200" i="1" dirty="0" smtClean="0"/>
              <a:t>Christos Georgis and Konstantina </a:t>
            </a:r>
            <a:r>
              <a:rPr lang="en-US" sz="1200" i="1" dirty="0" err="1" smtClean="0"/>
              <a:t>Konsolaki</a:t>
            </a:r>
            <a:endParaRPr lang="en-US" sz="12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69" y="3167319"/>
            <a:ext cx="9117299" cy="909753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Thank you!</a:t>
            </a:r>
            <a:b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</a:br>
            <a:r>
              <a:rPr lang="en-US" i="1" kern="0" dirty="0" smtClean="0">
                <a:solidFill>
                  <a:srgbClr val="4D4D4D"/>
                </a:solidFill>
                <a:latin typeface="+mj-lt"/>
                <a:cs typeface="+mj-cs"/>
              </a:rPr>
              <a:t>(some technical issues follow) 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823503"/>
            <a:ext cx="9117299" cy="405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1800" i="1" kern="0" dirty="0" smtClean="0">
                <a:solidFill>
                  <a:srgbClr val="4D4D4D"/>
                </a:solidFill>
                <a:latin typeface="+mj-lt"/>
                <a:cs typeface="+mj-cs"/>
              </a:rPr>
              <a:t>Acknowledgement</a:t>
            </a:r>
            <a:endParaRPr lang="en-US" sz="1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98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232973" cy="5013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 upload the thesaurus concept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connections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RDF/SKOS files on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web 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 the files in your </a:t>
            </a:r>
            <a:r>
              <a:rPr lang="en-US" u="sng" dirty="0" smtClean="0"/>
              <a:t>google-drive</a:t>
            </a:r>
          </a:p>
          <a:p>
            <a:pPr lvl="1"/>
            <a:r>
              <a:rPr lang="en-US" dirty="0" smtClean="0"/>
              <a:t>for each file set its share settings: select to be shared </a:t>
            </a:r>
            <a:r>
              <a:rPr lang="en-US" u="sng" dirty="0" smtClean="0"/>
              <a:t>for viewing </a:t>
            </a:r>
            <a:r>
              <a:rPr lang="en-US" dirty="0" smtClean="0"/>
              <a:t>by “Get shareable link” (“can view” option) and copy the provided URL 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32656"/>
            <a:ext cx="9117299" cy="943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How to upload the RDF/SKOS files on the web</a:t>
            </a:r>
            <a:endParaRPr lang="en-US" sz="14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996952"/>
            <a:ext cx="3816424" cy="32920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5004048" y="3284984"/>
            <a:ext cx="108012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83768" y="4149080"/>
            <a:ext cx="3600400" cy="1706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4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016949" cy="5013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Local thesauri maintainers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are encouraged to create back references to BBT in their local thesaurus </a:t>
            </a:r>
          </a:p>
          <a:p>
            <a:pPr lvl="1"/>
            <a:r>
              <a:rPr lang="en-US" dirty="0" smtClean="0"/>
              <a:t>using their own </a:t>
            </a:r>
            <a:r>
              <a:rPr lang="en-US" b="1" dirty="0" smtClean="0"/>
              <a:t>thesaurus editing tool </a:t>
            </a:r>
          </a:p>
          <a:p>
            <a:pPr lvl="2"/>
            <a:r>
              <a:rPr lang="en-US" dirty="0" smtClean="0"/>
              <a:t>include Broader Match or Exact Match links/connections from their </a:t>
            </a:r>
            <a:r>
              <a:rPr lang="en-US" i="1" dirty="0" smtClean="0"/>
              <a:t>local thesaurus concepts </a:t>
            </a:r>
            <a:r>
              <a:rPr lang="en-US" dirty="0" smtClean="0"/>
              <a:t>to BBT concepts on their </a:t>
            </a:r>
            <a:r>
              <a:rPr lang="en-US" b="1" i="1" dirty="0"/>
              <a:t>web thesaurus-viewer </a:t>
            </a:r>
            <a:r>
              <a:rPr lang="en-US" i="1" dirty="0" smtClean="0"/>
              <a:t>pages</a:t>
            </a:r>
          </a:p>
          <a:p>
            <a:pPr lvl="2"/>
            <a:endParaRPr lang="en-US" i="1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n the case where </a:t>
            </a:r>
            <a:r>
              <a:rPr lang="en-US" u="sng" dirty="0" smtClean="0"/>
              <a:t>they do not have </a:t>
            </a:r>
            <a:r>
              <a:rPr lang="en-US" dirty="0" smtClean="0"/>
              <a:t>a </a:t>
            </a:r>
            <a:r>
              <a:rPr lang="en-US" b="1" dirty="0" smtClean="0"/>
              <a:t>web </a:t>
            </a:r>
            <a:r>
              <a:rPr lang="en-US" b="1" dirty="0"/>
              <a:t>thesaurus-viewer</a:t>
            </a:r>
            <a:r>
              <a:rPr lang="en-US" b="1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disseminate their </a:t>
            </a:r>
            <a:r>
              <a:rPr lang="en-US" dirty="0"/>
              <a:t>thesaurus online </a:t>
            </a:r>
            <a:r>
              <a:rPr lang="en-US" sz="1800" i="1" dirty="0" smtClean="0"/>
              <a:t>(or may use their –not so </a:t>
            </a:r>
            <a:r>
              <a:rPr lang="en-US" sz="1800" i="1" dirty="0"/>
              <a:t>public </a:t>
            </a:r>
            <a:r>
              <a:rPr lang="en-US" sz="1800" i="1" dirty="0" smtClean="0"/>
              <a:t>friendly- thesaurus editing tool as a </a:t>
            </a:r>
            <a:r>
              <a:rPr lang="en-US" sz="1800" i="1" dirty="0"/>
              <a:t>web </a:t>
            </a:r>
            <a:r>
              <a:rPr lang="en-US" sz="1800" i="1" dirty="0" smtClean="0"/>
              <a:t>thesaurus-viewer)</a:t>
            </a:r>
          </a:p>
          <a:p>
            <a:pPr marL="457200" lvl="1" indent="0">
              <a:buNone/>
            </a:pPr>
            <a:r>
              <a:rPr lang="en-US" sz="1800" i="1" dirty="0" smtClean="0">
                <a:sym typeface="Wingdings" panose="05000000000000000000" pitchFamily="2" charset="2"/>
              </a:rPr>
              <a:t></a:t>
            </a:r>
            <a:endParaRPr lang="en-US" sz="1800" i="1" dirty="0" smtClean="0"/>
          </a:p>
          <a:p>
            <a:pPr lvl="2"/>
            <a:r>
              <a:rPr lang="en-US" u="sng" dirty="0"/>
              <a:t>o</a:t>
            </a:r>
            <a:r>
              <a:rPr lang="en-US" u="sng" dirty="0" smtClean="0"/>
              <a:t>ne possible solution </a:t>
            </a:r>
            <a:r>
              <a:rPr lang="en-US" dirty="0" smtClean="0"/>
              <a:t>is to </a:t>
            </a:r>
            <a:r>
              <a:rPr lang="en-US" b="1" dirty="0" smtClean="0"/>
              <a:t>use </a:t>
            </a:r>
            <a:r>
              <a:rPr lang="en-US" b="1" dirty="0"/>
              <a:t>ACDH </a:t>
            </a:r>
            <a:r>
              <a:rPr lang="en-US" b="1" dirty="0" smtClean="0"/>
              <a:t>Vocabs </a:t>
            </a:r>
            <a:r>
              <a:rPr lang="en-US" b="1" dirty="0"/>
              <a:t>Service </a:t>
            </a:r>
            <a:r>
              <a:rPr lang="en-US" dirty="0" smtClean="0"/>
              <a:t>as a web thesaurus-viewer for their thesaurus</a:t>
            </a:r>
          </a:p>
          <a:p>
            <a:pPr lvl="2"/>
            <a:r>
              <a:rPr lang="en-US" u="sng" dirty="0" smtClean="0"/>
              <a:t>yet another solution </a:t>
            </a:r>
            <a:r>
              <a:rPr lang="en-US" dirty="0" smtClean="0"/>
              <a:t>is to </a:t>
            </a:r>
            <a:r>
              <a:rPr lang="en-US" b="1" dirty="0" smtClean="0"/>
              <a:t>setup </a:t>
            </a:r>
            <a:r>
              <a:rPr lang="en-US" dirty="0" smtClean="0"/>
              <a:t>an open-software like </a:t>
            </a:r>
            <a:r>
              <a:rPr lang="en-US" b="1" dirty="0" smtClean="0"/>
              <a:t>SKOSMOS</a:t>
            </a:r>
            <a:r>
              <a:rPr lang="en-US" dirty="0" smtClean="0"/>
              <a:t> (basis of ACDH Vocabs platform) that is easily configurable 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32656"/>
            <a:ext cx="9117299" cy="943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Back reference issues</a:t>
            </a:r>
            <a:endParaRPr lang="en-US" sz="14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84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7944941" cy="5013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General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consistency issues (SKOS proper):</a:t>
            </a:r>
          </a:p>
          <a:p>
            <a:pPr lvl="1"/>
            <a:r>
              <a:rPr lang="en-US" dirty="0"/>
              <a:t>Concept URLs (should be resolvable, “cool URIs”, no IP-addresses)</a:t>
            </a:r>
          </a:p>
          <a:p>
            <a:pPr lvl="1"/>
            <a:r>
              <a:rPr lang="en-US" dirty="0"/>
              <a:t>Inconsistent Language tags</a:t>
            </a:r>
          </a:p>
          <a:p>
            <a:pPr lvl="1"/>
            <a:r>
              <a:rPr lang="en-US" dirty="0"/>
              <a:t>More than one </a:t>
            </a:r>
            <a:r>
              <a:rPr lang="en-US" dirty="0" err="1"/>
              <a:t>prefLabel</a:t>
            </a:r>
            <a:r>
              <a:rPr lang="en-US" dirty="0"/>
              <a:t> in one language</a:t>
            </a:r>
          </a:p>
          <a:p>
            <a:pPr lvl="1"/>
            <a:r>
              <a:rPr lang="en-US" dirty="0"/>
              <a:t>Duplicated relations between concepts</a:t>
            </a:r>
          </a:p>
          <a:p>
            <a:pPr lvl="1"/>
            <a:r>
              <a:rPr lang="en-US" dirty="0"/>
              <a:t>	(both </a:t>
            </a:r>
            <a:r>
              <a:rPr lang="en-US" dirty="0" err="1"/>
              <a:t>skos:narrower</a:t>
            </a:r>
            <a:r>
              <a:rPr lang="en-US" dirty="0"/>
              <a:t> and </a:t>
            </a:r>
            <a:r>
              <a:rPr lang="en-US" dirty="0" err="1"/>
              <a:t>skos:narrowerMatch</a:t>
            </a:r>
            <a:r>
              <a:rPr lang="en-US" dirty="0"/>
              <a:t>)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/>
              <a:t>Introduce </a:t>
            </a:r>
            <a:r>
              <a:rPr lang="en-US" dirty="0"/>
              <a:t>automated validity checks before </a:t>
            </a:r>
            <a:r>
              <a:rPr lang="en-US" dirty="0" smtClean="0"/>
              <a:t>ingesting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ie</a:t>
            </a:r>
            <a:r>
              <a:rPr lang="en-US" dirty="0" smtClean="0"/>
              <a:t>.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demo.seco.tkk.fi/skosify/skosify</a:t>
            </a:r>
            <a:r>
              <a:rPr lang="en-US" dirty="0" smtClean="0"/>
              <a:t>)</a:t>
            </a:r>
          </a:p>
          <a:p>
            <a:pPr lvl="1">
              <a:buFont typeface="Symbol" panose="05050102010706020507" pitchFamily="18" charset="2"/>
              <a:buChar char="Þ"/>
            </a:pPr>
            <a:endParaRPr lang="en-US" dirty="0"/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Common features required for proper visualization:</a:t>
            </a:r>
          </a:p>
          <a:p>
            <a:pPr lvl="1"/>
            <a:r>
              <a:rPr lang="en-US" dirty="0"/>
              <a:t>Concept Scheme: URI, </a:t>
            </a:r>
            <a:r>
              <a:rPr lang="en-US" i="1" dirty="0" err="1" smtClean="0"/>
              <a:t>rdf:type</a:t>
            </a:r>
            <a:r>
              <a:rPr lang="en-US" dirty="0" smtClean="0"/>
              <a:t>, </a:t>
            </a:r>
            <a:r>
              <a:rPr lang="en-US" i="1" dirty="0" err="1"/>
              <a:t>skos:ConceptScheme</a:t>
            </a:r>
            <a:r>
              <a:rPr lang="en-US" dirty="0"/>
              <a:t> and label</a:t>
            </a:r>
          </a:p>
          <a:p>
            <a:pPr lvl="1"/>
            <a:r>
              <a:rPr lang="en-US" i="1" dirty="0" err="1"/>
              <a:t>skos:hasTopConcept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skos:topConceptOf</a:t>
            </a:r>
            <a:endParaRPr lang="en-US" i="1" dirty="0"/>
          </a:p>
          <a:p>
            <a:pPr lvl="1"/>
            <a:r>
              <a:rPr lang="en-US" dirty="0"/>
              <a:t>Concept: one </a:t>
            </a:r>
            <a:r>
              <a:rPr lang="en-US" i="1" dirty="0" err="1" smtClean="0"/>
              <a:t>skos:prefLabel</a:t>
            </a:r>
            <a:r>
              <a:rPr lang="en-US" dirty="0" smtClean="0"/>
              <a:t> </a:t>
            </a:r>
            <a:r>
              <a:rPr lang="en-US" dirty="0"/>
              <a:t>in a given language</a:t>
            </a:r>
          </a:p>
          <a:p>
            <a:pPr lvl="1"/>
            <a:r>
              <a:rPr lang="en-US" dirty="0"/>
              <a:t>All c</a:t>
            </a:r>
            <a:r>
              <a:rPr lang="en-US" dirty="0" smtClean="0"/>
              <a:t>oncepts </a:t>
            </a:r>
            <a:r>
              <a:rPr lang="en-US" dirty="0"/>
              <a:t>have </a:t>
            </a:r>
            <a:r>
              <a:rPr lang="en-US" i="1" dirty="0" err="1"/>
              <a:t>skos:inScheme</a:t>
            </a:r>
            <a:r>
              <a:rPr lang="en-US" dirty="0"/>
              <a:t> property pointing to main </a:t>
            </a:r>
            <a:r>
              <a:rPr lang="en-US" dirty="0" smtClean="0"/>
              <a:t>Concept Scheme URI</a:t>
            </a:r>
            <a:endParaRPr lang="en-US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32656"/>
            <a:ext cx="9117299" cy="943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Issues with SKOS data quality </a:t>
            </a:r>
            <a:r>
              <a:rPr lang="en-US" sz="1800" i="1" kern="0" dirty="0" smtClean="0">
                <a:solidFill>
                  <a:srgbClr val="4D4D4D"/>
                </a:solidFill>
                <a:latin typeface="+mj-lt"/>
                <a:cs typeface="+mj-cs"/>
              </a:rPr>
              <a:t>(contact </a:t>
            </a:r>
            <a:r>
              <a:rPr lang="en-US" sz="1800" i="1" kern="0" dirty="0" err="1" smtClean="0">
                <a:solidFill>
                  <a:srgbClr val="4D4D4D"/>
                </a:solidFill>
                <a:latin typeface="+mj-lt"/>
                <a:cs typeface="+mj-cs"/>
              </a:rPr>
              <a:t>Ksenia</a:t>
            </a:r>
            <a:r>
              <a:rPr lang="en-US" sz="1800" i="1" kern="0" dirty="0" smtClean="0">
                <a:solidFill>
                  <a:srgbClr val="4D4D4D"/>
                </a:solidFill>
                <a:latin typeface="+mj-lt"/>
                <a:cs typeface="+mj-cs"/>
              </a:rPr>
              <a:t> or </a:t>
            </a:r>
            <a:r>
              <a:rPr lang="en-US" sz="1800" i="1" kern="0" dirty="0" err="1" smtClean="0">
                <a:solidFill>
                  <a:srgbClr val="4D4D4D"/>
                </a:solidFill>
                <a:latin typeface="+mj-lt"/>
                <a:cs typeface="+mj-cs"/>
              </a:rPr>
              <a:t>Matej</a:t>
            </a:r>
            <a:r>
              <a:rPr lang="en-US" sz="1800" i="1" kern="0" dirty="0" smtClean="0">
                <a:solidFill>
                  <a:srgbClr val="4D4D4D"/>
                </a:solidFill>
                <a:latin typeface="+mj-lt"/>
                <a:cs typeface="+mj-cs"/>
              </a:rPr>
              <a:t> for details) </a:t>
            </a:r>
            <a:endParaRPr lang="en-US" sz="1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093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862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1036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Use of BBT as an overarching thesaurus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-30774" y="4572239"/>
            <a:ext cx="9174774" cy="0"/>
          </a:xfrm>
          <a:prstGeom prst="line">
            <a:avLst/>
          </a:prstGeom>
          <a:ln w="88900">
            <a:solidFill>
              <a:srgbClr val="5E5E5E">
                <a:alpha val="92157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1" name="Group 260"/>
          <p:cNvGrpSpPr/>
          <p:nvPr/>
        </p:nvGrpSpPr>
        <p:grpSpPr>
          <a:xfrm>
            <a:off x="533063" y="4606182"/>
            <a:ext cx="4011717" cy="1612768"/>
            <a:chOff x="533063" y="4750198"/>
            <a:chExt cx="4011717" cy="1612768"/>
          </a:xfrm>
        </p:grpSpPr>
        <p:pic>
          <p:nvPicPr>
            <p:cNvPr id="6" name="Picture 21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82706" y="5751201"/>
              <a:ext cx="647893" cy="611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1034821" y="5762520"/>
              <a:ext cx="8996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0" hangingPunct="0"/>
              <a:r>
                <a:rPr lang="en-US" altLang="el-GR" sz="1200" dirty="0">
                  <a:solidFill>
                    <a:schemeClr val="tx2">
                      <a:lumMod val="95000"/>
                      <a:lumOff val="5000"/>
                    </a:schemeClr>
                  </a:solidFill>
                </a:rPr>
                <a:t>Local  </a:t>
              </a:r>
            </a:p>
            <a:p>
              <a:pPr algn="r" eaLnBrk="0" hangingPunct="0"/>
              <a:r>
                <a:rPr lang="en-US" altLang="el-GR" sz="1200" dirty="0">
                  <a:solidFill>
                    <a:schemeClr val="tx2">
                      <a:lumMod val="95000"/>
                      <a:lumOff val="5000"/>
                    </a:schemeClr>
                  </a:solidFill>
                </a:rPr>
                <a:t>Maintainer</a:t>
              </a:r>
              <a:endParaRPr lang="el-GR" altLang="el-GR" sz="1200" dirty="0">
                <a:solidFill>
                  <a:schemeClr val="tx2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059717" y="5737214"/>
              <a:ext cx="766397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2293180" y="5446588"/>
              <a:ext cx="211015" cy="234462"/>
              <a:chOff x="1963469" y="5636898"/>
              <a:chExt cx="228600" cy="254000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>
                <a:off x="1963469" y="5636898"/>
                <a:ext cx="0" cy="25400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>
                <a:off x="2192069" y="5636898"/>
                <a:ext cx="0" cy="25400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533063" y="4965342"/>
              <a:ext cx="15300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0" hangingPunct="0"/>
              <a:r>
                <a:rPr lang="en-US" altLang="el-GR" sz="1200" b="1" dirty="0">
                  <a:solidFill>
                    <a:srgbClr val="A50021"/>
                  </a:solidFill>
                </a:rPr>
                <a:t>Controlled</a:t>
              </a:r>
            </a:p>
            <a:p>
              <a:pPr algn="r" eaLnBrk="0" hangingPunct="0"/>
              <a:r>
                <a:rPr lang="en-US" altLang="el-GR" sz="1200" b="1" dirty="0">
                  <a:solidFill>
                    <a:srgbClr val="A50021"/>
                  </a:solidFill>
                </a:rPr>
                <a:t>Vocabulary A</a:t>
              </a:r>
              <a:endParaRPr lang="el-GR" altLang="el-GR" sz="1200" b="1" dirty="0">
                <a:solidFill>
                  <a:srgbClr val="A50021"/>
                </a:solidFill>
              </a:endParaRPr>
            </a:p>
          </p:txBody>
        </p:sp>
        <p:pic>
          <p:nvPicPr>
            <p:cNvPr id="13" name="Picture 2" descr="http://www.allegrotechindexing.com/art_02_3.gif"/>
            <p:cNvPicPr>
              <a:picLocks noChangeAspect="1" noChangeArrowheads="1"/>
            </p:cNvPicPr>
            <p:nvPr/>
          </p:nvPicPr>
          <p:blipFill rotWithShape="1">
            <a:blip r:embed="rId4"/>
            <a:srcRect r="23399"/>
            <a:stretch/>
          </p:blipFill>
          <p:spPr bwMode="auto">
            <a:xfrm>
              <a:off x="3175388" y="5021057"/>
              <a:ext cx="347296" cy="436685"/>
            </a:xfrm>
            <a:prstGeom prst="rect">
              <a:avLst/>
            </a:prstGeom>
            <a:solidFill>
              <a:schemeClr val="accent5">
                <a:lumMod val="75000"/>
                <a:alpha val="82000"/>
              </a:schemeClr>
            </a:solidFill>
          </p:spPr>
        </p:pic>
        <p:grpSp>
          <p:nvGrpSpPr>
            <p:cNvPr id="25" name="Group 24"/>
            <p:cNvGrpSpPr/>
            <p:nvPr/>
          </p:nvGrpSpPr>
          <p:grpSpPr>
            <a:xfrm>
              <a:off x="2047224" y="5043923"/>
              <a:ext cx="619818" cy="420314"/>
              <a:chOff x="7875123" y="2667000"/>
              <a:chExt cx="385248" cy="609600"/>
            </a:xfrm>
            <a:solidFill>
              <a:srgbClr val="A50021">
                <a:alpha val="74000"/>
              </a:srgbClr>
            </a:solidFill>
          </p:grpSpPr>
          <p:sp>
            <p:nvSpPr>
              <p:cNvPr id="26" name="Flowchart: Process 25"/>
              <p:cNvSpPr/>
              <p:nvPr/>
            </p:nvSpPr>
            <p:spPr bwMode="auto">
              <a:xfrm>
                <a:off x="7875123" y="2667000"/>
                <a:ext cx="385248" cy="60960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 bwMode="auto">
              <a:xfrm>
                <a:off x="7875123" y="28194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7875123" y="29718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7875123" y="31242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6" name="TextBox 259"/>
            <p:cNvSpPr txBox="1">
              <a:spLocks noChangeArrowheads="1"/>
            </p:cNvSpPr>
            <p:nvPr/>
          </p:nvSpPr>
          <p:spPr bwMode="auto">
            <a:xfrm>
              <a:off x="2947056" y="5623560"/>
              <a:ext cx="15977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b="1" dirty="0">
                  <a:solidFill>
                    <a:srgbClr val="A50021"/>
                  </a:solidFill>
                </a:rPr>
                <a:t>Local </a:t>
              </a:r>
              <a:r>
                <a:rPr lang="en-US" altLang="el-GR" sz="1200" b="1" dirty="0" smtClean="0">
                  <a:solidFill>
                    <a:srgbClr val="A50021"/>
                  </a:solidFill>
                </a:rPr>
                <a:t/>
              </a:r>
              <a:br>
                <a:rPr lang="en-US" altLang="el-GR" sz="1200" b="1" dirty="0" smtClean="0">
                  <a:solidFill>
                    <a:srgbClr val="A50021"/>
                  </a:solidFill>
                </a:rPr>
              </a:br>
              <a:r>
                <a:rPr lang="en-US" altLang="el-GR" sz="1200" b="1" dirty="0" smtClean="0">
                  <a:solidFill>
                    <a:srgbClr val="A50021"/>
                  </a:solidFill>
                </a:rPr>
                <a:t>Thesaurus </a:t>
              </a:r>
              <a:r>
                <a:rPr lang="en-US" altLang="el-GR" sz="1200" b="1" dirty="0">
                  <a:solidFill>
                    <a:srgbClr val="A50021"/>
                  </a:solidFill>
                </a:rPr>
                <a:t>A</a:t>
              </a:r>
              <a:endParaRPr lang="el-GR" altLang="el-GR" sz="1200" b="1" dirty="0">
                <a:solidFill>
                  <a:srgbClr val="A50021"/>
                </a:solidFill>
              </a:endParaRPr>
            </a:p>
          </p:txBody>
        </p:sp>
        <p:sp>
          <p:nvSpPr>
            <p:cNvPr id="37" name="Right Arrow 36"/>
            <p:cNvSpPr/>
            <p:nvPr/>
          </p:nvSpPr>
          <p:spPr bwMode="auto">
            <a:xfrm rot="16200000" flipV="1">
              <a:off x="3587579" y="5094629"/>
              <a:ext cx="971550" cy="282687"/>
            </a:xfrm>
            <a:prstGeom prst="rightArrow">
              <a:avLst/>
            </a:prstGeom>
            <a:solidFill>
              <a:srgbClr val="A50021">
                <a:alpha val="70000"/>
              </a:srgbClr>
            </a:solidFill>
            <a:ln w="9525" cap="flat" cmpd="sng" algn="ctr">
              <a:solidFill>
                <a:schemeClr val="tx1">
                  <a:lumMod val="25000"/>
                  <a:lumOff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endParaRPr lang="el-GR" altLang="el-GR" sz="1400">
                <a:solidFill>
                  <a:srgbClr val="292929"/>
                </a:solidFill>
              </a:endParaRPr>
            </a:p>
          </p:txBody>
        </p:sp>
        <p:sp>
          <p:nvSpPr>
            <p:cNvPr id="39" name="Isosceles Triangle 38"/>
            <p:cNvSpPr/>
            <p:nvPr/>
          </p:nvSpPr>
          <p:spPr bwMode="auto">
            <a:xfrm>
              <a:off x="2920140" y="4796251"/>
              <a:ext cx="936179" cy="728297"/>
            </a:xfrm>
            <a:prstGeom prst="triangle">
              <a:avLst/>
            </a:prstGeom>
            <a:solidFill>
              <a:schemeClr val="accent5">
                <a:lumMod val="75000"/>
                <a:alpha val="6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endParaRPr lang="el-GR" altLang="el-GR" sz="1400">
                <a:solidFill>
                  <a:srgbClr val="292929"/>
                </a:solidFill>
              </a:endParaRPr>
            </a:p>
          </p:txBody>
        </p:sp>
        <p:cxnSp>
          <p:nvCxnSpPr>
            <p:cNvPr id="40" name="Curved Connector 39"/>
            <p:cNvCxnSpPr>
              <a:stCxn id="39" idx="1"/>
              <a:endCxn id="26" idx="3"/>
            </p:cNvCxnSpPr>
            <p:nvPr/>
          </p:nvCxnSpPr>
          <p:spPr bwMode="auto">
            <a:xfrm rot="10800000" flipV="1">
              <a:off x="2667043" y="5160400"/>
              <a:ext cx="487143" cy="93680"/>
            </a:xfrm>
            <a:prstGeom prst="curvedConnector3">
              <a:avLst>
                <a:gd name="adj1" fmla="val 50000"/>
              </a:avLst>
            </a:prstGeom>
            <a:noFill/>
            <a:ln w="57150" cap="flat" cmpd="sng" algn="ctr">
              <a:solidFill>
                <a:srgbClr val="CC0066">
                  <a:alpha val="7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2" name="Group 261"/>
          <p:cNvGrpSpPr/>
          <p:nvPr/>
        </p:nvGrpSpPr>
        <p:grpSpPr>
          <a:xfrm>
            <a:off x="4969217" y="4629297"/>
            <a:ext cx="3954053" cy="1685304"/>
            <a:chOff x="4969217" y="4773313"/>
            <a:chExt cx="3954053" cy="1685304"/>
          </a:xfrm>
        </p:grpSpPr>
        <p:pic>
          <p:nvPicPr>
            <p:cNvPr id="15" name="Picture 21" descr="C:\Program Files\Microsoft Office\MEDIA\CAGCAT10\j0195384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2497" y="5893128"/>
              <a:ext cx="600508" cy="565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74"/>
            <p:cNvSpPr txBox="1">
              <a:spLocks noChangeArrowheads="1"/>
            </p:cNvSpPr>
            <p:nvPr/>
          </p:nvSpPr>
          <p:spPr bwMode="auto">
            <a:xfrm>
              <a:off x="7097052" y="5829862"/>
              <a:ext cx="8996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dirty="0">
                  <a:solidFill>
                    <a:schemeClr val="tx2">
                      <a:lumMod val="95000"/>
                      <a:lumOff val="5000"/>
                    </a:schemeClr>
                  </a:solidFill>
                </a:rPr>
                <a:t>Local</a:t>
              </a:r>
            </a:p>
            <a:p>
              <a:pPr eaLnBrk="0" hangingPunct="0"/>
              <a:r>
                <a:rPr lang="en-US" altLang="el-GR" sz="1200" dirty="0">
                  <a:solidFill>
                    <a:schemeClr val="tx2">
                      <a:lumMod val="95000"/>
                      <a:lumOff val="5000"/>
                    </a:schemeClr>
                  </a:solidFill>
                </a:rPr>
                <a:t>Maintainer</a:t>
              </a:r>
              <a:endParaRPr lang="el-GR" altLang="el-GR" sz="1200" dirty="0">
                <a:solidFill>
                  <a:schemeClr val="tx2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17" name="Group 58376"/>
            <p:cNvGrpSpPr>
              <a:grpSpLocks/>
            </p:cNvGrpSpPr>
            <p:nvPr/>
          </p:nvGrpSpPr>
          <p:grpSpPr bwMode="auto">
            <a:xfrm>
              <a:off x="5323041" y="4806899"/>
              <a:ext cx="914400" cy="611066"/>
              <a:chOff x="4644922" y="3048372"/>
              <a:chExt cx="1362694" cy="1480366"/>
            </a:xfrm>
          </p:grpSpPr>
          <p:pic>
            <p:nvPicPr>
              <p:cNvPr id="18" name="Picture 2" descr="http://www.allegrotechindexing.com/art_02_3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3399"/>
              <a:stretch>
                <a:fillRect/>
              </a:stretch>
            </p:blipFill>
            <p:spPr bwMode="auto">
              <a:xfrm>
                <a:off x="5086862" y="3613799"/>
                <a:ext cx="555171" cy="76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Isosceles Triangle 77"/>
              <p:cNvSpPr>
                <a:spLocks noChangeArrowheads="1"/>
              </p:cNvSpPr>
              <p:nvPr/>
            </p:nvSpPr>
            <p:spPr bwMode="auto">
              <a:xfrm>
                <a:off x="4644922" y="3048372"/>
                <a:ext cx="1362694" cy="1480366"/>
              </a:xfrm>
              <a:prstGeom prst="triangle">
                <a:avLst>
                  <a:gd name="adj" fmla="val 50000"/>
                </a:avLst>
              </a:prstGeom>
              <a:solidFill>
                <a:srgbClr val="C6FEE3">
                  <a:alpha val="52156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6426445" y="5854393"/>
              <a:ext cx="652097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6673743" y="5504705"/>
              <a:ext cx="211015" cy="267711"/>
              <a:chOff x="6858000" y="5760203"/>
              <a:chExt cx="228600" cy="290020"/>
            </a:xfrm>
          </p:grpSpPr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6858000" y="5760203"/>
                <a:ext cx="0" cy="29002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" name="Straight Arrow Connector 22"/>
              <p:cNvCxnSpPr/>
              <p:nvPr/>
            </p:nvCxnSpPr>
            <p:spPr bwMode="auto">
              <a:xfrm>
                <a:off x="7086600" y="5760203"/>
                <a:ext cx="0" cy="29002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4" name="TextBox 86"/>
            <p:cNvSpPr txBox="1">
              <a:spLocks noChangeArrowheads="1"/>
            </p:cNvSpPr>
            <p:nvPr/>
          </p:nvSpPr>
          <p:spPr bwMode="auto">
            <a:xfrm>
              <a:off x="7119894" y="4943124"/>
              <a:ext cx="18033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b="1" dirty="0">
                  <a:solidFill>
                    <a:srgbClr val="0070C0"/>
                  </a:solidFill>
                </a:rPr>
                <a:t>Controlled</a:t>
              </a:r>
            </a:p>
            <a:p>
              <a:pPr eaLnBrk="0" hangingPunct="0"/>
              <a:r>
                <a:rPr lang="en-US" altLang="el-GR" sz="1200" b="1" dirty="0">
                  <a:solidFill>
                    <a:srgbClr val="0070C0"/>
                  </a:solidFill>
                </a:rPr>
                <a:t>Vocabulary  B</a:t>
              </a:r>
              <a:endParaRPr lang="el-GR" altLang="el-GR" sz="1200" b="1" dirty="0">
                <a:solidFill>
                  <a:srgbClr val="0070C0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6492497" y="4996180"/>
              <a:ext cx="617359" cy="465007"/>
              <a:chOff x="7875123" y="2667000"/>
              <a:chExt cx="385248" cy="609600"/>
            </a:xfrm>
            <a:solidFill>
              <a:srgbClr val="0070C0">
                <a:alpha val="81000"/>
              </a:srgbClr>
            </a:solidFill>
          </p:grpSpPr>
          <p:sp>
            <p:nvSpPr>
              <p:cNvPr id="31" name="Flowchart: Process 30"/>
              <p:cNvSpPr/>
              <p:nvPr/>
            </p:nvSpPr>
            <p:spPr bwMode="auto">
              <a:xfrm>
                <a:off x="7875123" y="2667000"/>
                <a:ext cx="385248" cy="60960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 bwMode="auto">
              <a:xfrm>
                <a:off x="7875123" y="28194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7875123" y="29718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7875123" y="3124200"/>
                <a:ext cx="385248" cy="0"/>
              </a:xfrm>
              <a:prstGeom prst="line">
                <a:avLst/>
              </a:prstGeom>
              <a:grpFill/>
              <a:ln w="9525" cap="flat" cmpd="sng" algn="ctr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5" name="TextBox 258"/>
            <p:cNvSpPr txBox="1">
              <a:spLocks noChangeArrowheads="1"/>
            </p:cNvSpPr>
            <p:nvPr/>
          </p:nvSpPr>
          <p:spPr bwMode="auto">
            <a:xfrm>
              <a:off x="5254748" y="5359159"/>
              <a:ext cx="13932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b="1" dirty="0">
                  <a:solidFill>
                    <a:srgbClr val="0070C0"/>
                  </a:solidFill>
                </a:rPr>
                <a:t>Local Thesaurus B</a:t>
              </a:r>
              <a:endParaRPr lang="el-GR" altLang="el-GR" sz="12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Right Arrow 263"/>
            <p:cNvSpPr>
              <a:spLocks noChangeArrowheads="1"/>
            </p:cNvSpPr>
            <p:nvPr/>
          </p:nvSpPr>
          <p:spPr bwMode="auto">
            <a:xfrm rot="16200000">
              <a:off x="4614148" y="5128382"/>
              <a:ext cx="993531" cy="283393"/>
            </a:xfrm>
            <a:prstGeom prst="rightArrow">
              <a:avLst>
                <a:gd name="adj1" fmla="val 50000"/>
                <a:gd name="adj2" fmla="val 49777"/>
              </a:avLst>
            </a:prstGeom>
            <a:solidFill>
              <a:srgbClr val="0070C0">
                <a:alpha val="70000"/>
              </a:srgbClr>
            </a:solidFill>
            <a:ln w="9525" algn="ctr">
              <a:solidFill>
                <a:srgbClr val="A6D9F8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endParaRPr lang="el-GR" altLang="el-GR" sz="1400">
                <a:solidFill>
                  <a:srgbClr val="292929"/>
                </a:solidFill>
              </a:endParaRPr>
            </a:p>
          </p:txBody>
        </p:sp>
        <p:cxnSp>
          <p:nvCxnSpPr>
            <p:cNvPr id="41" name="Curved Connector 40"/>
            <p:cNvCxnSpPr>
              <a:stCxn id="31" idx="1"/>
              <a:endCxn id="19" idx="5"/>
            </p:cNvCxnSpPr>
            <p:nvPr/>
          </p:nvCxnSpPr>
          <p:spPr bwMode="auto">
            <a:xfrm rot="10800000">
              <a:off x="6008841" y="5112432"/>
              <a:ext cx="483656" cy="116252"/>
            </a:xfrm>
            <a:prstGeom prst="curvedConnector3">
              <a:avLst>
                <a:gd name="adj1" fmla="val 50000"/>
              </a:avLst>
            </a:prstGeom>
            <a:noFill/>
            <a:ln w="57150" cap="flat" cmpd="sng" algn="ctr">
              <a:solidFill>
                <a:srgbClr val="0066FF">
                  <a:alpha val="7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0" name="Straight Connector 158"/>
          <p:cNvCxnSpPr>
            <a:cxnSpLocks noChangeShapeType="1"/>
          </p:cNvCxnSpPr>
          <p:nvPr/>
        </p:nvCxnSpPr>
        <p:spPr bwMode="auto">
          <a:xfrm>
            <a:off x="4589645" y="1124744"/>
            <a:ext cx="40201" cy="5112568"/>
          </a:xfrm>
          <a:prstGeom prst="line">
            <a:avLst/>
          </a:prstGeom>
          <a:noFill/>
          <a:ln w="57150" algn="ctr">
            <a:solidFill>
              <a:schemeClr val="tx1">
                <a:alpha val="58823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5" name="Group 264"/>
          <p:cNvGrpSpPr/>
          <p:nvPr/>
        </p:nvGrpSpPr>
        <p:grpSpPr>
          <a:xfrm>
            <a:off x="4593131" y="1312536"/>
            <a:ext cx="4546562" cy="3211677"/>
            <a:chOff x="4593131" y="1456552"/>
            <a:chExt cx="4546562" cy="3211677"/>
          </a:xfrm>
        </p:grpSpPr>
        <p:grpSp>
          <p:nvGrpSpPr>
            <p:cNvPr id="154" name="Group 342"/>
            <p:cNvGrpSpPr>
              <a:grpSpLocks/>
            </p:cNvGrpSpPr>
            <p:nvPr/>
          </p:nvGrpSpPr>
          <p:grpSpPr bwMode="auto">
            <a:xfrm>
              <a:off x="5172715" y="3220284"/>
              <a:ext cx="1600200" cy="1447945"/>
              <a:chOff x="4800600" y="1358900"/>
              <a:chExt cx="1867967" cy="2227203"/>
            </a:xfrm>
          </p:grpSpPr>
          <p:sp>
            <p:nvSpPr>
              <p:cNvPr id="155" name="Isosceles Triangle 172"/>
              <p:cNvSpPr>
                <a:spLocks noChangeArrowheads="1"/>
              </p:cNvSpPr>
              <p:nvPr/>
            </p:nvSpPr>
            <p:spPr bwMode="auto">
              <a:xfrm>
                <a:off x="4800600" y="1358900"/>
                <a:ext cx="1867967" cy="2160547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56" name="Rectangle 173"/>
              <p:cNvSpPr>
                <a:spLocks noChangeArrowheads="1"/>
              </p:cNvSpPr>
              <p:nvPr/>
            </p:nvSpPr>
            <p:spPr bwMode="auto">
              <a:xfrm>
                <a:off x="4841903" y="3183699"/>
                <a:ext cx="1789112" cy="402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Physical Objects</a:t>
                </a:r>
                <a:endParaRPr lang="el-GR" altLang="el-GR" sz="110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157" name="Group 156"/>
              <p:cNvGrpSpPr/>
              <p:nvPr/>
            </p:nvGrpSpPr>
            <p:grpSpPr>
              <a:xfrm>
                <a:off x="5587856" y="1512492"/>
                <a:ext cx="324576" cy="422216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70" name="Flowchart: Process 169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71" name="Flowchart: Process 170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72" name="Flowchart: Process 171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173" name="Straight Connector 172"/>
                <p:cNvCxnSpPr>
                  <a:stCxn id="170" idx="2"/>
                  <a:endCxn id="171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4" name="Straight Connector 173"/>
                <p:cNvCxnSpPr>
                  <a:stCxn id="172" idx="3"/>
                  <a:endCxn id="170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158" name="Straight Connector 348"/>
              <p:cNvCxnSpPr>
                <a:cxnSpLocks noChangeShapeType="1"/>
                <a:endCxn id="165" idx="0"/>
              </p:cNvCxnSpPr>
              <p:nvPr/>
            </p:nvCxnSpPr>
            <p:spPr bwMode="auto">
              <a:xfrm flipH="1">
                <a:off x="5560684" y="1929932"/>
                <a:ext cx="96384" cy="15559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" name="Rectangle 158"/>
              <p:cNvSpPr/>
              <p:nvPr/>
            </p:nvSpPr>
            <p:spPr bwMode="auto">
              <a:xfrm>
                <a:off x="5835508" y="2053141"/>
                <a:ext cx="152243" cy="155529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60" name="Straight Connector 352"/>
              <p:cNvCxnSpPr>
                <a:cxnSpLocks noChangeShapeType="1"/>
                <a:stCxn id="159" idx="0"/>
              </p:cNvCxnSpPr>
              <p:nvPr/>
            </p:nvCxnSpPr>
            <p:spPr bwMode="auto">
              <a:xfrm flipH="1" flipV="1">
                <a:off x="5843222" y="1934708"/>
                <a:ext cx="68660" cy="11863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1" name="Straight Connector 353"/>
              <p:cNvCxnSpPr>
                <a:cxnSpLocks noChangeShapeType="1"/>
                <a:stCxn id="159" idx="2"/>
                <a:endCxn id="166" idx="0"/>
              </p:cNvCxnSpPr>
              <p:nvPr/>
            </p:nvCxnSpPr>
            <p:spPr bwMode="auto">
              <a:xfrm>
                <a:off x="5911629" y="2208670"/>
                <a:ext cx="17093" cy="14298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354"/>
              <p:cNvCxnSpPr>
                <a:cxnSpLocks noChangeShapeType="1"/>
                <a:stCxn id="166" idx="2"/>
                <a:endCxn id="167" idx="0"/>
              </p:cNvCxnSpPr>
              <p:nvPr/>
            </p:nvCxnSpPr>
            <p:spPr bwMode="auto">
              <a:xfrm>
                <a:off x="5928723" y="2667921"/>
                <a:ext cx="839" cy="2689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" name="Straight Connector 355"/>
              <p:cNvCxnSpPr>
                <a:cxnSpLocks noChangeShapeType="1"/>
                <a:stCxn id="165" idx="2"/>
                <a:endCxn id="164" idx="0"/>
              </p:cNvCxnSpPr>
              <p:nvPr/>
            </p:nvCxnSpPr>
            <p:spPr bwMode="auto">
              <a:xfrm>
                <a:off x="5560684" y="2401795"/>
                <a:ext cx="1397" cy="6011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64" name="TextBox 356"/>
              <p:cNvSpPr txBox="1">
                <a:spLocks noChangeArrowheads="1"/>
              </p:cNvSpPr>
              <p:nvPr/>
            </p:nvSpPr>
            <p:spPr bwMode="auto">
              <a:xfrm>
                <a:off x="5467095" y="2461906"/>
                <a:ext cx="189972" cy="31626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3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65" name="TextBox 357"/>
              <p:cNvSpPr txBox="1">
                <a:spLocks noChangeArrowheads="1"/>
              </p:cNvSpPr>
              <p:nvPr/>
            </p:nvSpPr>
            <p:spPr bwMode="auto">
              <a:xfrm>
                <a:off x="5484088" y="2085530"/>
                <a:ext cx="153190" cy="31626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2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66" name="TextBox 358"/>
              <p:cNvSpPr txBox="1">
                <a:spLocks noChangeArrowheads="1"/>
              </p:cNvSpPr>
              <p:nvPr/>
            </p:nvSpPr>
            <p:spPr bwMode="auto">
              <a:xfrm>
                <a:off x="5852127" y="2351655"/>
                <a:ext cx="153190" cy="31626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67" name="TextBox 359"/>
              <p:cNvSpPr txBox="1">
                <a:spLocks noChangeArrowheads="1"/>
              </p:cNvSpPr>
              <p:nvPr/>
            </p:nvSpPr>
            <p:spPr bwMode="auto">
              <a:xfrm>
                <a:off x="5852966" y="2694817"/>
                <a:ext cx="153190" cy="31626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4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68" name="TextBox 360"/>
              <p:cNvSpPr txBox="1">
                <a:spLocks noChangeArrowheads="1"/>
              </p:cNvSpPr>
              <p:nvPr/>
            </p:nvSpPr>
            <p:spPr bwMode="auto">
              <a:xfrm>
                <a:off x="5852966" y="3055556"/>
                <a:ext cx="153190" cy="316266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5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69" name="Straight Connector 361"/>
              <p:cNvCxnSpPr>
                <a:cxnSpLocks noChangeShapeType="1"/>
                <a:stCxn id="167" idx="2"/>
                <a:endCxn id="168" idx="0"/>
              </p:cNvCxnSpPr>
              <p:nvPr/>
            </p:nvCxnSpPr>
            <p:spPr bwMode="auto">
              <a:xfrm>
                <a:off x="5929562" y="3011083"/>
                <a:ext cx="0" cy="44473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" name="Group 367"/>
            <p:cNvGrpSpPr>
              <a:grpSpLocks/>
            </p:cNvGrpSpPr>
            <p:nvPr/>
          </p:nvGrpSpPr>
          <p:grpSpPr bwMode="auto">
            <a:xfrm>
              <a:off x="7583649" y="1772158"/>
              <a:ext cx="1556044" cy="1517162"/>
              <a:chOff x="7067596" y="1333911"/>
              <a:chExt cx="2045065" cy="2036915"/>
            </a:xfrm>
          </p:grpSpPr>
          <p:sp>
            <p:nvSpPr>
              <p:cNvPr id="122" name="Isosceles Triangle 198"/>
              <p:cNvSpPr>
                <a:spLocks noChangeArrowheads="1"/>
              </p:cNvSpPr>
              <p:nvPr/>
            </p:nvSpPr>
            <p:spPr bwMode="auto">
              <a:xfrm>
                <a:off x="7086599" y="1333911"/>
                <a:ext cx="2026062" cy="2036915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23" name="Rectangle 199"/>
              <p:cNvSpPr>
                <a:spLocks noChangeArrowheads="1"/>
              </p:cNvSpPr>
              <p:nvPr/>
            </p:nvSpPr>
            <p:spPr bwMode="auto">
              <a:xfrm>
                <a:off x="7067596" y="2983324"/>
                <a:ext cx="1997140" cy="317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Conceptual Objects</a:t>
                </a:r>
                <a:endParaRPr lang="el-GR" altLang="el-GR" sz="110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124" name="Group 123"/>
              <p:cNvGrpSpPr/>
              <p:nvPr/>
            </p:nvGrpSpPr>
            <p:grpSpPr>
              <a:xfrm>
                <a:off x="7907956" y="1524000"/>
                <a:ext cx="353541" cy="443664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39" name="Flowchart: Process 138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40" name="Flowchart: Process 139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41" name="Flowchart: Process 140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142" name="Straight Connector 141"/>
                <p:cNvCxnSpPr>
                  <a:stCxn id="139" idx="2"/>
                  <a:endCxn id="140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43" name="Straight Connector 142"/>
                <p:cNvCxnSpPr>
                  <a:stCxn id="141" idx="3"/>
                  <a:endCxn id="139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125" name="Straight Connector 371"/>
              <p:cNvCxnSpPr>
                <a:cxnSpLocks noChangeShapeType="1"/>
                <a:stCxn id="131" idx="0"/>
              </p:cNvCxnSpPr>
              <p:nvPr/>
            </p:nvCxnSpPr>
            <p:spPr bwMode="auto">
              <a:xfrm flipH="1" flipV="1">
                <a:off x="8186112" y="1967666"/>
                <a:ext cx="161908" cy="12259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6" name="Straight Connector 372"/>
              <p:cNvCxnSpPr>
                <a:cxnSpLocks noChangeShapeType="1"/>
                <a:stCxn id="132" idx="0"/>
              </p:cNvCxnSpPr>
              <p:nvPr/>
            </p:nvCxnSpPr>
            <p:spPr bwMode="auto">
              <a:xfrm flipV="1">
                <a:off x="7784255" y="1962645"/>
                <a:ext cx="199089" cy="459365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7" name="Rectangle 126"/>
              <p:cNvSpPr/>
              <p:nvPr/>
            </p:nvSpPr>
            <p:spPr bwMode="auto">
              <a:xfrm>
                <a:off x="8261407" y="2483988"/>
                <a:ext cx="152148" cy="133214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28" name="Straight Connector 375"/>
              <p:cNvCxnSpPr>
                <a:cxnSpLocks noChangeShapeType="1"/>
                <a:stCxn id="127" idx="0"/>
                <a:endCxn id="131" idx="2"/>
              </p:cNvCxnSpPr>
              <p:nvPr/>
            </p:nvCxnSpPr>
            <p:spPr bwMode="auto">
              <a:xfrm flipV="1">
                <a:off x="8337481" y="2366309"/>
                <a:ext cx="10539" cy="11768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376"/>
              <p:cNvCxnSpPr>
                <a:cxnSpLocks noChangeShapeType="1"/>
                <a:stCxn id="133" idx="0"/>
                <a:endCxn id="127" idx="2"/>
              </p:cNvCxnSpPr>
              <p:nvPr/>
            </p:nvCxnSpPr>
            <p:spPr bwMode="auto">
              <a:xfrm flipH="1" flipV="1">
                <a:off x="8337481" y="2617202"/>
                <a:ext cx="9170" cy="14449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0" name="TextBox 377"/>
              <p:cNvSpPr txBox="1">
                <a:spLocks noChangeArrowheads="1"/>
              </p:cNvSpPr>
              <p:nvPr/>
            </p:nvSpPr>
            <p:spPr bwMode="auto">
              <a:xfrm>
                <a:off x="7699263" y="2811891"/>
                <a:ext cx="172473" cy="27604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9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31" name="TextBox 378"/>
              <p:cNvSpPr txBox="1">
                <a:spLocks noChangeArrowheads="1"/>
              </p:cNvSpPr>
              <p:nvPr/>
            </p:nvSpPr>
            <p:spPr bwMode="auto">
              <a:xfrm>
                <a:off x="8261783" y="2090260"/>
                <a:ext cx="172473" cy="27604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6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TextBox 379"/>
              <p:cNvSpPr txBox="1">
                <a:spLocks noChangeArrowheads="1"/>
              </p:cNvSpPr>
              <p:nvPr/>
            </p:nvSpPr>
            <p:spPr bwMode="auto">
              <a:xfrm>
                <a:off x="7698018" y="2422010"/>
                <a:ext cx="172473" cy="27604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7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33" name="TextBox 381"/>
              <p:cNvSpPr txBox="1">
                <a:spLocks noChangeArrowheads="1"/>
              </p:cNvSpPr>
              <p:nvPr/>
            </p:nvSpPr>
            <p:spPr bwMode="auto">
              <a:xfrm>
                <a:off x="8260413" y="2761699"/>
                <a:ext cx="172473" cy="27604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8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34" name="Straight Connector 382"/>
              <p:cNvCxnSpPr>
                <a:cxnSpLocks noChangeShapeType="1"/>
                <a:stCxn id="127" idx="0"/>
                <a:endCxn id="135" idx="2"/>
              </p:cNvCxnSpPr>
              <p:nvPr/>
            </p:nvCxnSpPr>
            <p:spPr bwMode="auto">
              <a:xfrm flipH="1" flipV="1">
                <a:off x="8073308" y="2320783"/>
                <a:ext cx="263958" cy="16414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5" name="Rectangle 134"/>
              <p:cNvSpPr/>
              <p:nvPr/>
            </p:nvSpPr>
            <p:spPr bwMode="auto">
              <a:xfrm>
                <a:off x="7997557" y="2188698"/>
                <a:ext cx="152147" cy="130993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36" name="Straight Connector 384"/>
              <p:cNvCxnSpPr>
                <a:cxnSpLocks noChangeShapeType="1"/>
                <a:stCxn id="135" idx="0"/>
              </p:cNvCxnSpPr>
              <p:nvPr/>
            </p:nvCxnSpPr>
            <p:spPr bwMode="auto">
              <a:xfrm flipH="1" flipV="1">
                <a:off x="7983343" y="1962644"/>
                <a:ext cx="89965" cy="22648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Straight Connector 385"/>
              <p:cNvCxnSpPr>
                <a:cxnSpLocks noChangeShapeType="1"/>
                <a:stCxn id="135" idx="2"/>
                <a:endCxn id="132" idx="0"/>
              </p:cNvCxnSpPr>
              <p:nvPr/>
            </p:nvCxnSpPr>
            <p:spPr bwMode="auto">
              <a:xfrm flipH="1">
                <a:off x="7784255" y="2319691"/>
                <a:ext cx="289375" cy="10231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Straight Connector 386"/>
              <p:cNvCxnSpPr>
                <a:cxnSpLocks noChangeShapeType="1"/>
                <a:stCxn id="130" idx="0"/>
                <a:endCxn id="132" idx="2"/>
              </p:cNvCxnSpPr>
              <p:nvPr/>
            </p:nvCxnSpPr>
            <p:spPr bwMode="auto">
              <a:xfrm flipH="1" flipV="1">
                <a:off x="7784255" y="2698058"/>
                <a:ext cx="1245" cy="11383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4" name="Group 143"/>
            <p:cNvGrpSpPr/>
            <p:nvPr/>
          </p:nvGrpSpPr>
          <p:grpSpPr>
            <a:xfrm>
              <a:off x="5795488" y="1902716"/>
              <a:ext cx="245282" cy="213076"/>
              <a:chOff x="8268678" y="2972180"/>
              <a:chExt cx="265722" cy="230832"/>
            </a:xfrm>
            <a:solidFill>
              <a:schemeClr val="bg1">
                <a:lumMod val="50000"/>
              </a:schemeClr>
            </a:solidFill>
          </p:grpSpPr>
          <p:sp>
            <p:nvSpPr>
              <p:cNvPr id="145" name="Flowchart: Process 144"/>
              <p:cNvSpPr/>
              <p:nvPr/>
            </p:nvSpPr>
            <p:spPr bwMode="auto">
              <a:xfrm>
                <a:off x="8335913" y="29721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46" name="Flowchart: Process 145"/>
              <p:cNvSpPr/>
              <p:nvPr/>
            </p:nvSpPr>
            <p:spPr bwMode="auto">
              <a:xfrm>
                <a:off x="8268678" y="31245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47" name="Flowchart: Process 146"/>
              <p:cNvSpPr/>
              <p:nvPr/>
            </p:nvSpPr>
            <p:spPr bwMode="auto">
              <a:xfrm>
                <a:off x="8421078" y="3127192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48" name="Straight Connector 147"/>
              <p:cNvCxnSpPr>
                <a:stCxn id="145" idx="2"/>
                <a:endCxn id="146" idx="0"/>
              </p:cNvCxnSpPr>
              <p:nvPr/>
            </p:nvCxnSpPr>
            <p:spPr bwMode="auto">
              <a:xfrm flipH="1">
                <a:off x="8325339" y="3048000"/>
                <a:ext cx="67235" cy="76580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>
                <a:stCxn id="147" idx="3"/>
                <a:endCxn id="145" idx="2"/>
              </p:cNvCxnSpPr>
              <p:nvPr/>
            </p:nvCxnSpPr>
            <p:spPr bwMode="auto">
              <a:xfrm flipH="1" flipV="1">
                <a:off x="8392574" y="3048000"/>
                <a:ext cx="141826" cy="117102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0" name="Elbow Connector 6"/>
            <p:cNvCxnSpPr>
              <a:cxnSpLocks noChangeShapeType="1"/>
              <a:stCxn id="211" idx="0"/>
              <a:endCxn id="176" idx="0"/>
            </p:cNvCxnSpPr>
            <p:nvPr/>
          </p:nvCxnSpPr>
          <p:spPr bwMode="auto">
            <a:xfrm rot="16200000" flipH="1" flipV="1">
              <a:off x="6095758" y="1101190"/>
              <a:ext cx="28293" cy="1573728"/>
            </a:xfrm>
            <a:prstGeom prst="curvedConnector3">
              <a:avLst>
                <a:gd name="adj1" fmla="val -807974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Elbow Connector 9"/>
            <p:cNvCxnSpPr>
              <a:cxnSpLocks noChangeShapeType="1"/>
              <a:stCxn id="211" idx="2"/>
              <a:endCxn id="195" idx="0"/>
            </p:cNvCxnSpPr>
            <p:nvPr/>
          </p:nvCxnSpPr>
          <p:spPr bwMode="auto">
            <a:xfrm rot="16200000" flipH="1">
              <a:off x="6724171" y="2323505"/>
              <a:ext cx="946616" cy="601420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Elbow Connector 9"/>
            <p:cNvCxnSpPr>
              <a:cxnSpLocks noChangeShapeType="1"/>
              <a:stCxn id="211" idx="0"/>
              <a:endCxn id="122" idx="0"/>
            </p:cNvCxnSpPr>
            <p:nvPr/>
          </p:nvCxnSpPr>
          <p:spPr bwMode="auto">
            <a:xfrm rot="5400000" flipH="1" flipV="1">
              <a:off x="7581960" y="1086967"/>
              <a:ext cx="101750" cy="1472132"/>
            </a:xfrm>
            <a:prstGeom prst="curvedConnector3">
              <a:avLst>
                <a:gd name="adj1" fmla="val 324668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" name="Elbow Connector 9"/>
            <p:cNvCxnSpPr>
              <a:cxnSpLocks noChangeShapeType="1"/>
              <a:stCxn id="211" idx="2"/>
              <a:endCxn id="155" idx="0"/>
            </p:cNvCxnSpPr>
            <p:nvPr/>
          </p:nvCxnSpPr>
          <p:spPr bwMode="auto">
            <a:xfrm rot="5400000">
              <a:off x="5900104" y="2223618"/>
              <a:ext cx="1069377" cy="923954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5" name="Group 395"/>
            <p:cNvGrpSpPr>
              <a:grpSpLocks/>
            </p:cNvGrpSpPr>
            <p:nvPr/>
          </p:nvGrpSpPr>
          <p:grpSpPr bwMode="auto">
            <a:xfrm>
              <a:off x="4703916" y="1902201"/>
              <a:ext cx="1238250" cy="1365246"/>
              <a:chOff x="50189" y="396288"/>
              <a:chExt cx="1340792" cy="1478596"/>
            </a:xfrm>
          </p:grpSpPr>
          <p:sp>
            <p:nvSpPr>
              <p:cNvPr id="176" name="Isosceles Triangle 145"/>
              <p:cNvSpPr>
                <a:spLocks noChangeArrowheads="1"/>
              </p:cNvSpPr>
              <p:nvPr/>
            </p:nvSpPr>
            <p:spPr bwMode="auto">
              <a:xfrm>
                <a:off x="50189" y="396288"/>
                <a:ext cx="1340792" cy="1454719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77" name="Rectangle 146"/>
              <p:cNvSpPr>
                <a:spLocks noChangeArrowheads="1"/>
              </p:cNvSpPr>
              <p:nvPr/>
            </p:nvSpPr>
            <p:spPr bwMode="auto">
              <a:xfrm>
                <a:off x="174567" y="1591554"/>
                <a:ext cx="1062640" cy="28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Activities</a:t>
                </a:r>
                <a:endParaRPr lang="el-GR" altLang="el-GR" sz="105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178" name="Group 177"/>
              <p:cNvGrpSpPr/>
              <p:nvPr/>
            </p:nvGrpSpPr>
            <p:grpSpPr bwMode="auto">
              <a:xfrm>
                <a:off x="611136" y="582009"/>
                <a:ext cx="257350" cy="323817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89" name="Flowchart: Process 188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90" name="Flowchart: Process 189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91" name="Flowchart: Process 190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192" name="Straight Connector 191"/>
                <p:cNvCxnSpPr>
                  <a:stCxn id="189" idx="2"/>
                  <a:endCxn id="190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3" name="Straight Connector 192"/>
                <p:cNvCxnSpPr>
                  <a:stCxn id="191" idx="3"/>
                  <a:endCxn id="189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179" name="Straight Connector 399"/>
              <p:cNvCxnSpPr>
                <a:cxnSpLocks noChangeShapeType="1"/>
                <a:stCxn id="186" idx="0"/>
              </p:cNvCxnSpPr>
              <p:nvPr/>
            </p:nvCxnSpPr>
            <p:spPr bwMode="auto">
              <a:xfrm flipV="1">
                <a:off x="558754" y="902165"/>
                <a:ext cx="107258" cy="16071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0" name="Rectangle 179"/>
              <p:cNvSpPr/>
              <p:nvPr/>
            </p:nvSpPr>
            <p:spPr bwMode="auto">
              <a:xfrm>
                <a:off x="873705" y="1027934"/>
                <a:ext cx="109484" cy="120616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05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81" name="Straight Connector 401"/>
              <p:cNvCxnSpPr>
                <a:cxnSpLocks noChangeShapeType="1"/>
                <a:stCxn id="180" idx="0"/>
              </p:cNvCxnSpPr>
              <p:nvPr/>
            </p:nvCxnSpPr>
            <p:spPr bwMode="auto">
              <a:xfrm flipH="1" flipV="1">
                <a:off x="813611" y="905826"/>
                <a:ext cx="115407" cy="12175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2" name="Straight Connector 403"/>
              <p:cNvCxnSpPr>
                <a:cxnSpLocks noChangeShapeType="1"/>
                <a:stCxn id="180" idx="2"/>
                <a:endCxn id="187" idx="0"/>
              </p:cNvCxnSpPr>
              <p:nvPr/>
            </p:nvCxnSpPr>
            <p:spPr bwMode="auto">
              <a:xfrm>
                <a:off x="928448" y="1148551"/>
                <a:ext cx="35849" cy="85329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3" name="Straight Connector 404"/>
              <p:cNvCxnSpPr>
                <a:cxnSpLocks noChangeShapeType="1"/>
                <a:stCxn id="187" idx="2"/>
                <a:endCxn id="188" idx="0"/>
              </p:cNvCxnSpPr>
              <p:nvPr/>
            </p:nvCxnSpPr>
            <p:spPr bwMode="auto">
              <a:xfrm flipH="1">
                <a:off x="958629" y="1423229"/>
                <a:ext cx="5667" cy="569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" name="Straight Connector 405"/>
              <p:cNvCxnSpPr>
                <a:cxnSpLocks noChangeShapeType="1"/>
                <a:stCxn id="186" idx="2"/>
                <a:endCxn id="185" idx="0"/>
              </p:cNvCxnSpPr>
              <p:nvPr/>
            </p:nvCxnSpPr>
            <p:spPr bwMode="auto">
              <a:xfrm>
                <a:off x="558754" y="1252226"/>
                <a:ext cx="6698" cy="7360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5" name="TextBox 407"/>
              <p:cNvSpPr txBox="1">
                <a:spLocks noChangeArrowheads="1"/>
              </p:cNvSpPr>
              <p:nvPr/>
            </p:nvSpPr>
            <p:spPr bwMode="auto">
              <a:xfrm>
                <a:off x="475310" y="1325831"/>
                <a:ext cx="180285" cy="18934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12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86" name="TextBox 408"/>
              <p:cNvSpPr txBox="1">
                <a:spLocks noChangeArrowheads="1"/>
              </p:cNvSpPr>
              <p:nvPr/>
            </p:nvSpPr>
            <p:spPr bwMode="auto">
              <a:xfrm>
                <a:off x="468611" y="1062877"/>
                <a:ext cx="180285" cy="18934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11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87" name="TextBox 409"/>
              <p:cNvSpPr txBox="1">
                <a:spLocks noChangeArrowheads="1"/>
              </p:cNvSpPr>
              <p:nvPr/>
            </p:nvSpPr>
            <p:spPr bwMode="auto">
              <a:xfrm>
                <a:off x="874154" y="1233880"/>
                <a:ext cx="180285" cy="18934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15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88" name="TextBox 410"/>
              <p:cNvSpPr txBox="1">
                <a:spLocks noChangeArrowheads="1"/>
              </p:cNvSpPr>
              <p:nvPr/>
            </p:nvSpPr>
            <p:spPr bwMode="auto">
              <a:xfrm>
                <a:off x="868486" y="1480193"/>
                <a:ext cx="180285" cy="18934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16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4" name="Group 416"/>
            <p:cNvGrpSpPr>
              <a:grpSpLocks/>
            </p:cNvGrpSpPr>
            <p:nvPr/>
          </p:nvGrpSpPr>
          <p:grpSpPr bwMode="auto">
            <a:xfrm>
              <a:off x="6965971" y="3097523"/>
              <a:ext cx="1072662" cy="1442827"/>
              <a:chOff x="2705769" y="1690803"/>
              <a:chExt cx="1356312" cy="1742404"/>
            </a:xfrm>
          </p:grpSpPr>
          <p:sp>
            <p:nvSpPr>
              <p:cNvPr id="195" name="Isosceles Triangle 163"/>
              <p:cNvSpPr>
                <a:spLocks noChangeArrowheads="1"/>
              </p:cNvSpPr>
              <p:nvPr/>
            </p:nvSpPr>
            <p:spPr bwMode="auto">
              <a:xfrm>
                <a:off x="2705769" y="1690803"/>
                <a:ext cx="1345909" cy="1734252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96" name="Rectangle 164"/>
              <p:cNvSpPr>
                <a:spLocks noChangeArrowheads="1"/>
              </p:cNvSpPr>
              <p:nvPr/>
            </p:nvSpPr>
            <p:spPr bwMode="auto">
              <a:xfrm>
                <a:off x="2723628" y="3117278"/>
                <a:ext cx="1338453" cy="315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>
                    <a:solidFill>
                      <a:srgbClr val="292929"/>
                    </a:solidFill>
                  </a:rPr>
                  <a:t>Materials</a:t>
                </a:r>
                <a:endParaRPr lang="el-GR" altLang="el-GR" sz="110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197" name="Group 196"/>
              <p:cNvGrpSpPr/>
              <p:nvPr/>
            </p:nvGrpSpPr>
            <p:grpSpPr bwMode="auto">
              <a:xfrm>
                <a:off x="3187472" y="1990085"/>
                <a:ext cx="440488" cy="438718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206" name="Flowchart: Process 205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207" name="Flowchart: Process 206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208" name="Flowchart: Process 207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209" name="Straight Connector 208"/>
                <p:cNvCxnSpPr>
                  <a:stCxn id="206" idx="2"/>
                  <a:endCxn id="207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10" name="Straight Connector 209"/>
                <p:cNvCxnSpPr>
                  <a:stCxn id="208" idx="3"/>
                  <a:endCxn id="206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98" name="TextBox 421"/>
              <p:cNvSpPr txBox="1">
                <a:spLocks noChangeArrowheads="1"/>
              </p:cNvSpPr>
              <p:nvPr/>
            </p:nvSpPr>
            <p:spPr bwMode="auto">
              <a:xfrm>
                <a:off x="3077368" y="2547061"/>
                <a:ext cx="210525" cy="211134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10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99" name="TextBox 422"/>
              <p:cNvSpPr txBox="1">
                <a:spLocks noChangeArrowheads="1"/>
              </p:cNvSpPr>
              <p:nvPr/>
            </p:nvSpPr>
            <p:spPr bwMode="auto">
              <a:xfrm>
                <a:off x="3433490" y="2574146"/>
                <a:ext cx="210525" cy="211134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17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00" name="Straight Connector 423"/>
              <p:cNvCxnSpPr>
                <a:cxnSpLocks noChangeShapeType="1"/>
                <a:stCxn id="199" idx="0"/>
              </p:cNvCxnSpPr>
              <p:nvPr/>
            </p:nvCxnSpPr>
            <p:spPr bwMode="auto">
              <a:xfrm flipH="1" flipV="1">
                <a:off x="3534036" y="2428805"/>
                <a:ext cx="4716" cy="14534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1" name="Straight Connector 424"/>
              <p:cNvCxnSpPr>
                <a:cxnSpLocks noChangeShapeType="1"/>
                <a:stCxn id="198" idx="0"/>
              </p:cNvCxnSpPr>
              <p:nvPr/>
            </p:nvCxnSpPr>
            <p:spPr bwMode="auto">
              <a:xfrm flipV="1">
                <a:off x="3182631" y="2423844"/>
                <a:ext cx="98769" cy="12321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2" name="TextBox 425"/>
              <p:cNvSpPr txBox="1">
                <a:spLocks noChangeArrowheads="1"/>
              </p:cNvSpPr>
              <p:nvPr/>
            </p:nvSpPr>
            <p:spPr bwMode="auto">
              <a:xfrm>
                <a:off x="2887915" y="2953143"/>
                <a:ext cx="210525" cy="211134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13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03" name="Straight Connector 426"/>
              <p:cNvCxnSpPr>
                <a:cxnSpLocks noChangeShapeType="1"/>
                <a:stCxn id="202" idx="0"/>
                <a:endCxn id="198" idx="2"/>
              </p:cNvCxnSpPr>
              <p:nvPr/>
            </p:nvCxnSpPr>
            <p:spPr bwMode="auto">
              <a:xfrm flipV="1">
                <a:off x="2993178" y="2758195"/>
                <a:ext cx="189453" cy="19494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4" name="TextBox 427"/>
              <p:cNvSpPr txBox="1">
                <a:spLocks noChangeArrowheads="1"/>
              </p:cNvSpPr>
              <p:nvPr/>
            </p:nvSpPr>
            <p:spPr bwMode="auto">
              <a:xfrm>
                <a:off x="3199204" y="2895601"/>
                <a:ext cx="210525" cy="211134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14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05" name="Straight Connector 428"/>
              <p:cNvCxnSpPr>
                <a:cxnSpLocks noChangeShapeType="1"/>
                <a:stCxn id="204" idx="0"/>
                <a:endCxn id="198" idx="2"/>
              </p:cNvCxnSpPr>
              <p:nvPr/>
            </p:nvCxnSpPr>
            <p:spPr bwMode="auto">
              <a:xfrm flipH="1" flipV="1">
                <a:off x="3182631" y="2758195"/>
                <a:ext cx="121836" cy="13740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11" name="TextBox 210"/>
            <p:cNvSpPr txBox="1"/>
            <p:nvPr/>
          </p:nvSpPr>
          <p:spPr>
            <a:xfrm>
              <a:off x="6046215" y="1873908"/>
              <a:ext cx="170110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b="1" dirty="0">
                  <a:solidFill>
                    <a:srgbClr val="3E3E3E"/>
                  </a:solidFill>
                  <a:latin typeface="Century Gothic" pitchFamily="34" charset="0"/>
                </a:rPr>
                <a:t>Backbone</a:t>
              </a:r>
              <a:r>
                <a:rPr lang="en-US" altLang="el-GR" sz="1100" b="1" dirty="0">
                  <a:solidFill>
                    <a:srgbClr val="3E3E3E"/>
                  </a:solidFill>
                  <a:latin typeface="Century Gothic" pitchFamily="34" charset="0"/>
                </a:rPr>
                <a:t> </a:t>
              </a:r>
              <a:r>
                <a:rPr lang="en-US" altLang="el-GR" sz="1200" b="1" dirty="0">
                  <a:solidFill>
                    <a:srgbClr val="3E3E3E"/>
                  </a:solidFill>
                  <a:latin typeface="Century Gothic" pitchFamily="34" charset="0"/>
                </a:rPr>
                <a:t>thesaurus</a:t>
              </a:r>
              <a:endParaRPr lang="el-GR" altLang="el-GR" sz="1100" b="1" dirty="0">
                <a:solidFill>
                  <a:srgbClr val="3E3E3E"/>
                </a:solidFill>
                <a:latin typeface="Century Gothic" pitchFamily="34" charset="0"/>
              </a:endParaRPr>
            </a:p>
          </p:txBody>
        </p:sp>
        <p:cxnSp>
          <p:nvCxnSpPr>
            <p:cNvPr id="212" name="Elbow Connector 9"/>
            <p:cNvCxnSpPr>
              <a:cxnSpLocks noChangeShapeType="1"/>
              <a:stCxn id="211" idx="0"/>
              <a:endCxn id="214" idx="0"/>
            </p:cNvCxnSpPr>
            <p:nvPr/>
          </p:nvCxnSpPr>
          <p:spPr bwMode="auto">
            <a:xfrm rot="16200000" flipV="1">
              <a:off x="5536272" y="513411"/>
              <a:ext cx="417356" cy="2303638"/>
            </a:xfrm>
            <a:prstGeom prst="curvedConnector3">
              <a:avLst>
                <a:gd name="adj1" fmla="val 15477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4" name="Group 263"/>
          <p:cNvGrpSpPr/>
          <p:nvPr/>
        </p:nvGrpSpPr>
        <p:grpSpPr>
          <a:xfrm>
            <a:off x="-119786" y="1312536"/>
            <a:ext cx="4712917" cy="3183178"/>
            <a:chOff x="-119786" y="1456552"/>
            <a:chExt cx="4712917" cy="3183178"/>
          </a:xfrm>
        </p:grpSpPr>
        <p:cxnSp>
          <p:nvCxnSpPr>
            <p:cNvPr id="42" name="Elbow Connector 9"/>
            <p:cNvCxnSpPr>
              <a:cxnSpLocks noChangeShapeType="1"/>
              <a:stCxn id="228" idx="2"/>
              <a:endCxn id="85" idx="0"/>
            </p:cNvCxnSpPr>
            <p:nvPr/>
          </p:nvCxnSpPr>
          <p:spPr bwMode="auto">
            <a:xfrm rot="5400000">
              <a:off x="1539803" y="2435937"/>
              <a:ext cx="953175" cy="661279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Elbow Connector 9"/>
            <p:cNvCxnSpPr>
              <a:cxnSpLocks noChangeShapeType="1"/>
              <a:stCxn id="228" idx="0"/>
              <a:endCxn id="66" idx="0"/>
            </p:cNvCxnSpPr>
            <p:nvPr/>
          </p:nvCxnSpPr>
          <p:spPr bwMode="auto">
            <a:xfrm rot="16200000" flipV="1">
              <a:off x="1478451" y="1144411"/>
              <a:ext cx="133244" cy="1603913"/>
            </a:xfrm>
            <a:prstGeom prst="curvedConnector3">
              <a:avLst>
                <a:gd name="adj1" fmla="val 271565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Elbow Connector 9"/>
            <p:cNvCxnSpPr>
              <a:cxnSpLocks noChangeShapeType="1"/>
              <a:stCxn id="228" idx="2"/>
              <a:endCxn id="46" idx="0"/>
            </p:cNvCxnSpPr>
            <p:nvPr/>
          </p:nvCxnSpPr>
          <p:spPr bwMode="auto">
            <a:xfrm rot="16200000" flipH="1">
              <a:off x="2292280" y="2344737"/>
              <a:ext cx="1067880" cy="958383"/>
            </a:xfrm>
            <a:prstGeom prst="curvedConnector3">
              <a:avLst>
                <a:gd name="adj1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5" name="Group 44"/>
            <p:cNvGrpSpPr/>
            <p:nvPr/>
          </p:nvGrpSpPr>
          <p:grpSpPr>
            <a:xfrm>
              <a:off x="2479551" y="3357869"/>
              <a:ext cx="1651721" cy="1281861"/>
              <a:chOff x="2613524" y="3172782"/>
              <a:chExt cx="1789364" cy="1388683"/>
            </a:xfrm>
          </p:grpSpPr>
          <p:sp>
            <p:nvSpPr>
              <p:cNvPr id="46" name="Isosceles Triangle 172"/>
              <p:cNvSpPr>
                <a:spLocks noChangeArrowheads="1"/>
              </p:cNvSpPr>
              <p:nvPr/>
            </p:nvSpPr>
            <p:spPr bwMode="auto">
              <a:xfrm>
                <a:off x="2613524" y="3172782"/>
                <a:ext cx="1789364" cy="1368019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050">
                  <a:solidFill>
                    <a:srgbClr val="292929"/>
                  </a:solidFill>
                </a:endParaRPr>
              </a:p>
            </p:txBody>
          </p:sp>
          <p:sp>
            <p:nvSpPr>
              <p:cNvPr id="47" name="Rectangle 173"/>
              <p:cNvSpPr>
                <a:spLocks noChangeArrowheads="1"/>
              </p:cNvSpPr>
              <p:nvPr/>
            </p:nvSpPr>
            <p:spPr bwMode="auto">
              <a:xfrm>
                <a:off x="2749906" y="4278054"/>
                <a:ext cx="1516600" cy="283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Physical Objects</a:t>
                </a:r>
                <a:endParaRPr lang="el-GR" altLang="el-GR" sz="110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48" name="Group 47"/>
              <p:cNvGrpSpPr/>
              <p:nvPr/>
            </p:nvGrpSpPr>
            <p:grpSpPr bwMode="auto">
              <a:xfrm>
                <a:off x="3335694" y="3396093"/>
                <a:ext cx="264780" cy="315930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60" name="Flowchart: Process 59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05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61" name="Flowchart: Process 60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05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62" name="Flowchart: Process 61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05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63" name="Straight Connector 62"/>
                <p:cNvCxnSpPr>
                  <a:stCxn id="60" idx="2"/>
                  <a:endCxn id="61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64" name="Straight Connector 63"/>
                <p:cNvCxnSpPr>
                  <a:stCxn id="62" idx="3"/>
                  <a:endCxn id="60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49" name="Straight Connector 230"/>
              <p:cNvCxnSpPr>
                <a:cxnSpLocks noChangeShapeType="1"/>
                <a:stCxn id="55" idx="0"/>
              </p:cNvCxnSpPr>
              <p:nvPr/>
            </p:nvCxnSpPr>
            <p:spPr bwMode="auto">
              <a:xfrm flipV="1">
                <a:off x="3293925" y="3708451"/>
                <a:ext cx="98229" cy="906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0" name="Rectangle 49"/>
              <p:cNvSpPr/>
              <p:nvPr/>
            </p:nvSpPr>
            <p:spPr bwMode="auto">
              <a:xfrm>
                <a:off x="3562917" y="3849490"/>
                <a:ext cx="123896" cy="116513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05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51" name="Straight Connector 255"/>
              <p:cNvCxnSpPr>
                <a:cxnSpLocks noChangeShapeType="1"/>
                <a:stCxn id="55" idx="2"/>
                <a:endCxn id="56" idx="0"/>
              </p:cNvCxnSpPr>
              <p:nvPr/>
            </p:nvCxnSpPr>
            <p:spPr bwMode="auto">
              <a:xfrm>
                <a:off x="3293925" y="3988478"/>
                <a:ext cx="194997" cy="9899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256"/>
              <p:cNvCxnSpPr>
                <a:cxnSpLocks noChangeShapeType="1"/>
                <a:stCxn id="50" idx="0"/>
              </p:cNvCxnSpPr>
              <p:nvPr/>
            </p:nvCxnSpPr>
            <p:spPr bwMode="auto">
              <a:xfrm flipH="1" flipV="1">
                <a:off x="3544014" y="3712023"/>
                <a:ext cx="80924" cy="13748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260"/>
              <p:cNvCxnSpPr>
                <a:cxnSpLocks noChangeShapeType="1"/>
                <a:stCxn id="50" idx="2"/>
                <a:endCxn id="57" idx="0"/>
              </p:cNvCxnSpPr>
              <p:nvPr/>
            </p:nvCxnSpPr>
            <p:spPr bwMode="auto">
              <a:xfrm>
                <a:off x="3624865" y="3966002"/>
                <a:ext cx="131129" cy="12147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Straight Connector 261"/>
              <p:cNvCxnSpPr>
                <a:cxnSpLocks noChangeShapeType="1"/>
                <a:stCxn id="55" idx="2"/>
                <a:endCxn id="58" idx="0"/>
              </p:cNvCxnSpPr>
              <p:nvPr/>
            </p:nvCxnSpPr>
            <p:spPr bwMode="auto">
              <a:xfrm flipH="1">
                <a:off x="3193664" y="3988478"/>
                <a:ext cx="100261" cy="13154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5" name="TextBox 145"/>
              <p:cNvSpPr txBox="1">
                <a:spLocks noChangeArrowheads="1"/>
              </p:cNvSpPr>
              <p:nvPr/>
            </p:nvSpPr>
            <p:spPr bwMode="auto">
              <a:xfrm>
                <a:off x="3230656" y="3799076"/>
                <a:ext cx="126539" cy="189402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1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TextBox 298"/>
              <p:cNvSpPr txBox="1">
                <a:spLocks noChangeArrowheads="1"/>
              </p:cNvSpPr>
              <p:nvPr/>
            </p:nvSpPr>
            <p:spPr bwMode="auto">
              <a:xfrm>
                <a:off x="3425652" y="4087472"/>
                <a:ext cx="126539" cy="189402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2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TextBox 299"/>
              <p:cNvSpPr txBox="1">
                <a:spLocks noChangeArrowheads="1"/>
              </p:cNvSpPr>
              <p:nvPr/>
            </p:nvSpPr>
            <p:spPr bwMode="auto">
              <a:xfrm>
                <a:off x="3692724" y="4087472"/>
                <a:ext cx="126539" cy="189402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4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TextBox 303"/>
              <p:cNvSpPr txBox="1">
                <a:spLocks noChangeArrowheads="1"/>
              </p:cNvSpPr>
              <p:nvPr/>
            </p:nvSpPr>
            <p:spPr bwMode="auto">
              <a:xfrm>
                <a:off x="3130394" y="4120019"/>
                <a:ext cx="126539" cy="189402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700" b="1">
                    <a:solidFill>
                      <a:srgbClr val="FFFFFF"/>
                    </a:solidFill>
                  </a:rPr>
                  <a:t>3</a:t>
                </a:r>
                <a:endParaRPr lang="el-GR" altLang="el-GR" sz="7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9" name="Straight Connector 380"/>
              <p:cNvCxnSpPr>
                <a:cxnSpLocks noChangeShapeType="1"/>
                <a:stCxn id="56" idx="0"/>
                <a:endCxn id="50" idx="2"/>
              </p:cNvCxnSpPr>
              <p:nvPr/>
            </p:nvCxnSpPr>
            <p:spPr bwMode="auto">
              <a:xfrm flipV="1">
                <a:off x="3488922" y="3966002"/>
                <a:ext cx="135943" cy="12147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65" name="Group 64"/>
            <p:cNvGrpSpPr/>
            <p:nvPr/>
          </p:nvGrpSpPr>
          <p:grpSpPr>
            <a:xfrm>
              <a:off x="-119786" y="1879746"/>
              <a:ext cx="1742767" cy="1548669"/>
              <a:chOff x="-21626" y="2925774"/>
              <a:chExt cx="1887998" cy="1677725"/>
            </a:xfrm>
          </p:grpSpPr>
          <p:sp>
            <p:nvSpPr>
              <p:cNvPr id="66" name="Isosceles Triangle 198"/>
              <p:cNvSpPr>
                <a:spLocks noChangeArrowheads="1"/>
              </p:cNvSpPr>
              <p:nvPr/>
            </p:nvSpPr>
            <p:spPr bwMode="auto">
              <a:xfrm>
                <a:off x="36066" y="2925774"/>
                <a:ext cx="1754238" cy="1674929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67" name="Rectangle 199"/>
              <p:cNvSpPr>
                <a:spLocks noChangeArrowheads="1"/>
              </p:cNvSpPr>
              <p:nvPr/>
            </p:nvSpPr>
            <p:spPr bwMode="auto">
              <a:xfrm>
                <a:off x="-21626" y="4320088"/>
                <a:ext cx="1887998" cy="283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Conceptual Objects</a:t>
                </a:r>
                <a:endParaRPr lang="el-GR" altLang="el-GR" sz="110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68" name="Group 67"/>
              <p:cNvGrpSpPr/>
              <p:nvPr/>
            </p:nvGrpSpPr>
            <p:grpSpPr bwMode="auto">
              <a:xfrm>
                <a:off x="776411" y="3127007"/>
                <a:ext cx="262563" cy="371561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79" name="Flowchart: Process 78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80" name="Flowchart: Process 79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81" name="Flowchart: Process 80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82" name="Straight Connector 81"/>
                <p:cNvCxnSpPr>
                  <a:stCxn id="79" idx="2"/>
                  <a:endCxn id="80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3" name="Straight Connector 82"/>
                <p:cNvCxnSpPr>
                  <a:stCxn id="81" idx="3"/>
                  <a:endCxn id="79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69" name="Straight Connector 273"/>
              <p:cNvCxnSpPr>
                <a:cxnSpLocks noChangeShapeType="1"/>
                <a:stCxn id="72" idx="0"/>
              </p:cNvCxnSpPr>
              <p:nvPr/>
            </p:nvCxnSpPr>
            <p:spPr bwMode="auto">
              <a:xfrm flipV="1">
                <a:off x="740777" y="3494364"/>
                <a:ext cx="61863" cy="14558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0" name="Rectangle 69"/>
              <p:cNvSpPr/>
              <p:nvPr/>
            </p:nvSpPr>
            <p:spPr bwMode="auto">
              <a:xfrm>
                <a:off x="1011183" y="3849000"/>
                <a:ext cx="112317" cy="108864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71" name="Straight Connector 295"/>
              <p:cNvCxnSpPr>
                <a:cxnSpLocks noChangeShapeType="1"/>
                <a:stCxn id="75" idx="0"/>
                <a:endCxn id="70" idx="2"/>
              </p:cNvCxnSpPr>
              <p:nvPr/>
            </p:nvCxnSpPr>
            <p:spPr bwMode="auto">
              <a:xfrm flipH="1" flipV="1">
                <a:off x="1067342" y="3957864"/>
                <a:ext cx="137510" cy="7935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2" name="TextBox 324"/>
              <p:cNvSpPr txBox="1">
                <a:spLocks noChangeArrowheads="1"/>
              </p:cNvSpPr>
              <p:nvPr/>
            </p:nvSpPr>
            <p:spPr bwMode="auto">
              <a:xfrm>
                <a:off x="668466" y="3639948"/>
                <a:ext cx="144621" cy="222744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5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TextBox 344"/>
              <p:cNvSpPr txBox="1">
                <a:spLocks noChangeArrowheads="1"/>
              </p:cNvSpPr>
              <p:nvPr/>
            </p:nvSpPr>
            <p:spPr bwMode="auto">
              <a:xfrm>
                <a:off x="651306" y="3958778"/>
                <a:ext cx="151333" cy="222744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6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4" name="Straight Connector 345"/>
              <p:cNvCxnSpPr>
                <a:cxnSpLocks noChangeShapeType="1"/>
                <a:stCxn id="73" idx="0"/>
                <a:endCxn id="72" idx="2"/>
              </p:cNvCxnSpPr>
              <p:nvPr/>
            </p:nvCxnSpPr>
            <p:spPr bwMode="auto">
              <a:xfrm flipV="1">
                <a:off x="726973" y="3862692"/>
                <a:ext cx="13804" cy="9608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5" name="TextBox 351"/>
              <p:cNvSpPr txBox="1">
                <a:spLocks noChangeArrowheads="1"/>
              </p:cNvSpPr>
              <p:nvPr/>
            </p:nvSpPr>
            <p:spPr bwMode="auto">
              <a:xfrm>
                <a:off x="1133768" y="4037215"/>
                <a:ext cx="142167" cy="222744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7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6" name="Straight Connector 373"/>
              <p:cNvCxnSpPr>
                <a:cxnSpLocks noChangeShapeType="1"/>
                <a:stCxn id="70" idx="0"/>
                <a:endCxn id="77" idx="2"/>
              </p:cNvCxnSpPr>
              <p:nvPr/>
            </p:nvCxnSpPr>
            <p:spPr bwMode="auto">
              <a:xfrm flipH="1" flipV="1">
                <a:off x="966225" y="3733012"/>
                <a:ext cx="101669" cy="11550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7" name="Rectangle 76"/>
              <p:cNvSpPr/>
              <p:nvPr/>
            </p:nvSpPr>
            <p:spPr bwMode="auto">
              <a:xfrm>
                <a:off x="908635" y="3622789"/>
                <a:ext cx="113943" cy="110278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78" name="Straight Connector 390"/>
              <p:cNvCxnSpPr>
                <a:cxnSpLocks noChangeShapeType="1"/>
                <a:stCxn id="77" idx="0"/>
              </p:cNvCxnSpPr>
              <p:nvPr/>
            </p:nvCxnSpPr>
            <p:spPr bwMode="auto">
              <a:xfrm flipH="1" flipV="1">
                <a:off x="802639" y="3494364"/>
                <a:ext cx="163586" cy="12838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84" name="Group 83"/>
            <p:cNvGrpSpPr/>
            <p:nvPr/>
          </p:nvGrpSpPr>
          <p:grpSpPr>
            <a:xfrm>
              <a:off x="1002148" y="3243164"/>
              <a:ext cx="1367204" cy="1327396"/>
              <a:chOff x="1619855" y="2550165"/>
              <a:chExt cx="1481138" cy="1438012"/>
            </a:xfrm>
          </p:grpSpPr>
          <p:sp>
            <p:nvSpPr>
              <p:cNvPr id="85" name="Isosceles Triangle 163"/>
              <p:cNvSpPr>
                <a:spLocks noChangeArrowheads="1"/>
              </p:cNvSpPr>
              <p:nvPr/>
            </p:nvSpPr>
            <p:spPr bwMode="auto">
              <a:xfrm>
                <a:off x="1619855" y="2550165"/>
                <a:ext cx="1481138" cy="1438012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86" name="Rectangle 164"/>
              <p:cNvSpPr>
                <a:spLocks noChangeArrowheads="1"/>
              </p:cNvSpPr>
              <p:nvPr/>
            </p:nvSpPr>
            <p:spPr bwMode="auto">
              <a:xfrm>
                <a:off x="1769955" y="3651308"/>
                <a:ext cx="1238866" cy="283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 dirty="0">
                    <a:solidFill>
                      <a:srgbClr val="292929"/>
                    </a:solidFill>
                  </a:rPr>
                  <a:t>Materials</a:t>
                </a:r>
                <a:endParaRPr lang="el-GR" altLang="el-GR" sz="1100" dirty="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87" name="Group 86"/>
              <p:cNvGrpSpPr/>
              <p:nvPr/>
            </p:nvGrpSpPr>
            <p:grpSpPr bwMode="auto">
              <a:xfrm>
                <a:off x="2155551" y="2725239"/>
                <a:ext cx="407714" cy="298623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93" name="Flowchart: Process 92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94" name="Flowchart: Process 93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95" name="Flowchart: Process 94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96" name="Straight Connector 95"/>
                <p:cNvCxnSpPr>
                  <a:stCxn id="93" idx="2"/>
                  <a:endCxn id="94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7" name="Straight Connector 96"/>
                <p:cNvCxnSpPr>
                  <a:stCxn id="95" idx="3"/>
                  <a:endCxn id="93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88" name="Straight Connector 171"/>
              <p:cNvCxnSpPr>
                <a:cxnSpLocks noChangeShapeType="1"/>
                <a:endCxn id="89" idx="0"/>
              </p:cNvCxnSpPr>
              <p:nvPr/>
            </p:nvCxnSpPr>
            <p:spPr bwMode="auto">
              <a:xfrm>
                <a:off x="2242491" y="3020482"/>
                <a:ext cx="181461" cy="15659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9" name="TextBox 172"/>
              <p:cNvSpPr txBox="1">
                <a:spLocks noChangeArrowheads="1"/>
              </p:cNvSpPr>
              <p:nvPr/>
            </p:nvSpPr>
            <p:spPr bwMode="auto">
              <a:xfrm>
                <a:off x="2284638" y="3177073"/>
                <a:ext cx="278627" cy="222744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13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0" name="Straight Connector 176"/>
              <p:cNvCxnSpPr>
                <a:cxnSpLocks noChangeShapeType="1"/>
                <a:stCxn id="89" idx="0"/>
              </p:cNvCxnSpPr>
              <p:nvPr/>
            </p:nvCxnSpPr>
            <p:spPr bwMode="auto">
              <a:xfrm flipV="1">
                <a:off x="2423952" y="3023861"/>
                <a:ext cx="52375" cy="153211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1" name="TextBox 251"/>
              <p:cNvSpPr txBox="1">
                <a:spLocks noChangeArrowheads="1"/>
              </p:cNvSpPr>
              <p:nvPr/>
            </p:nvSpPr>
            <p:spPr bwMode="auto">
              <a:xfrm>
                <a:off x="2286810" y="3507964"/>
                <a:ext cx="276455" cy="222744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14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2" name="Straight Connector 254"/>
              <p:cNvCxnSpPr>
                <a:cxnSpLocks noChangeShapeType="1"/>
                <a:stCxn id="91" idx="0"/>
                <a:endCxn id="89" idx="2"/>
              </p:cNvCxnSpPr>
              <p:nvPr/>
            </p:nvCxnSpPr>
            <p:spPr bwMode="auto">
              <a:xfrm flipH="1" flipV="1">
                <a:off x="2423952" y="3399817"/>
                <a:ext cx="1087" cy="10814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8" name="Group 20"/>
            <p:cNvGrpSpPr>
              <a:grpSpLocks/>
            </p:cNvGrpSpPr>
            <p:nvPr/>
          </p:nvGrpSpPr>
          <p:grpSpPr bwMode="auto">
            <a:xfrm>
              <a:off x="2996611" y="1893582"/>
              <a:ext cx="1486817" cy="1376129"/>
              <a:chOff x="3248421" y="792163"/>
              <a:chExt cx="1531542" cy="1785326"/>
            </a:xfrm>
          </p:grpSpPr>
          <p:sp>
            <p:nvSpPr>
              <p:cNvPr id="99" name="Isosceles Triangle 145"/>
              <p:cNvSpPr>
                <a:spLocks noChangeArrowheads="1"/>
              </p:cNvSpPr>
              <p:nvPr/>
            </p:nvSpPr>
            <p:spPr bwMode="auto">
              <a:xfrm>
                <a:off x="3248421" y="792163"/>
                <a:ext cx="1531542" cy="1785326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100" name="Rectangle 146"/>
              <p:cNvSpPr>
                <a:spLocks noChangeArrowheads="1"/>
              </p:cNvSpPr>
              <p:nvPr/>
            </p:nvSpPr>
            <p:spPr bwMode="auto">
              <a:xfrm>
                <a:off x="3321050" y="2224089"/>
                <a:ext cx="1255713" cy="339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0" hangingPunct="0"/>
                <a:r>
                  <a:rPr lang="en-US" altLang="el-GR" sz="1100">
                    <a:solidFill>
                      <a:srgbClr val="292929"/>
                    </a:solidFill>
                  </a:rPr>
                  <a:t>Activities</a:t>
                </a:r>
                <a:endParaRPr lang="el-GR" altLang="el-GR" sz="1100">
                  <a:solidFill>
                    <a:srgbClr val="292929"/>
                  </a:solidFill>
                </a:endParaRPr>
              </a:p>
            </p:txBody>
          </p:sp>
          <p:grpSp>
            <p:nvGrpSpPr>
              <p:cNvPr id="101" name="Group 100"/>
              <p:cNvGrpSpPr/>
              <p:nvPr/>
            </p:nvGrpSpPr>
            <p:grpSpPr bwMode="auto">
              <a:xfrm>
                <a:off x="3853084" y="1020037"/>
                <a:ext cx="304078" cy="367841"/>
                <a:chOff x="8268678" y="2972180"/>
                <a:chExt cx="265722" cy="230832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115" name="Flowchart: Process 114"/>
                <p:cNvSpPr/>
                <p:nvPr/>
              </p:nvSpPr>
              <p:spPr bwMode="auto">
                <a:xfrm>
                  <a:off x="8335913" y="29721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16" name="Flowchart: Process 115"/>
                <p:cNvSpPr/>
                <p:nvPr/>
              </p:nvSpPr>
              <p:spPr bwMode="auto">
                <a:xfrm>
                  <a:off x="8268678" y="3124580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sp>
              <p:nvSpPr>
                <p:cNvPr id="117" name="Flowchart: Process 116"/>
                <p:cNvSpPr/>
                <p:nvPr/>
              </p:nvSpPr>
              <p:spPr bwMode="auto">
                <a:xfrm>
                  <a:off x="8421078" y="3127192"/>
                  <a:ext cx="113322" cy="75820"/>
                </a:xfrm>
                <a:prstGeom prst="flowChartProcess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l-GR" sz="1400">
                    <a:solidFill>
                      <a:srgbClr val="292929"/>
                    </a:solidFill>
                  </a:endParaRPr>
                </a:p>
              </p:txBody>
            </p:sp>
            <p:cxnSp>
              <p:nvCxnSpPr>
                <p:cNvPr id="118" name="Straight Connector 117"/>
                <p:cNvCxnSpPr>
                  <a:stCxn id="115" idx="2"/>
                  <a:endCxn id="116" idx="0"/>
                </p:cNvCxnSpPr>
                <p:nvPr/>
              </p:nvCxnSpPr>
              <p:spPr bwMode="auto">
                <a:xfrm flipH="1">
                  <a:off x="8325339" y="3048000"/>
                  <a:ext cx="67235" cy="7658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9" name="Straight Connector 118"/>
                <p:cNvCxnSpPr>
                  <a:stCxn id="117" idx="3"/>
                  <a:endCxn id="115" idx="2"/>
                </p:cNvCxnSpPr>
                <p:nvPr/>
              </p:nvCxnSpPr>
              <p:spPr bwMode="auto">
                <a:xfrm flipH="1" flipV="1">
                  <a:off x="8392574" y="3048000"/>
                  <a:ext cx="141826" cy="117102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102" name="Straight Connector 190"/>
              <p:cNvCxnSpPr>
                <a:cxnSpLocks noChangeShapeType="1"/>
                <a:stCxn id="108" idx="2"/>
                <a:endCxn id="112" idx="0"/>
              </p:cNvCxnSpPr>
              <p:nvPr/>
            </p:nvCxnSpPr>
            <p:spPr bwMode="auto">
              <a:xfrm flipH="1">
                <a:off x="3716939" y="1792337"/>
                <a:ext cx="100326" cy="7297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3" name="Straight Connector 191"/>
              <p:cNvCxnSpPr>
                <a:cxnSpLocks noChangeShapeType="1"/>
                <a:stCxn id="108" idx="0"/>
              </p:cNvCxnSpPr>
              <p:nvPr/>
            </p:nvCxnSpPr>
            <p:spPr bwMode="auto">
              <a:xfrm flipV="1">
                <a:off x="3817265" y="1384301"/>
                <a:ext cx="100685" cy="14128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4" name="Rectangle 103"/>
              <p:cNvSpPr/>
              <p:nvPr/>
            </p:nvSpPr>
            <p:spPr bwMode="auto">
              <a:xfrm>
                <a:off x="4097514" y="1584054"/>
                <a:ext cx="130141" cy="139652"/>
              </a:xfrm>
              <a:prstGeom prst="rect">
                <a:avLst/>
              </a:prstGeom>
              <a:solidFill>
                <a:schemeClr val="bg2"/>
              </a:solidFill>
              <a:ln w="9525" cap="flat" cmpd="sng" algn="ctr">
                <a:solidFill>
                  <a:schemeClr val="tx1">
                    <a:lumMod val="90000"/>
                    <a:lumOff val="1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endParaRPr lang="el-GR" alt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105" name="Straight Connector 198"/>
              <p:cNvCxnSpPr>
                <a:cxnSpLocks noChangeShapeType="1"/>
                <a:stCxn id="108" idx="2"/>
                <a:endCxn id="109" idx="0"/>
              </p:cNvCxnSpPr>
              <p:nvPr/>
            </p:nvCxnSpPr>
            <p:spPr bwMode="auto">
              <a:xfrm>
                <a:off x="3817265" y="1792337"/>
                <a:ext cx="237813" cy="7297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6" name="Straight Connector 199"/>
              <p:cNvCxnSpPr>
                <a:cxnSpLocks noChangeShapeType="1"/>
                <a:stCxn id="104" idx="0"/>
              </p:cNvCxnSpPr>
              <p:nvPr/>
            </p:nvCxnSpPr>
            <p:spPr bwMode="auto">
              <a:xfrm flipH="1" flipV="1">
                <a:off x="4092575" y="1387475"/>
                <a:ext cx="69850" cy="19685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Straight Connector 203"/>
              <p:cNvCxnSpPr>
                <a:cxnSpLocks noChangeShapeType="1"/>
                <a:stCxn id="104" idx="2"/>
                <a:endCxn id="110" idx="0"/>
              </p:cNvCxnSpPr>
              <p:nvPr/>
            </p:nvCxnSpPr>
            <p:spPr bwMode="auto">
              <a:xfrm>
                <a:off x="4162585" y="1723706"/>
                <a:ext cx="192721" cy="9351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8" name="TextBox 211"/>
              <p:cNvSpPr txBox="1">
                <a:spLocks noChangeArrowheads="1"/>
              </p:cNvSpPr>
              <p:nvPr/>
            </p:nvSpPr>
            <p:spPr bwMode="auto">
              <a:xfrm>
                <a:off x="3749675" y="1525588"/>
                <a:ext cx="135179" cy="266749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9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TextBox 212"/>
              <p:cNvSpPr txBox="1">
                <a:spLocks noChangeArrowheads="1"/>
              </p:cNvSpPr>
              <p:nvPr/>
            </p:nvSpPr>
            <p:spPr bwMode="auto">
              <a:xfrm>
                <a:off x="3954463" y="1865313"/>
                <a:ext cx="201227" cy="266749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10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TextBox 213"/>
              <p:cNvSpPr txBox="1">
                <a:spLocks noChangeArrowheads="1"/>
              </p:cNvSpPr>
              <p:nvPr/>
            </p:nvSpPr>
            <p:spPr bwMode="auto">
              <a:xfrm>
                <a:off x="4267200" y="1817218"/>
                <a:ext cx="176212" cy="266749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8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1" name="Straight Connector 220"/>
              <p:cNvCxnSpPr>
                <a:cxnSpLocks noChangeShapeType="1"/>
                <a:stCxn id="109" idx="0"/>
                <a:endCxn id="104" idx="2"/>
              </p:cNvCxnSpPr>
              <p:nvPr/>
            </p:nvCxnSpPr>
            <p:spPr bwMode="auto">
              <a:xfrm flipV="1">
                <a:off x="4055077" y="1723706"/>
                <a:ext cx="107507" cy="141607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TextBox 222"/>
              <p:cNvSpPr txBox="1">
                <a:spLocks noChangeArrowheads="1"/>
              </p:cNvSpPr>
              <p:nvPr/>
            </p:nvSpPr>
            <p:spPr bwMode="auto">
              <a:xfrm>
                <a:off x="3616325" y="1865313"/>
                <a:ext cx="201227" cy="266749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12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TextBox 265"/>
              <p:cNvSpPr txBox="1">
                <a:spLocks noChangeArrowheads="1"/>
              </p:cNvSpPr>
              <p:nvPr/>
            </p:nvSpPr>
            <p:spPr bwMode="auto">
              <a:xfrm>
                <a:off x="4333875" y="2192338"/>
                <a:ext cx="201227" cy="266749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3231" tIns="33231" rIns="33231" bIns="33231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hangingPunct="0"/>
                <a:r>
                  <a:rPr lang="en-US" altLang="el-GR" sz="900" b="1">
                    <a:solidFill>
                      <a:srgbClr val="FFFFFF"/>
                    </a:solidFill>
                  </a:rPr>
                  <a:t>11</a:t>
                </a:r>
                <a:endParaRPr lang="el-GR" altLang="el-GR" sz="900" b="1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4" name="Straight Connector 266"/>
              <p:cNvCxnSpPr>
                <a:cxnSpLocks noChangeShapeType="1"/>
                <a:stCxn id="110" idx="2"/>
                <a:endCxn id="113" idx="0"/>
              </p:cNvCxnSpPr>
              <p:nvPr/>
            </p:nvCxnSpPr>
            <p:spPr bwMode="auto">
              <a:xfrm>
                <a:off x="4355306" y="2083967"/>
                <a:ext cx="79183" cy="10837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2" name="Group 221"/>
            <p:cNvGrpSpPr/>
            <p:nvPr/>
          </p:nvGrpSpPr>
          <p:grpSpPr>
            <a:xfrm>
              <a:off x="1307483" y="2072520"/>
              <a:ext cx="245282" cy="213076"/>
              <a:chOff x="8268678" y="2972180"/>
              <a:chExt cx="265722" cy="230832"/>
            </a:xfrm>
            <a:solidFill>
              <a:schemeClr val="bg1">
                <a:lumMod val="50000"/>
              </a:schemeClr>
            </a:solidFill>
          </p:grpSpPr>
          <p:sp>
            <p:nvSpPr>
              <p:cNvPr id="223" name="Flowchart: Process 222"/>
              <p:cNvSpPr/>
              <p:nvPr/>
            </p:nvSpPr>
            <p:spPr bwMode="auto">
              <a:xfrm>
                <a:off x="8335913" y="29721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224" name="Flowchart: Process 223"/>
              <p:cNvSpPr/>
              <p:nvPr/>
            </p:nvSpPr>
            <p:spPr bwMode="auto">
              <a:xfrm>
                <a:off x="8268678" y="31245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225" name="Flowchart: Process 224"/>
              <p:cNvSpPr/>
              <p:nvPr/>
            </p:nvSpPr>
            <p:spPr bwMode="auto">
              <a:xfrm>
                <a:off x="8421078" y="3127192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226" name="Straight Connector 225"/>
              <p:cNvCxnSpPr>
                <a:stCxn id="223" idx="2"/>
                <a:endCxn id="224" idx="0"/>
              </p:cNvCxnSpPr>
              <p:nvPr/>
            </p:nvCxnSpPr>
            <p:spPr bwMode="auto">
              <a:xfrm flipH="1">
                <a:off x="8325339" y="3048000"/>
                <a:ext cx="67235" cy="76580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7" name="Straight Connector 226"/>
              <p:cNvCxnSpPr>
                <a:stCxn id="225" idx="3"/>
                <a:endCxn id="223" idx="2"/>
              </p:cNvCxnSpPr>
              <p:nvPr/>
            </p:nvCxnSpPr>
            <p:spPr bwMode="auto">
              <a:xfrm flipH="1" flipV="1">
                <a:off x="8392574" y="3048000"/>
                <a:ext cx="141826" cy="117102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28" name="TextBox 227"/>
            <p:cNvSpPr txBox="1"/>
            <p:nvPr/>
          </p:nvSpPr>
          <p:spPr>
            <a:xfrm>
              <a:off x="1496475" y="2012990"/>
              <a:ext cx="170110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r>
                <a:rPr lang="en-US" altLang="el-GR" sz="1200" b="1" dirty="0">
                  <a:solidFill>
                    <a:srgbClr val="3E3E3E"/>
                  </a:solidFill>
                  <a:latin typeface="Century Gothic" pitchFamily="34" charset="0"/>
                </a:rPr>
                <a:t>Backbone</a:t>
              </a:r>
              <a:r>
                <a:rPr lang="en-US" altLang="el-GR" sz="1100" b="1" dirty="0">
                  <a:solidFill>
                    <a:srgbClr val="3E3E3E"/>
                  </a:solidFill>
                  <a:latin typeface="Century Gothic" pitchFamily="34" charset="0"/>
                </a:rPr>
                <a:t> </a:t>
              </a:r>
              <a:r>
                <a:rPr lang="en-US" altLang="el-GR" sz="1200" b="1" dirty="0">
                  <a:solidFill>
                    <a:srgbClr val="3E3E3E"/>
                  </a:solidFill>
                  <a:latin typeface="Century Gothic" pitchFamily="34" charset="0"/>
                </a:rPr>
                <a:t>thesaurus</a:t>
              </a:r>
              <a:endParaRPr lang="el-GR" altLang="el-GR" sz="1200" b="1" dirty="0">
                <a:solidFill>
                  <a:srgbClr val="3E3E3E"/>
                </a:solidFill>
                <a:latin typeface="Century Gothic" pitchFamily="34" charset="0"/>
              </a:endParaRPr>
            </a:p>
          </p:txBody>
        </p:sp>
        <p:cxnSp>
          <p:nvCxnSpPr>
            <p:cNvPr id="229" name="Curved Connector 228"/>
            <p:cNvCxnSpPr>
              <a:stCxn id="228" idx="0"/>
              <a:endCxn id="99" idx="0"/>
            </p:cNvCxnSpPr>
            <p:nvPr/>
          </p:nvCxnSpPr>
          <p:spPr bwMode="auto">
            <a:xfrm rot="5400000" flipH="1" flipV="1">
              <a:off x="2983820" y="1256791"/>
              <a:ext cx="119408" cy="1392991"/>
            </a:xfrm>
            <a:prstGeom prst="curvedConnector3">
              <a:avLst>
                <a:gd name="adj1" fmla="val 29144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Elbow Connector 9"/>
            <p:cNvCxnSpPr>
              <a:cxnSpLocks noChangeShapeType="1"/>
              <a:stCxn id="228" idx="0"/>
              <a:endCxn id="214" idx="0"/>
            </p:cNvCxnSpPr>
            <p:nvPr/>
          </p:nvCxnSpPr>
          <p:spPr bwMode="auto">
            <a:xfrm rot="5400000" flipH="1" flipV="1">
              <a:off x="3191861" y="611720"/>
              <a:ext cx="556438" cy="2246102"/>
            </a:xfrm>
            <a:prstGeom prst="curvedConnector3">
              <a:avLst>
                <a:gd name="adj1" fmla="val 14108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3" name="Group 212"/>
          <p:cNvGrpSpPr/>
          <p:nvPr/>
        </p:nvGrpSpPr>
        <p:grpSpPr>
          <a:xfrm>
            <a:off x="4108123" y="1312536"/>
            <a:ext cx="970016" cy="727747"/>
            <a:chOff x="4552924" y="1361022"/>
            <a:chExt cx="919163" cy="958850"/>
          </a:xfrm>
          <a:effectLst>
            <a:outerShdw blurRad="50800" dist="50800" dir="5400000" algn="ctr" rotWithShape="0">
              <a:srgbClr val="000000">
                <a:alpha val="76000"/>
              </a:srgbClr>
            </a:outerShdw>
          </a:effectLst>
        </p:grpSpPr>
        <p:sp>
          <p:nvSpPr>
            <p:cNvPr id="214" name="Isosceles Triangle 229"/>
            <p:cNvSpPr>
              <a:spLocks noChangeArrowheads="1"/>
            </p:cNvSpPr>
            <p:nvPr/>
          </p:nvSpPr>
          <p:spPr bwMode="auto">
            <a:xfrm>
              <a:off x="4596940" y="1361022"/>
              <a:ext cx="831131" cy="9588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hangingPunct="0"/>
              <a:endParaRPr lang="el-GR" altLang="el-GR" sz="1400">
                <a:solidFill>
                  <a:srgbClr val="292929"/>
                </a:solidFill>
              </a:endParaRPr>
            </a:p>
          </p:txBody>
        </p:sp>
        <p:sp>
          <p:nvSpPr>
            <p:cNvPr id="215" name="Rectangle 230"/>
            <p:cNvSpPr>
              <a:spLocks noChangeArrowheads="1"/>
            </p:cNvSpPr>
            <p:nvPr/>
          </p:nvSpPr>
          <p:spPr bwMode="auto">
            <a:xfrm>
              <a:off x="4552924" y="1708375"/>
              <a:ext cx="919163" cy="608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0" hangingPunct="0"/>
              <a:r>
                <a:rPr lang="en-US" altLang="el-GR" sz="2400">
                  <a:solidFill>
                    <a:srgbClr val="292929"/>
                  </a:solidFill>
                </a:rPr>
                <a:t>...</a:t>
              </a:r>
              <a:endParaRPr lang="el-GR" altLang="el-GR" sz="2400">
                <a:solidFill>
                  <a:srgbClr val="292929"/>
                </a:solidFill>
              </a:endParaRPr>
            </a:p>
          </p:txBody>
        </p:sp>
        <p:grpSp>
          <p:nvGrpSpPr>
            <p:cNvPr id="216" name="Group 215"/>
            <p:cNvGrpSpPr/>
            <p:nvPr/>
          </p:nvGrpSpPr>
          <p:grpSpPr bwMode="auto">
            <a:xfrm>
              <a:off x="4913546" y="1527943"/>
              <a:ext cx="222602" cy="364994"/>
              <a:chOff x="8268678" y="2972180"/>
              <a:chExt cx="265722" cy="230832"/>
            </a:xfrm>
            <a:solidFill>
              <a:schemeClr val="bg1">
                <a:lumMod val="50000"/>
              </a:schemeClr>
            </a:solidFill>
          </p:grpSpPr>
          <p:sp>
            <p:nvSpPr>
              <p:cNvPr id="217" name="Flowchart: Process 216"/>
              <p:cNvSpPr/>
              <p:nvPr/>
            </p:nvSpPr>
            <p:spPr bwMode="auto">
              <a:xfrm>
                <a:off x="8335913" y="29721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218" name="Flowchart: Process 217"/>
              <p:cNvSpPr/>
              <p:nvPr/>
            </p:nvSpPr>
            <p:spPr bwMode="auto">
              <a:xfrm>
                <a:off x="8268678" y="3124580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sp>
            <p:nvSpPr>
              <p:cNvPr id="219" name="Flowchart: Process 218"/>
              <p:cNvSpPr/>
              <p:nvPr/>
            </p:nvSpPr>
            <p:spPr bwMode="auto">
              <a:xfrm>
                <a:off x="8421078" y="3127192"/>
                <a:ext cx="113322" cy="75820"/>
              </a:xfrm>
              <a:prstGeom prst="flowChartProcess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l-GR" sz="1400">
                  <a:solidFill>
                    <a:srgbClr val="292929"/>
                  </a:solidFill>
                </a:endParaRPr>
              </a:p>
            </p:txBody>
          </p:sp>
          <p:cxnSp>
            <p:nvCxnSpPr>
              <p:cNvPr id="220" name="Straight Connector 219"/>
              <p:cNvCxnSpPr>
                <a:stCxn id="217" idx="2"/>
                <a:endCxn id="218" idx="0"/>
              </p:cNvCxnSpPr>
              <p:nvPr/>
            </p:nvCxnSpPr>
            <p:spPr bwMode="auto">
              <a:xfrm flipH="1">
                <a:off x="8325339" y="3048000"/>
                <a:ext cx="67235" cy="76580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1" name="Straight Connector 220"/>
              <p:cNvCxnSpPr>
                <a:stCxn id="219" idx="3"/>
                <a:endCxn id="217" idx="2"/>
              </p:cNvCxnSpPr>
              <p:nvPr/>
            </p:nvCxnSpPr>
            <p:spPr bwMode="auto">
              <a:xfrm flipH="1" flipV="1">
                <a:off x="8392574" y="3048000"/>
                <a:ext cx="141826" cy="117102"/>
              </a:xfrm>
              <a:prstGeom prst="line">
                <a:avLst/>
              </a:prstGeom>
              <a:grpFill/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63358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701" y="404664"/>
            <a:ext cx="9117299" cy="549713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Local thesaurus maintenance &amp; accessibility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521005" cy="5013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Local thesaurus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is maintained independently by its owners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ew versions (additions/corrections/updates) using </a:t>
            </a:r>
            <a:r>
              <a:rPr lang="en-US" dirty="0" err="1" smtClean="0"/>
              <a:t>thes</a:t>
            </a:r>
            <a:r>
              <a:rPr lang="en-US" dirty="0" smtClean="0"/>
              <a:t>. editing tools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Local thesaurus (as a whole or partially) is publically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accessible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ia local </a:t>
            </a:r>
            <a:r>
              <a:rPr lang="en-US" b="1" dirty="0" smtClean="0"/>
              <a:t>web thesaurus-viewer </a:t>
            </a:r>
            <a:r>
              <a:rPr lang="en-US" dirty="0"/>
              <a:t>pages </a:t>
            </a:r>
            <a:r>
              <a:rPr lang="en-US" dirty="0" smtClean="0"/>
              <a:t>(specific viewer or </a:t>
            </a:r>
            <a:r>
              <a:rPr lang="en-US" dirty="0"/>
              <a:t>editing </a:t>
            </a:r>
            <a:r>
              <a:rPr lang="en-US" dirty="0" smtClean="0"/>
              <a:t>tool)</a:t>
            </a:r>
          </a:p>
          <a:p>
            <a:pPr marL="457200" lvl="1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	</a:t>
            </a:r>
            <a:r>
              <a:rPr lang="en-US" dirty="0" smtClean="0"/>
              <a:t>see some examples </a:t>
            </a:r>
            <a:r>
              <a:rPr lang="en-US" sz="1600" dirty="0"/>
              <a:t>(the </a:t>
            </a:r>
            <a:r>
              <a:rPr lang="en-US" sz="1600" dirty="0" smtClean="0"/>
              <a:t>concepts IDs </a:t>
            </a:r>
            <a:r>
              <a:rPr lang="en-US" sz="1600" dirty="0"/>
              <a:t>are </a:t>
            </a:r>
            <a:r>
              <a:rPr lang="en-US" sz="1600" dirty="0" smtClean="0"/>
              <a:t>resolvable </a:t>
            </a:r>
            <a:r>
              <a:rPr lang="en-US" sz="1600" b="1" dirty="0" smtClean="0"/>
              <a:t>URIs</a:t>
            </a:r>
            <a:r>
              <a:rPr lang="en-US" sz="1600" dirty="0" smtClean="0"/>
              <a:t>):</a:t>
            </a:r>
            <a:endParaRPr lang="en-US" dirty="0" smtClean="0"/>
          </a:p>
          <a:p>
            <a:pPr lvl="2"/>
            <a:r>
              <a:rPr lang="en-US" sz="1800" u="sng" dirty="0" smtClean="0"/>
              <a:t>DAI</a:t>
            </a:r>
            <a:r>
              <a:rPr lang="en-US" sz="1800" dirty="0" smtClean="0"/>
              <a:t>: “</a:t>
            </a:r>
            <a:r>
              <a:rPr lang="en-US" sz="1800" b="1" dirty="0" err="1"/>
              <a:t>Disziplinen</a:t>
            </a:r>
            <a:r>
              <a:rPr lang="en-US" sz="1800" b="1" dirty="0"/>
              <a:t> und </a:t>
            </a:r>
            <a:r>
              <a:rPr lang="en-US" sz="1800" b="1" dirty="0" err="1" smtClean="0"/>
              <a:t>Fachrichtungen</a:t>
            </a:r>
            <a:r>
              <a:rPr lang="en-US" sz="1800" dirty="0" smtClean="0"/>
              <a:t>“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://thesauri.dainst.org/_</a:t>
            </a:r>
            <a:r>
              <a:rPr lang="en-US" sz="1800" dirty="0" smtClean="0">
                <a:hlinkClick r:id="rId3"/>
              </a:rPr>
              <a:t>6e11e02c</a:t>
            </a:r>
            <a:endParaRPr lang="en-US" sz="1800" dirty="0" smtClean="0"/>
          </a:p>
          <a:p>
            <a:pPr lvl="2"/>
            <a:r>
              <a:rPr lang="en-US" sz="1800" u="sng" dirty="0" smtClean="0"/>
              <a:t>CNRS/FRANTIQ</a:t>
            </a:r>
            <a:r>
              <a:rPr lang="en-US" sz="1800" dirty="0" smtClean="0"/>
              <a:t>: “</a:t>
            </a:r>
            <a:r>
              <a:rPr lang="en-US" sz="1800" b="1" dirty="0" err="1" smtClean="0"/>
              <a:t>vallée</a:t>
            </a:r>
            <a:r>
              <a:rPr lang="en-US" sz="1800" dirty="0" smtClean="0"/>
              <a:t>” </a:t>
            </a: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://ark.frantiq.fr/ark:/</a:t>
            </a:r>
            <a:r>
              <a:rPr lang="en-US" sz="1800" dirty="0" smtClean="0">
                <a:hlinkClick r:id="rId4"/>
              </a:rPr>
              <a:t>26678/pcrtySs2lWdI4z</a:t>
            </a:r>
            <a:endParaRPr lang="en-US" sz="1800" dirty="0" smtClean="0"/>
          </a:p>
          <a:p>
            <a:pPr lvl="2"/>
            <a:r>
              <a:rPr lang="en-US" sz="1800" u="sng" dirty="0"/>
              <a:t>AA:</a:t>
            </a:r>
            <a:r>
              <a:rPr lang="en-US" sz="1800" dirty="0"/>
              <a:t> “</a:t>
            </a:r>
            <a:r>
              <a:rPr lang="en-US" sz="1800" b="1" dirty="0"/>
              <a:t>Linguistics</a:t>
            </a:r>
            <a:r>
              <a:rPr lang="en-US" sz="1800" dirty="0"/>
              <a:t>”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humanitiesthesaurus.academyofathens.gr/dyas-resource/Concept/541</a:t>
            </a:r>
            <a:endParaRPr lang="en-US" sz="1800" dirty="0" smtClean="0"/>
          </a:p>
          <a:p>
            <a:pPr lvl="2"/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/>
              <a:t>e</a:t>
            </a:r>
            <a:r>
              <a:rPr lang="en-US" dirty="0" smtClean="0"/>
              <a:t>xported/downloaded in </a:t>
            </a:r>
            <a:r>
              <a:rPr lang="en-US" b="1" dirty="0" smtClean="0"/>
              <a:t>RDF/SKOS </a:t>
            </a:r>
            <a:r>
              <a:rPr lang="en-US" dirty="0" smtClean="0"/>
              <a:t>format</a:t>
            </a:r>
          </a:p>
          <a:p>
            <a:pPr lvl="2"/>
            <a:r>
              <a:rPr lang="en-US" dirty="0" smtClean="0"/>
              <a:t>sometimes online accessible via a </a:t>
            </a:r>
            <a:r>
              <a:rPr lang="en-US" u="sng" dirty="0" smtClean="0"/>
              <a:t>SPARQL endpoint </a:t>
            </a:r>
            <a:r>
              <a:rPr lang="en-US" dirty="0" smtClean="0"/>
              <a:t>service</a:t>
            </a:r>
          </a:p>
          <a:p>
            <a:endParaRPr lang="en-US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774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304981" cy="5013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local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thesauri maintainers 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connect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their vocabularies with the BBT 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BBTalk</a:t>
            </a:r>
            <a:r>
              <a:rPr lang="en-US" dirty="0" smtClean="0"/>
              <a:t> Connections tab to </a:t>
            </a:r>
            <a:r>
              <a:rPr lang="en-US" b="1" dirty="0" smtClean="0"/>
              <a:t>declare relations </a:t>
            </a:r>
            <a:r>
              <a:rPr lang="en-US" u="sng" dirty="0"/>
              <a:t>between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i="1" dirty="0" smtClean="0"/>
              <a:t>BBT </a:t>
            </a:r>
            <a:r>
              <a:rPr lang="en-US" i="1" dirty="0"/>
              <a:t>terms </a:t>
            </a:r>
            <a:r>
              <a:rPr lang="en-US" dirty="0"/>
              <a:t>and </a:t>
            </a:r>
            <a:r>
              <a:rPr lang="en-US" i="1" dirty="0"/>
              <a:t>local thesauri terms </a:t>
            </a:r>
            <a:endParaRPr lang="en-US" i="1" dirty="0" smtClean="0"/>
          </a:p>
          <a:p>
            <a:pPr lvl="2"/>
            <a:endParaRPr lang="en-US" i="1" dirty="0"/>
          </a:p>
          <a:p>
            <a:pPr lvl="2"/>
            <a:endParaRPr lang="en-US" i="1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7371" r="892" b="2360"/>
          <a:stretch/>
        </p:blipFill>
        <p:spPr>
          <a:xfrm>
            <a:off x="611560" y="2348881"/>
            <a:ext cx="7992888" cy="3960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ounded Rectangle 2"/>
          <p:cNvSpPr/>
          <p:nvPr/>
        </p:nvSpPr>
        <p:spPr>
          <a:xfrm>
            <a:off x="2555776" y="3429000"/>
            <a:ext cx="1224136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55776" y="3686197"/>
            <a:ext cx="1224136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83968" y="4317791"/>
            <a:ext cx="1584176" cy="69538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en-US" sz="1200" dirty="0" smtClean="0"/>
              <a:t>Relation options:</a:t>
            </a:r>
          </a:p>
          <a:p>
            <a:pPr algn="just">
              <a:spcBef>
                <a:spcPts val="0"/>
              </a:spcBef>
            </a:pPr>
            <a:r>
              <a:rPr lang="en-US" sz="1200" i="1" dirty="0" smtClean="0"/>
              <a:t>Exact Match </a:t>
            </a:r>
          </a:p>
          <a:p>
            <a:pPr algn="just">
              <a:spcBef>
                <a:spcPts val="0"/>
              </a:spcBef>
            </a:pPr>
            <a:r>
              <a:rPr lang="en-US" sz="1200" i="1" dirty="0" smtClean="0"/>
              <a:t>Broader Match</a:t>
            </a:r>
          </a:p>
          <a:p>
            <a:pPr lvl="2"/>
            <a:endParaRPr lang="en-US" i="1" dirty="0"/>
          </a:p>
          <a:p>
            <a:pPr lvl="2"/>
            <a:endParaRPr lang="en-US" i="1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9" name="Rounded Rectangle 8"/>
          <p:cNvSpPr/>
          <p:nvPr/>
        </p:nvSpPr>
        <p:spPr>
          <a:xfrm>
            <a:off x="2555776" y="4209779"/>
            <a:ext cx="1224136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96835"/>
            <a:ext cx="9117299" cy="549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Local </a:t>
            </a: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thesaurus </a:t>
            </a: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connection </a:t>
            </a: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with BBT</a:t>
            </a:r>
          </a:p>
        </p:txBody>
      </p:sp>
    </p:spTree>
    <p:extLst>
      <p:ext uri="{BB962C8B-B14F-4D97-AF65-F5344CB8AC3E}">
        <p14:creationId xmlns:p14="http://schemas.microsoft.com/office/powerpoint/2010/main" val="88370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496" y="404664"/>
            <a:ext cx="9117299" cy="549713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Updating DARIAH-EU federated thesaurus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196752"/>
            <a:ext cx="8232973" cy="51845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DARIAH-EU federated thesaurus </a:t>
            </a:r>
          </a:p>
          <a:p>
            <a:pPr lvl="1"/>
            <a:r>
              <a:rPr lang="en-US" b="1" dirty="0" smtClean="0"/>
              <a:t>is hosted by </a:t>
            </a:r>
            <a:r>
              <a:rPr lang="en-US" dirty="0" smtClean="0"/>
              <a:t>ACDH-OEAW Vocabs service/repository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>
                <a:hlinkClick r:id="rId3"/>
              </a:rPr>
              <a:t>https://vocabs.dariah.eu/backbone_thesaurus/en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BBT is regularly uploaded to DARIAH-EU federated thesaurus </a:t>
            </a:r>
            <a:r>
              <a:rPr lang="en-US" dirty="0" smtClean="0"/>
              <a:t>along with all its current connections to local thesauri</a:t>
            </a:r>
          </a:p>
          <a:p>
            <a:pPr lvl="1"/>
            <a:r>
              <a:rPr lang="en-US" dirty="0" smtClean="0"/>
              <a:t>when BBT </a:t>
            </a:r>
            <a:r>
              <a:rPr lang="en-US" b="1" dirty="0" smtClean="0"/>
              <a:t>is updated</a:t>
            </a:r>
            <a:r>
              <a:rPr lang="en-US" dirty="0" smtClean="0"/>
              <a:t>, or BBT </a:t>
            </a:r>
            <a:r>
              <a:rPr lang="en-US" b="1" dirty="0" smtClean="0"/>
              <a:t>connections</a:t>
            </a:r>
            <a:r>
              <a:rPr lang="en-US" dirty="0" smtClean="0"/>
              <a:t> to local thesauri </a:t>
            </a:r>
            <a:r>
              <a:rPr lang="en-US" b="1" dirty="0" smtClean="0"/>
              <a:t>change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local thesauri (copies) should also be uploaded to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DARIAH-EU federated thesaurus </a:t>
            </a:r>
          </a:p>
          <a:p>
            <a:pPr lvl="1"/>
            <a:r>
              <a:rPr lang="en-US" dirty="0" smtClean="0"/>
              <a:t>enable </a:t>
            </a:r>
            <a:r>
              <a:rPr lang="en-US" b="1" dirty="0" smtClean="0"/>
              <a:t>faster retrieval </a:t>
            </a:r>
          </a:p>
          <a:p>
            <a:pPr lvl="1"/>
            <a:r>
              <a:rPr lang="en-US" dirty="0" smtClean="0"/>
              <a:t>facilitate </a:t>
            </a:r>
            <a:r>
              <a:rPr lang="en-US" b="1" dirty="0" smtClean="0"/>
              <a:t>better visualization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multiple concept schemes and </a:t>
            </a:r>
            <a:br>
              <a:rPr lang="en-US" dirty="0" smtClean="0"/>
            </a:br>
            <a:r>
              <a:rPr lang="en-US" dirty="0" smtClean="0"/>
              <a:t>relationships among their concepts</a:t>
            </a:r>
          </a:p>
          <a:p>
            <a:pPr lvl="1"/>
            <a:r>
              <a:rPr lang="en-US" dirty="0" smtClean="0"/>
              <a:t>provide </a:t>
            </a:r>
            <a:r>
              <a:rPr lang="en-US" b="1" dirty="0" smtClean="0"/>
              <a:t>uniform view </a:t>
            </a:r>
            <a:r>
              <a:rPr lang="en-US" dirty="0" smtClean="0"/>
              <a:t>of federated </a:t>
            </a:r>
            <a:br>
              <a:rPr lang="en-US" dirty="0" smtClean="0"/>
            </a:br>
            <a:r>
              <a:rPr lang="en-US" dirty="0" smtClean="0"/>
              <a:t>thesaurus concepts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3565" y="1412776"/>
            <a:ext cx="1822891" cy="5462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https://vocabs.dariah.eu/assets/images/vocabs-viz-0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77072"/>
            <a:ext cx="3462846" cy="22322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73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496" y="404664"/>
            <a:ext cx="9117299" cy="549713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Automatic update mechanism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5491" y="1223422"/>
            <a:ext cx="8232973" cy="5013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DARIAH-EU federated thesaurus </a:t>
            </a:r>
            <a:r>
              <a:rPr lang="en-US" dirty="0" smtClean="0"/>
              <a:t>(</a:t>
            </a:r>
            <a:r>
              <a:rPr lang="en-US" dirty="0"/>
              <a:t>Vocabs </a:t>
            </a:r>
            <a:r>
              <a:rPr lang="en-US" dirty="0" smtClean="0"/>
              <a:t>services)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utomatically updates </a:t>
            </a:r>
            <a:r>
              <a:rPr lang="en-US" dirty="0" smtClean="0"/>
              <a:t>its contents by retrieving info from </a:t>
            </a:r>
            <a:r>
              <a:rPr lang="en-US" dirty="0" err="1" smtClean="0"/>
              <a:t>BBTalk</a:t>
            </a:r>
            <a:r>
              <a:rPr lang="en-US" dirty="0" smtClean="0"/>
              <a:t>, as </a:t>
            </a:r>
            <a:r>
              <a:rPr lang="en-US" i="1" dirty="0" err="1" smtClean="0"/>
              <a:t>BBTalk</a:t>
            </a:r>
            <a:r>
              <a:rPr lang="en-US" i="1" dirty="0" smtClean="0"/>
              <a:t> automatically generates </a:t>
            </a:r>
            <a:r>
              <a:rPr lang="en-US" dirty="0"/>
              <a:t>new versions of BBT </a:t>
            </a:r>
            <a:r>
              <a:rPr lang="en-US" dirty="0" smtClean="0"/>
              <a:t>RDF/SKOS files,</a:t>
            </a:r>
            <a:br>
              <a:rPr lang="en-US" dirty="0" smtClean="0"/>
            </a:br>
            <a:r>
              <a:rPr lang="en-US" dirty="0" smtClean="0"/>
              <a:t>Vocabs services will </a:t>
            </a:r>
            <a:r>
              <a:rPr lang="en-US" dirty="0"/>
              <a:t>fetch them and </a:t>
            </a:r>
            <a:r>
              <a:rPr lang="en-US" dirty="0" smtClean="0"/>
              <a:t>update Vocabs repository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Structured </a:t>
            </a:r>
            <a:r>
              <a:rPr lang="en-US" dirty="0"/>
              <a:t>in separate </a:t>
            </a:r>
            <a:r>
              <a:rPr lang="en-US" dirty="0" smtClean="0"/>
              <a:t>files: </a:t>
            </a:r>
          </a:p>
          <a:p>
            <a:pPr lvl="2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backbonethesaurus.eu/BBTalk/bbtFiles/BBT_official.rdf</a:t>
            </a:r>
            <a:endParaRPr lang="en-US" dirty="0"/>
          </a:p>
          <a:p>
            <a:pPr lvl="3"/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BBT file containing all BBT </a:t>
            </a:r>
            <a:r>
              <a:rPr lang="en-US" dirty="0" smtClean="0"/>
              <a:t>concepts	</a:t>
            </a:r>
          </a:p>
          <a:p>
            <a:pPr lvl="3"/>
            <a:r>
              <a:rPr lang="en-US" dirty="0"/>
              <a:t>u</a:t>
            </a:r>
            <a:r>
              <a:rPr lang="en-US" dirty="0" smtClean="0"/>
              <a:t>pdated </a:t>
            </a:r>
            <a:r>
              <a:rPr lang="en-US" dirty="0"/>
              <a:t>e.g. on releasing a new BBT </a:t>
            </a:r>
            <a:r>
              <a:rPr lang="en-US" dirty="0" smtClean="0"/>
              <a:t>version</a:t>
            </a:r>
          </a:p>
          <a:p>
            <a:pPr lvl="2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backbonethesaurus.eu/BBTalk/bbtFiles/BBT_connected.rdf</a:t>
            </a:r>
            <a:endParaRPr lang="en-US" dirty="0" smtClean="0"/>
          </a:p>
          <a:p>
            <a:pPr lvl="3"/>
            <a:r>
              <a:rPr lang="en-US" dirty="0" smtClean="0"/>
              <a:t>all </a:t>
            </a:r>
            <a:r>
              <a:rPr lang="en-US" dirty="0"/>
              <a:t>connections to local thesauri</a:t>
            </a:r>
          </a:p>
          <a:p>
            <a:pPr lvl="3"/>
            <a:r>
              <a:rPr lang="en-US" dirty="0"/>
              <a:t>u</a:t>
            </a:r>
            <a:r>
              <a:rPr lang="en-US" dirty="0" smtClean="0"/>
              <a:t>pdated </a:t>
            </a:r>
            <a:r>
              <a:rPr lang="en-US" dirty="0"/>
              <a:t>e.g. on releasing a new BBT version and on creating a new connection, </a:t>
            </a:r>
            <a:r>
              <a:rPr lang="en-US" dirty="0" smtClean="0"/>
              <a:t>or periodically</a:t>
            </a:r>
            <a:r>
              <a:rPr lang="en-US" dirty="0"/>
              <a:t>, </a:t>
            </a:r>
            <a:r>
              <a:rPr lang="en-US" dirty="0" smtClean="0"/>
              <a:t>or </a:t>
            </a:r>
            <a:r>
              <a:rPr lang="en-US" dirty="0"/>
              <a:t>also on admin-request</a:t>
            </a:r>
          </a:p>
          <a:p>
            <a:pPr lvl="2"/>
            <a:r>
              <a:rPr lang="en-US" dirty="0" smtClean="0">
                <a:hlinkClick r:id="rId5"/>
              </a:rPr>
              <a:t>http://backbonethesaurus.eu/BBTalk/bbtFiles/BBT_connected_thesauri.xml</a:t>
            </a:r>
            <a:endParaRPr lang="en-US" dirty="0" smtClean="0"/>
          </a:p>
          <a:p>
            <a:pPr lvl="3"/>
            <a:r>
              <a:rPr lang="en-US" dirty="0"/>
              <a:t>a</a:t>
            </a:r>
            <a:r>
              <a:rPr lang="en-US" dirty="0" smtClean="0"/>
              <a:t>ll connected </a:t>
            </a:r>
            <a:r>
              <a:rPr lang="en-US" dirty="0"/>
              <a:t>local </a:t>
            </a:r>
            <a:r>
              <a:rPr lang="en-US" dirty="0" smtClean="0"/>
              <a:t>thesauri and RDF/SKOS related update info </a:t>
            </a:r>
            <a:endParaRPr lang="en-US" dirty="0"/>
          </a:p>
          <a:p>
            <a:pPr lvl="3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289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304981" cy="5013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local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thesauri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information form includes</a:t>
            </a:r>
          </a:p>
          <a:p>
            <a:pPr lvl="1"/>
            <a:r>
              <a:rPr lang="en-US" dirty="0" smtClean="0"/>
              <a:t>URL to </a:t>
            </a:r>
            <a:r>
              <a:rPr lang="en-US" b="1" dirty="0" smtClean="0"/>
              <a:t>SPARQL endpoint </a:t>
            </a:r>
            <a:r>
              <a:rPr lang="en-US" dirty="0" smtClean="0"/>
              <a:t>(service for dynamic SPARQL queries, if any)</a:t>
            </a:r>
          </a:p>
          <a:p>
            <a:pPr lvl="1"/>
            <a:r>
              <a:rPr lang="en-US" dirty="0" smtClean="0"/>
              <a:t>URL of RDF/SKOS file </a:t>
            </a:r>
            <a:r>
              <a:rPr lang="en-US" dirty="0"/>
              <a:t>containing</a:t>
            </a:r>
            <a:r>
              <a:rPr lang="en-US" dirty="0" smtClean="0"/>
              <a:t> </a:t>
            </a:r>
            <a:r>
              <a:rPr lang="en-US" b="1" dirty="0"/>
              <a:t>thesaurus </a:t>
            </a:r>
            <a:r>
              <a:rPr lang="en-US" b="1" dirty="0" smtClean="0"/>
              <a:t>concepts</a:t>
            </a:r>
          </a:p>
          <a:p>
            <a:pPr lvl="1"/>
            <a:r>
              <a:rPr lang="en-US" dirty="0"/>
              <a:t>URL </a:t>
            </a:r>
            <a:r>
              <a:rPr lang="en-US" dirty="0" smtClean="0"/>
              <a:t>of RDF/SKOS </a:t>
            </a:r>
            <a:r>
              <a:rPr lang="en-US" dirty="0"/>
              <a:t>file containing </a:t>
            </a:r>
            <a:r>
              <a:rPr lang="en-US" b="1" dirty="0" smtClean="0"/>
              <a:t>connections</a:t>
            </a:r>
            <a:r>
              <a:rPr lang="en-US" dirty="0" smtClean="0"/>
              <a:t> of </a:t>
            </a:r>
            <a:r>
              <a:rPr lang="en-US" i="1" dirty="0" smtClean="0"/>
              <a:t>thesaurus concepts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i="1" dirty="0" smtClean="0"/>
              <a:t>BBT concepts</a:t>
            </a:r>
            <a:endParaRPr lang="en-US" i="1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96835"/>
            <a:ext cx="9117299" cy="549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Local </a:t>
            </a: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thesaurus </a:t>
            </a: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RDF-SKOS related info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119611"/>
            <a:ext cx="7481253" cy="30243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115616" y="5013176"/>
            <a:ext cx="54726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15616" y="5373216"/>
            <a:ext cx="54726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15616" y="5686094"/>
            <a:ext cx="547260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304981" cy="53739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 to manually create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connections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RDF/SKOS file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hoose the action “</a:t>
            </a:r>
            <a:r>
              <a:rPr lang="en-US" b="1" dirty="0" smtClean="0"/>
              <a:t>Export Thesaurus Connections SKOS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hen choose “</a:t>
            </a:r>
            <a:r>
              <a:rPr lang="en-US" b="1" dirty="0" smtClean="0"/>
              <a:t>All Connections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upload the file in the web and make it publicly available through its URL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finally add its URL in the thesaurus form appropriate field: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b="1" dirty="0"/>
              <a:t>Connections SKOS File </a:t>
            </a:r>
            <a:r>
              <a:rPr lang="en-US" b="1" dirty="0" smtClean="0"/>
              <a:t>URL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96835"/>
            <a:ext cx="9117299" cy="549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Local thesaurus connections RDF-SKOS file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916832"/>
            <a:ext cx="6881456" cy="13107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2712" y="3789040"/>
            <a:ext cx="2842506" cy="10440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5724128" y="2464196"/>
            <a:ext cx="2056920" cy="2447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5856" y="4509379"/>
            <a:ext cx="828092" cy="215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9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71475" y="1151414"/>
            <a:ext cx="8665021" cy="5013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Maintain/update local thesaurus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Make it (or parts of it) public, </a:t>
            </a:r>
            <a:r>
              <a:rPr lang="en-US" dirty="0" smtClean="0"/>
              <a:t>by generating the RDF/SKOS file of its concepts</a:t>
            </a:r>
          </a:p>
          <a:p>
            <a:pPr lvl="1"/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Update (if needed) concept connections/links to BBT concepts </a:t>
            </a:r>
            <a:r>
              <a:rPr lang="en-US" dirty="0" smtClean="0"/>
              <a:t>(in </a:t>
            </a:r>
            <a:r>
              <a:rPr lang="en-US" dirty="0" err="1" smtClean="0"/>
              <a:t>BBTalk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create/update/remove connections  </a:t>
            </a:r>
          </a:p>
          <a:p>
            <a:pPr lvl="1"/>
            <a:r>
              <a:rPr lang="en-US" dirty="0" smtClean="0"/>
              <a:t>create </a:t>
            </a:r>
            <a:r>
              <a:rPr lang="en-US" u="sng" dirty="0" smtClean="0"/>
              <a:t>connections RDF/SKOS file </a:t>
            </a:r>
          </a:p>
          <a:p>
            <a:pPr marL="457200" lvl="1" indent="0">
              <a:buNone/>
            </a:pPr>
            <a:endParaRPr lang="en-US" u="sng" dirty="0" smtClean="0"/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Upload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two files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 the web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make them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publicly available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through their URLs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pdate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(if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needed)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appropriate fields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BBTalk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local thesauri information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form</a:t>
            </a:r>
          </a:p>
          <a:p>
            <a:pPr lvl="2"/>
            <a:r>
              <a:rPr lang="en-US" dirty="0" smtClean="0"/>
              <a:t>“Thesaurus SKOS File URL”</a:t>
            </a:r>
          </a:p>
          <a:p>
            <a:pPr lvl="2"/>
            <a:r>
              <a:rPr lang="en-US" dirty="0" smtClean="0"/>
              <a:t>“Connections SKOS File URL”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send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an e-mail to ACDH-OEAW Vocabs service administrators </a:t>
            </a:r>
            <a:r>
              <a:rPr lang="en-US" sz="2100" dirty="0"/>
              <a:t>(</a:t>
            </a:r>
            <a:r>
              <a:rPr lang="en-US" sz="2100" u="sng" dirty="0"/>
              <a:t>just to be safe</a:t>
            </a:r>
            <a:r>
              <a:rPr lang="en-US" sz="2100" dirty="0" smtClean="0"/>
              <a:t>) </a:t>
            </a:r>
            <a:endParaRPr lang="en-US" sz="2100" dirty="0"/>
          </a:p>
          <a:p>
            <a:pPr lvl="1"/>
            <a:r>
              <a:rPr lang="en-US" dirty="0" err="1"/>
              <a:t>Zaytseva</a:t>
            </a:r>
            <a:r>
              <a:rPr lang="en-US" dirty="0"/>
              <a:t> </a:t>
            </a:r>
            <a:r>
              <a:rPr lang="en-US" dirty="0" err="1"/>
              <a:t>Ksenia</a:t>
            </a:r>
            <a:r>
              <a:rPr lang="en-US" dirty="0"/>
              <a:t> &lt;Ksenia.Zaytseva@oeaw.ac.at&gt; </a:t>
            </a:r>
            <a:endParaRPr lang="en-US" dirty="0" smtClean="0"/>
          </a:p>
          <a:p>
            <a:pPr lvl="1"/>
            <a:r>
              <a:rPr lang="en-US" dirty="0" err="1" smtClean="0"/>
              <a:t>Durco</a:t>
            </a:r>
            <a:r>
              <a:rPr lang="en-US" dirty="0" smtClean="0"/>
              <a:t> </a:t>
            </a:r>
            <a:r>
              <a:rPr lang="en-US" dirty="0" err="1"/>
              <a:t>Matej</a:t>
            </a:r>
            <a:r>
              <a:rPr lang="en-US" dirty="0"/>
              <a:t> &lt;Matej.Durco@oeaw.ac.at&gt;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1600" dirty="0" smtClean="0"/>
          </a:p>
          <a:p>
            <a:endParaRPr lang="en-US" dirty="0" smtClean="0"/>
          </a:p>
          <a:p>
            <a:pPr marL="449262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354" y="396835"/>
            <a:ext cx="9117299" cy="549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 sz="2800" i="1" kern="0" dirty="0">
                <a:solidFill>
                  <a:srgbClr val="4D4D4D"/>
                </a:solidFill>
                <a:latin typeface="+mj-lt"/>
                <a:cs typeface="+mj-cs"/>
              </a:rPr>
              <a:t>Local thesaurus </a:t>
            </a:r>
            <a:r>
              <a:rPr lang="en-US" sz="2800" i="1" kern="0" dirty="0" smtClean="0">
                <a:solidFill>
                  <a:srgbClr val="4D4D4D"/>
                </a:solidFill>
                <a:latin typeface="+mj-lt"/>
                <a:cs typeface="+mj-cs"/>
              </a:rPr>
              <a:t>connection to BBT - workflow recap</a:t>
            </a:r>
            <a:endParaRPr lang="en-US" sz="2800" i="1" kern="0" dirty="0">
              <a:solidFill>
                <a:srgbClr val="4D4D4D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182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ISLgr2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PresentationISLgr2</Template>
  <TotalTime>1821</TotalTime>
  <Words>1021</Words>
  <Application>Microsoft Office PowerPoint</Application>
  <PresentationFormat>On-screen Show (4:3)</PresentationFormat>
  <Paragraphs>241</Paragraphs>
  <Slides>14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Symbol</vt:lpstr>
      <vt:lpstr>Wingdings</vt:lpstr>
      <vt:lpstr>PresentationISLgr2</vt:lpstr>
      <vt:lpstr>Connecting thesauri to BBT   BBT CC Annual Meeting November 2019   Christos Georgis</vt:lpstr>
      <vt:lpstr>Use of BBT as an overarching thesaurus</vt:lpstr>
      <vt:lpstr>Local thesaurus maintenance &amp; accessibility</vt:lpstr>
      <vt:lpstr>PowerPoint Presentation</vt:lpstr>
      <vt:lpstr>Updating DARIAH-EU federated thesaurus</vt:lpstr>
      <vt:lpstr>Automatic update mechanism</vt:lpstr>
      <vt:lpstr>PowerPoint Presentation</vt:lpstr>
      <vt:lpstr>PowerPoint Presentation</vt:lpstr>
      <vt:lpstr>PowerPoint Presentation</vt:lpstr>
      <vt:lpstr>Thank you! (some technical issues follow)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Christos Georgis</dc:creator>
  <cp:lastModifiedBy>Christos Georgis</cp:lastModifiedBy>
  <cp:revision>202</cp:revision>
  <dcterms:created xsi:type="dcterms:W3CDTF">2017-04-10T13:06:39Z</dcterms:created>
  <dcterms:modified xsi:type="dcterms:W3CDTF">2020-12-10T09:04:25Z</dcterms:modified>
</cp:coreProperties>
</file>