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56" r:id="rId3"/>
    <p:sldId id="257" r:id="rId4"/>
    <p:sldId id="258" r:id="rId5"/>
    <p:sldId id="286" r:id="rId6"/>
    <p:sldId id="287" r:id="rId7"/>
    <p:sldId id="285" r:id="rId8"/>
    <p:sldId id="259" r:id="rId9"/>
    <p:sldId id="293" r:id="rId10"/>
    <p:sldId id="288" r:id="rId11"/>
    <p:sldId id="298" r:id="rId12"/>
    <p:sldId id="299" r:id="rId13"/>
    <p:sldId id="300" r:id="rId14"/>
    <p:sldId id="302" r:id="rId15"/>
    <p:sldId id="291" r:id="rId16"/>
    <p:sldId id="305" r:id="rId17"/>
    <p:sldId id="303" r:id="rId18"/>
    <p:sldId id="304" r:id="rId19"/>
    <p:sldId id="307" r:id="rId20"/>
    <p:sldId id="308" r:id="rId21"/>
    <p:sldId id="309" r:id="rId22"/>
    <p:sldId id="312" r:id="rId23"/>
    <p:sldId id="282" r:id="rId24"/>
    <p:sldId id="310" r:id="rId25"/>
    <p:sldId id="311" r:id="rId26"/>
    <p:sldId id="313" r:id="rId27"/>
    <p:sldId id="264" r:id="rId28"/>
    <p:sldId id="316" r:id="rId29"/>
    <p:sldId id="317" r:id="rId30"/>
    <p:sldId id="315" r:id="rId31"/>
    <p:sldId id="319" r:id="rId32"/>
    <p:sldId id="318" r:id="rId33"/>
    <p:sldId id="321" r:id="rId34"/>
  </p:sldIdLst>
  <p:sldSz cx="10058400" cy="7315200"/>
  <p:notesSz cx="6858000" cy="9144000"/>
  <p:defaultTextStyle>
    <a:defPPr>
      <a:defRPr lang="en-US"/>
    </a:defPPr>
    <a:lvl1pPr marL="0" algn="l" defTabSz="992764" rtl="0" eaLnBrk="1" latinLnBrk="0" hangingPunct="1">
      <a:defRPr sz="1954" kern="1200">
        <a:solidFill>
          <a:schemeClr val="tx1"/>
        </a:solidFill>
        <a:latin typeface="+mn-lt"/>
        <a:ea typeface="+mn-ea"/>
        <a:cs typeface="+mn-cs"/>
      </a:defRPr>
    </a:lvl1pPr>
    <a:lvl2pPr marL="496382" algn="l" defTabSz="992764" rtl="0" eaLnBrk="1" latinLnBrk="0" hangingPunct="1">
      <a:defRPr sz="1954" kern="1200">
        <a:solidFill>
          <a:schemeClr val="tx1"/>
        </a:solidFill>
        <a:latin typeface="+mn-lt"/>
        <a:ea typeface="+mn-ea"/>
        <a:cs typeface="+mn-cs"/>
      </a:defRPr>
    </a:lvl2pPr>
    <a:lvl3pPr marL="992764" algn="l" defTabSz="992764" rtl="0" eaLnBrk="1" latinLnBrk="0" hangingPunct="1">
      <a:defRPr sz="1954" kern="1200">
        <a:solidFill>
          <a:schemeClr val="tx1"/>
        </a:solidFill>
        <a:latin typeface="+mn-lt"/>
        <a:ea typeface="+mn-ea"/>
        <a:cs typeface="+mn-cs"/>
      </a:defRPr>
    </a:lvl3pPr>
    <a:lvl4pPr marL="1489146" algn="l" defTabSz="992764" rtl="0" eaLnBrk="1" latinLnBrk="0" hangingPunct="1">
      <a:defRPr sz="1954" kern="1200">
        <a:solidFill>
          <a:schemeClr val="tx1"/>
        </a:solidFill>
        <a:latin typeface="+mn-lt"/>
        <a:ea typeface="+mn-ea"/>
        <a:cs typeface="+mn-cs"/>
      </a:defRPr>
    </a:lvl4pPr>
    <a:lvl5pPr marL="1985528" algn="l" defTabSz="992764" rtl="0" eaLnBrk="1" latinLnBrk="0" hangingPunct="1">
      <a:defRPr sz="1954" kern="1200">
        <a:solidFill>
          <a:schemeClr val="tx1"/>
        </a:solidFill>
        <a:latin typeface="+mn-lt"/>
        <a:ea typeface="+mn-ea"/>
        <a:cs typeface="+mn-cs"/>
      </a:defRPr>
    </a:lvl5pPr>
    <a:lvl6pPr marL="2481910" algn="l" defTabSz="992764" rtl="0" eaLnBrk="1" latinLnBrk="0" hangingPunct="1">
      <a:defRPr sz="1954" kern="1200">
        <a:solidFill>
          <a:schemeClr val="tx1"/>
        </a:solidFill>
        <a:latin typeface="+mn-lt"/>
        <a:ea typeface="+mn-ea"/>
        <a:cs typeface="+mn-cs"/>
      </a:defRPr>
    </a:lvl6pPr>
    <a:lvl7pPr marL="2978292" algn="l" defTabSz="992764" rtl="0" eaLnBrk="1" latinLnBrk="0" hangingPunct="1">
      <a:defRPr sz="1954" kern="1200">
        <a:solidFill>
          <a:schemeClr val="tx1"/>
        </a:solidFill>
        <a:latin typeface="+mn-lt"/>
        <a:ea typeface="+mn-ea"/>
        <a:cs typeface="+mn-cs"/>
      </a:defRPr>
    </a:lvl7pPr>
    <a:lvl8pPr marL="3474674" algn="l" defTabSz="992764" rtl="0" eaLnBrk="1" latinLnBrk="0" hangingPunct="1">
      <a:defRPr sz="1954" kern="1200">
        <a:solidFill>
          <a:schemeClr val="tx1"/>
        </a:solidFill>
        <a:latin typeface="+mn-lt"/>
        <a:ea typeface="+mn-ea"/>
        <a:cs typeface="+mn-cs"/>
      </a:defRPr>
    </a:lvl8pPr>
    <a:lvl9pPr marL="3971056" algn="l" defTabSz="992764" rtl="0" eaLnBrk="1" latinLnBrk="0" hangingPunct="1">
      <a:defRPr sz="1954"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9D44CE16-B4CB-473D-BB9D-479020FE6CB4}">
          <p14:sldIdLst>
            <p14:sldId id="256"/>
            <p14:sldId id="257"/>
          </p14:sldIdLst>
        </p14:section>
        <p14:section name="The BackBone Thesaurus" id="{ADC0D102-ADA7-4802-9906-EF27AA444E7C}">
          <p14:sldIdLst>
            <p14:sldId id="258"/>
            <p14:sldId id="286"/>
            <p14:sldId id="287"/>
            <p14:sldId id="285"/>
            <p14:sldId id="259"/>
          </p14:sldIdLst>
        </p14:section>
        <p14:section name="CRM Materials &amp; AAT Materials in the BBT" id="{15BDEA53-588B-4F03-BBB1-D27D4873FE3A}">
          <p14:sldIdLst>
            <p14:sldId id="293"/>
          </p14:sldIdLst>
        </p14:section>
        <p14:section name="CRM Perdurants and related AAT concepts  in BBT" id="{79046D0A-D00D-4F37-8648-D97B40A78858}">
          <p14:sldIdLst>
            <p14:sldId id="288"/>
            <p14:sldId id="298"/>
            <p14:sldId id="299"/>
            <p14:sldId id="300"/>
            <p14:sldId id="302"/>
          </p14:sldIdLst>
        </p14:section>
        <p14:section name="CRM Endurants and related AAT concepts  in BBT" id="{1DF08B76-92DE-49C6-8576-251A35591B19}">
          <p14:sldIdLst>
            <p14:sldId id="291"/>
            <p14:sldId id="305"/>
            <p14:sldId id="303"/>
            <p14:sldId id="304"/>
            <p14:sldId id="307"/>
          </p14:sldIdLst>
        </p14:section>
        <p14:section name="BBT Management" id="{B6BDB161-760F-46E4-BDE4-6DA302BC08A0}">
          <p14:sldIdLst>
            <p14:sldId id="308"/>
            <p14:sldId id="309"/>
            <p14:sldId id="312"/>
            <p14:sldId id="282"/>
            <p14:sldId id="310"/>
          </p14:sldIdLst>
        </p14:section>
        <p14:section name="Thesauri Alignment" id="{DE1D3C4F-BC4D-4106-BB52-D2341EF73643}">
          <p14:sldIdLst>
            <p14:sldId id="311"/>
            <p14:sldId id="313"/>
            <p14:sldId id="264"/>
            <p14:sldId id="316"/>
            <p14:sldId id="317"/>
          </p14:sldIdLst>
        </p14:section>
        <p14:section name="To align or not to align?" id="{DCEF1F62-E85D-4BEC-B0AB-65D7B58500D9}">
          <p14:sldIdLst>
            <p14:sldId id="315"/>
            <p14:sldId id="319"/>
            <p14:sldId id="318"/>
            <p14:sldId id="321"/>
          </p14:sldIdLst>
        </p14:section>
      </p14:sectionLst>
    </p:ext>
    <p:ext uri="{EFAFB233-063F-42B5-8137-9DF3F51BA10A}">
      <p15:sldGuideLst xmlns:p15="http://schemas.microsoft.com/office/powerpoint/2012/main">
        <p15:guide id="1" orient="horz" pos="2304" userDrawn="1">
          <p15:clr>
            <a:srgbClr val="A4A3A4"/>
          </p15:clr>
        </p15:guide>
        <p15:guide id="2" pos="31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i Tsouloucha" initials="ET" lastIdx="2" clrIdx="0">
    <p:extLst>
      <p:ext uri="{19B8F6BF-5375-455C-9EA6-DF929625EA0E}">
        <p15:presenceInfo xmlns:p15="http://schemas.microsoft.com/office/powerpoint/2012/main" userId="5cbc15ae2bec07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21" autoAdjust="0"/>
    <p:restoredTop sz="96395" autoAdjust="0"/>
  </p:normalViewPr>
  <p:slideViewPr>
    <p:cSldViewPr>
      <p:cViewPr varScale="1">
        <p:scale>
          <a:sx n="76" d="100"/>
          <a:sy n="76" d="100"/>
        </p:scale>
        <p:origin x="374" y="58"/>
      </p:cViewPr>
      <p:guideLst>
        <p:guide orient="horz" pos="2304"/>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394D0-F40E-431F-AF05-BB3D730D533E}" type="datetimeFigureOut">
              <a:rPr lang="en-US" smtClean="0"/>
              <a:t>8/28/2019</a:t>
            </a:fld>
            <a:endParaRPr lang="en-US"/>
          </a:p>
        </p:txBody>
      </p:sp>
      <p:sp>
        <p:nvSpPr>
          <p:cNvPr id="4" name="Slide Image Placeholder 3"/>
          <p:cNvSpPr>
            <a:spLocks noGrp="1" noRot="1" noChangeAspect="1"/>
          </p:cNvSpPr>
          <p:nvPr>
            <p:ph type="sldImg" idx="2"/>
          </p:nvPr>
        </p:nvSpPr>
        <p:spPr>
          <a:xfrm>
            <a:off x="1306513" y="1143000"/>
            <a:ext cx="42449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5781EC-3AD4-4B4D-A3C7-923461C8ED67}" type="slidenum">
              <a:rPr lang="en-US" smtClean="0"/>
              <a:t>‹#›</a:t>
            </a:fld>
            <a:endParaRPr lang="en-US"/>
          </a:p>
        </p:txBody>
      </p:sp>
    </p:spTree>
    <p:extLst>
      <p:ext uri="{BB962C8B-B14F-4D97-AF65-F5344CB8AC3E}">
        <p14:creationId xmlns:p14="http://schemas.microsoft.com/office/powerpoint/2010/main" val="166558106"/>
      </p:ext>
    </p:extLst>
  </p:cSld>
  <p:clrMap bg1="lt1" tx1="dk1" bg2="lt2" tx2="dk2" accent1="accent1" accent2="accent2" accent3="accent3" accent4="accent4" accent5="accent5" accent6="accent6" hlink="hlink" folHlink="folHlink"/>
  <p:notesStyle>
    <a:lvl1pPr marL="0" algn="l" defTabSz="992764" rtl="0" eaLnBrk="1" latinLnBrk="0" hangingPunct="1">
      <a:defRPr sz="1303" kern="1200">
        <a:solidFill>
          <a:schemeClr val="tx1"/>
        </a:solidFill>
        <a:latin typeface="+mn-lt"/>
        <a:ea typeface="+mn-ea"/>
        <a:cs typeface="+mn-cs"/>
      </a:defRPr>
    </a:lvl1pPr>
    <a:lvl2pPr marL="496382" algn="l" defTabSz="992764" rtl="0" eaLnBrk="1" latinLnBrk="0" hangingPunct="1">
      <a:defRPr sz="1303" kern="1200">
        <a:solidFill>
          <a:schemeClr val="tx1"/>
        </a:solidFill>
        <a:latin typeface="+mn-lt"/>
        <a:ea typeface="+mn-ea"/>
        <a:cs typeface="+mn-cs"/>
      </a:defRPr>
    </a:lvl2pPr>
    <a:lvl3pPr marL="992764" algn="l" defTabSz="992764" rtl="0" eaLnBrk="1" latinLnBrk="0" hangingPunct="1">
      <a:defRPr sz="1303" kern="1200">
        <a:solidFill>
          <a:schemeClr val="tx1"/>
        </a:solidFill>
        <a:latin typeface="+mn-lt"/>
        <a:ea typeface="+mn-ea"/>
        <a:cs typeface="+mn-cs"/>
      </a:defRPr>
    </a:lvl3pPr>
    <a:lvl4pPr marL="1489146" algn="l" defTabSz="992764" rtl="0" eaLnBrk="1" latinLnBrk="0" hangingPunct="1">
      <a:defRPr sz="1303" kern="1200">
        <a:solidFill>
          <a:schemeClr val="tx1"/>
        </a:solidFill>
        <a:latin typeface="+mn-lt"/>
        <a:ea typeface="+mn-ea"/>
        <a:cs typeface="+mn-cs"/>
      </a:defRPr>
    </a:lvl4pPr>
    <a:lvl5pPr marL="1985528" algn="l" defTabSz="992764" rtl="0" eaLnBrk="1" latinLnBrk="0" hangingPunct="1">
      <a:defRPr sz="1303" kern="1200">
        <a:solidFill>
          <a:schemeClr val="tx1"/>
        </a:solidFill>
        <a:latin typeface="+mn-lt"/>
        <a:ea typeface="+mn-ea"/>
        <a:cs typeface="+mn-cs"/>
      </a:defRPr>
    </a:lvl5pPr>
    <a:lvl6pPr marL="2481910" algn="l" defTabSz="992764" rtl="0" eaLnBrk="1" latinLnBrk="0" hangingPunct="1">
      <a:defRPr sz="1303" kern="1200">
        <a:solidFill>
          <a:schemeClr val="tx1"/>
        </a:solidFill>
        <a:latin typeface="+mn-lt"/>
        <a:ea typeface="+mn-ea"/>
        <a:cs typeface="+mn-cs"/>
      </a:defRPr>
    </a:lvl6pPr>
    <a:lvl7pPr marL="2978292" algn="l" defTabSz="992764" rtl="0" eaLnBrk="1" latinLnBrk="0" hangingPunct="1">
      <a:defRPr sz="1303" kern="1200">
        <a:solidFill>
          <a:schemeClr val="tx1"/>
        </a:solidFill>
        <a:latin typeface="+mn-lt"/>
        <a:ea typeface="+mn-ea"/>
        <a:cs typeface="+mn-cs"/>
      </a:defRPr>
    </a:lvl7pPr>
    <a:lvl8pPr marL="3474674" algn="l" defTabSz="992764" rtl="0" eaLnBrk="1" latinLnBrk="0" hangingPunct="1">
      <a:defRPr sz="1303" kern="1200">
        <a:solidFill>
          <a:schemeClr val="tx1"/>
        </a:solidFill>
        <a:latin typeface="+mn-lt"/>
        <a:ea typeface="+mn-ea"/>
        <a:cs typeface="+mn-cs"/>
      </a:defRPr>
    </a:lvl8pPr>
    <a:lvl9pPr marL="3971056" algn="l" defTabSz="992764" rtl="0" eaLnBrk="1" latinLnBrk="0" hangingPunct="1">
      <a:defRPr sz="13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79309-FF34-4512-85BA-5DC872BD0E6D}"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6887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3088085"/>
            <a:ext cx="8549640" cy="1568027"/>
          </a:xfrm>
        </p:spPr>
        <p:txBody>
          <a:bodyPr>
            <a:normAutofit/>
          </a:bodyPr>
          <a:lstStyle>
            <a:lvl1pPr>
              <a:defRPr sz="2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282D116-4745-40F9-BEF0-E187E8E94255}" type="datetimeFigureOut">
              <a:rPr lang="en-US" smtClean="0"/>
              <a:pPr/>
              <a:t>8/28/2019</a:t>
            </a:fld>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058400" cy="7310899"/>
          </a:xfrm>
          <a:prstGeom prst="rect">
            <a:avLst/>
          </a:prstGeom>
        </p:spPr>
      </p:pic>
      <p:sp>
        <p:nvSpPr>
          <p:cNvPr id="6" name="Rectangle 5"/>
          <p:cNvSpPr/>
          <p:nvPr userDrawn="1"/>
        </p:nvSpPr>
        <p:spPr>
          <a:xfrm>
            <a:off x="0" y="2519680"/>
            <a:ext cx="10058400" cy="308864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4"/>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965" y="6566908"/>
            <a:ext cx="10058400" cy="705286"/>
          </a:xfrm>
          <a:prstGeom prst="rect">
            <a:avLst/>
          </a:prstGeom>
        </p:spPr>
      </p:pic>
    </p:spTree>
    <p:extLst>
      <p:ext uri="{BB962C8B-B14F-4D97-AF65-F5344CB8AC3E}">
        <p14:creationId xmlns:p14="http://schemas.microsoft.com/office/powerpoint/2010/main" val="825599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2D116-4745-40F9-BEF0-E187E8E94255}"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56018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292948"/>
            <a:ext cx="2263140" cy="62416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292948"/>
            <a:ext cx="6621780" cy="624162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2D116-4745-40F9-BEF0-E187E8E94255}"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100625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151"/>
            <a:ext cx="10058400" cy="7310899"/>
          </a:xfrm>
          <a:prstGeom prst="rect">
            <a:avLst/>
          </a:prstGeom>
        </p:spPr>
      </p:pic>
      <p:sp>
        <p:nvSpPr>
          <p:cNvPr id="2" name="Title 1"/>
          <p:cNvSpPr>
            <a:spLocks noGrp="1"/>
          </p:cNvSpPr>
          <p:nvPr>
            <p:ph type="ctrTitle"/>
          </p:nvPr>
        </p:nvSpPr>
        <p:spPr>
          <a:xfrm>
            <a:off x="754380" y="3088085"/>
            <a:ext cx="8549640" cy="1568027"/>
          </a:xfrm>
        </p:spPr>
        <p:txBody>
          <a:bodyPr>
            <a:normAutofit/>
          </a:bodyPr>
          <a:lstStyle>
            <a:lvl1pPr>
              <a:defRPr sz="2133">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5" name="Picture 4" descr="Metaphact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3214" y="6291196"/>
            <a:ext cx="1555538" cy="793650"/>
          </a:xfrm>
          <a:prstGeom prst="rect">
            <a:avLst/>
          </a:prstGeom>
          <a:noFill/>
          <a:effectLst>
            <a:glow>
              <a:schemeClr val="bg1"/>
            </a:glow>
            <a:outerShdw blurRad="241300" sx="110000" sy="110000" algn="ctr" rotWithShape="0">
              <a:srgbClr val="92D050"/>
            </a:outerShdw>
            <a:reflection stA="45000" endPos="0" dist="508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7" name="Footer Placeholder 4"/>
          <p:cNvSpPr txBox="1">
            <a:spLocks/>
          </p:cNvSpPr>
          <p:nvPr userDrawn="1"/>
        </p:nvSpPr>
        <p:spPr>
          <a:xfrm>
            <a:off x="6217332" y="6493289"/>
            <a:ext cx="594066" cy="389467"/>
          </a:xfrm>
          <a:prstGeom prst="rect">
            <a:avLst/>
          </a:prstGeom>
        </p:spPr>
        <p:txBody>
          <a:bodyPr vert="horz" lIns="97536" tIns="48768" rIns="97536" bIns="48768" rtlCol="0" anchor="ctr"/>
          <a:lstStyle>
            <a:defPPr>
              <a:defRPr lang="en-US"/>
            </a:defPPr>
            <a:lvl1pPr marL="0" algn="ctr" defTabSz="914400" rtl="0" eaLnBrk="1" latinLnBrk="0" hangingPunct="1">
              <a:defRPr sz="2400" b="1" kern="1200">
                <a:solidFill>
                  <a:srgbClr val="0070C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33" b="0" dirty="0">
                <a:solidFill>
                  <a:schemeClr val="bg1"/>
                </a:solidFill>
              </a:rPr>
              <a:t>&amp;</a:t>
            </a:r>
          </a:p>
        </p:txBody>
      </p:sp>
      <p:sp>
        <p:nvSpPr>
          <p:cNvPr id="16" name="SmartArt Placeholder 15"/>
          <p:cNvSpPr>
            <a:spLocks noGrp="1"/>
          </p:cNvSpPr>
          <p:nvPr>
            <p:ph type="dgm" sz="quarter" idx="10" hasCustomPrompt="1"/>
          </p:nvPr>
        </p:nvSpPr>
        <p:spPr>
          <a:xfrm>
            <a:off x="1410970" y="690880"/>
            <a:ext cx="4344670" cy="1354667"/>
          </a:xfrm>
        </p:spPr>
        <p:txBody>
          <a:bodyPr/>
          <a:lstStyle>
            <a:lvl1pPr marL="0" indent="0" algn="ctr">
              <a:buNone/>
              <a:defRPr sz="3413"/>
            </a:lvl1pPr>
          </a:lstStyle>
          <a:p>
            <a:r>
              <a:rPr lang="en-US" sz="2133" dirty="0"/>
              <a:t> </a:t>
            </a:r>
            <a:r>
              <a:rPr lang="en-US" sz="2133" b="1" dirty="0">
                <a:solidFill>
                  <a:schemeClr val="tx2">
                    <a:lumMod val="20000"/>
                    <a:lumOff val="80000"/>
                  </a:schemeClr>
                </a:solidFill>
              </a:rPr>
              <a:t>Thesaurus maintenance WG workshop</a:t>
            </a:r>
            <a:endParaRPr lang="en-US" sz="2133" dirty="0"/>
          </a:p>
          <a:p>
            <a:r>
              <a:rPr lang="en-US" sz="1707" b="1" dirty="0">
                <a:solidFill>
                  <a:schemeClr val="tx2">
                    <a:lumMod val="20000"/>
                    <a:lumOff val="80000"/>
                  </a:schemeClr>
                </a:solidFill>
              </a:rPr>
              <a:t> Heraklion, Crete </a:t>
            </a:r>
          </a:p>
          <a:p>
            <a:r>
              <a:rPr lang="en-US" sz="1707" b="1" dirty="0">
                <a:solidFill>
                  <a:schemeClr val="tx2">
                    <a:lumMod val="20000"/>
                    <a:lumOff val="80000"/>
                  </a:schemeClr>
                </a:solidFill>
              </a:rPr>
              <a:t> Friday, 28th September 2018  </a:t>
            </a:r>
          </a:p>
        </p:txBody>
      </p:sp>
    </p:spTree>
    <p:extLst>
      <p:ext uri="{BB962C8B-B14F-4D97-AF65-F5344CB8AC3E}">
        <p14:creationId xmlns:p14="http://schemas.microsoft.com/office/powerpoint/2010/main" val="214620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33"/>
            <a:ext cx="10058400" cy="7312826"/>
          </a:xfrm>
          <a:prstGeom prst="rect">
            <a:avLst/>
          </a:prstGeom>
        </p:spPr>
      </p:pic>
      <p:sp>
        <p:nvSpPr>
          <p:cNvPr id="2" name="Title 1"/>
          <p:cNvSpPr>
            <a:spLocks noGrp="1"/>
          </p:cNvSpPr>
          <p:nvPr>
            <p:ph type="title"/>
          </p:nvPr>
        </p:nvSpPr>
        <p:spPr>
          <a:xfrm>
            <a:off x="502920" y="292947"/>
            <a:ext cx="9052560" cy="983588"/>
          </a:xfrm>
        </p:spPr>
        <p:txBody>
          <a:bodyPr>
            <a:normAutofit/>
          </a:bodyPr>
          <a:lstStyle>
            <a:lvl1pPr>
              <a:defRPr sz="2133" baseline="0">
                <a:solidFill>
                  <a:schemeClr val="accent1">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02920" y="1353344"/>
            <a:ext cx="9052560" cy="4827694"/>
          </a:xfrm>
        </p:spPr>
        <p:txBody>
          <a:bodyPr>
            <a:normAutofit/>
          </a:bodyPr>
          <a:lstStyle>
            <a:lvl1pPr marL="365771" indent="-365771">
              <a:buClr>
                <a:schemeClr val="accent1">
                  <a:lumMod val="75000"/>
                </a:schemeClr>
              </a:buClr>
              <a:buSzPct val="120000"/>
              <a:buFont typeface="Arial" panose="020B0604020202020204" pitchFamily="34" charset="0"/>
              <a:buChar char="•"/>
              <a:defRPr sz="2133"/>
            </a:lvl1pPr>
            <a:lvl2pPr marL="853467" indent="-365771">
              <a:buClr>
                <a:schemeClr val="tx2">
                  <a:lumMod val="60000"/>
                  <a:lumOff val="40000"/>
                </a:schemeClr>
              </a:buClr>
              <a:buFont typeface="Arial" panose="020B0604020202020204" pitchFamily="34" charset="0"/>
              <a:buChar char="•"/>
              <a:defRPr sz="2133"/>
            </a:lvl2pPr>
            <a:lvl3pPr>
              <a:buClr>
                <a:schemeClr val="tx2">
                  <a:lumMod val="40000"/>
                  <a:lumOff val="60000"/>
                </a:schemeClr>
              </a:buClr>
              <a:buSzPct val="80000"/>
              <a:defRPr sz="2133"/>
            </a:lvl3pPr>
            <a:lvl4pPr marL="1706933" indent="-243848">
              <a:buClr>
                <a:schemeClr val="tx2">
                  <a:lumMod val="40000"/>
                  <a:lumOff val="60000"/>
                </a:schemeClr>
              </a:buClr>
              <a:buSzPct val="70000"/>
              <a:buFont typeface="Arial" panose="020B0604020202020204" pitchFamily="34" charset="0"/>
              <a:buChar char="•"/>
              <a:defRPr sz="2133"/>
            </a:lvl4pPr>
            <a:lvl5pPr marL="2316552" indent="-365771">
              <a:buClr>
                <a:schemeClr val="tx2">
                  <a:lumMod val="40000"/>
                  <a:lumOff val="60000"/>
                </a:schemeClr>
              </a:buClr>
              <a:buSzPct val="60000"/>
              <a:buFont typeface="Arial" panose="020B0604020202020204" pitchFamily="34" charset="0"/>
              <a:buChar cha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Metaphact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57904" y="6717158"/>
            <a:ext cx="777769" cy="396826"/>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p:cNvSpPr>
            <a:spLocks noGrp="1"/>
          </p:cNvSpPr>
          <p:nvPr>
            <p:ph type="ftr" sz="quarter" idx="3"/>
          </p:nvPr>
        </p:nvSpPr>
        <p:spPr>
          <a:xfrm>
            <a:off x="6440170" y="6740735"/>
            <a:ext cx="3282950" cy="389467"/>
          </a:xfrm>
          <a:prstGeom prst="rect">
            <a:avLst/>
          </a:prstGeom>
        </p:spPr>
        <p:txBody>
          <a:bodyPr vert="horz" lIns="91440" tIns="45720" rIns="91440" bIns="45720" rtlCol="0" anchor="ctr"/>
          <a:lstStyle>
            <a:lvl1pPr algn="ctr">
              <a:defRPr lang="el-GR" sz="1280" b="0" i="0" u="none" strike="noStrike" baseline="0" smtClean="0"/>
            </a:lvl1pPr>
          </a:lstStyle>
          <a:p>
            <a:r>
              <a:rPr lang="en-GB" dirty="0"/>
              <a:t> </a:t>
            </a:r>
            <a:r>
              <a:rPr lang="en-GB" b="1" dirty="0"/>
              <a:t>Thesaurus maintenance WG workshop </a:t>
            </a:r>
            <a:endParaRPr lang="en-GB" dirty="0"/>
          </a:p>
        </p:txBody>
      </p:sp>
      <p:sp>
        <p:nvSpPr>
          <p:cNvPr id="9" name="Footer Placeholder 4"/>
          <p:cNvSpPr txBox="1">
            <a:spLocks/>
          </p:cNvSpPr>
          <p:nvPr userDrawn="1"/>
        </p:nvSpPr>
        <p:spPr>
          <a:xfrm>
            <a:off x="3716772" y="6801326"/>
            <a:ext cx="441132" cy="389467"/>
          </a:xfrm>
          <a:prstGeom prst="rect">
            <a:avLst/>
          </a:prstGeom>
        </p:spPr>
        <p:txBody>
          <a:bodyPr vert="horz" lIns="97536" tIns="48768" rIns="97536" bIns="48768" rtlCol="0" anchor="ctr"/>
          <a:lstStyle>
            <a:defPPr>
              <a:defRPr lang="en-US"/>
            </a:defPPr>
            <a:lvl1pPr marL="0" algn="ctr" defTabSz="914400" rtl="0" eaLnBrk="1" latinLnBrk="0" hangingPunct="1">
              <a:defRPr sz="2400" b="1" kern="1200">
                <a:solidFill>
                  <a:srgbClr val="0070C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93" b="0" dirty="0">
                <a:solidFill>
                  <a:schemeClr val="tx1"/>
                </a:solidFill>
              </a:rPr>
              <a:t>&amp;</a:t>
            </a:r>
          </a:p>
        </p:txBody>
      </p:sp>
      <p:sp>
        <p:nvSpPr>
          <p:cNvPr id="10" name="Slide Number Placeholder 5"/>
          <p:cNvSpPr>
            <a:spLocks noGrp="1"/>
          </p:cNvSpPr>
          <p:nvPr>
            <p:ph type="sldNum" sz="quarter" idx="4"/>
          </p:nvPr>
        </p:nvSpPr>
        <p:spPr>
          <a:xfrm>
            <a:off x="9464893" y="124408"/>
            <a:ext cx="514298"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9B859F67-28F6-44F9-8CE7-666D30219135}" type="slidenum">
              <a:rPr lang="en-US" smtClean="0"/>
              <a:pPr/>
              <a:t>‹#›</a:t>
            </a:fld>
            <a:endParaRPr lang="en-US" dirty="0"/>
          </a:p>
        </p:txBody>
      </p:sp>
    </p:spTree>
    <p:extLst>
      <p:ext uri="{BB962C8B-B14F-4D97-AF65-F5344CB8AC3E}">
        <p14:creationId xmlns:p14="http://schemas.microsoft.com/office/powerpoint/2010/main" val="2130078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700694"/>
            <a:ext cx="8549640" cy="1452880"/>
          </a:xfrm>
        </p:spPr>
        <p:txBody>
          <a:bodyPr anchor="t"/>
          <a:lstStyle>
            <a:lvl1pPr algn="l">
              <a:defRPr sz="4267" b="1" cap="all"/>
            </a:lvl1pPr>
          </a:lstStyle>
          <a:p>
            <a:r>
              <a:rPr lang="en-US"/>
              <a:t>Click to edit Master title style</a:t>
            </a:r>
          </a:p>
        </p:txBody>
      </p:sp>
      <p:sp>
        <p:nvSpPr>
          <p:cNvPr id="3" name="Text Placeholder 2"/>
          <p:cNvSpPr>
            <a:spLocks noGrp="1"/>
          </p:cNvSpPr>
          <p:nvPr>
            <p:ph type="body" idx="1"/>
          </p:nvPr>
        </p:nvSpPr>
        <p:spPr>
          <a:xfrm>
            <a:off x="794544" y="3100495"/>
            <a:ext cx="8549640" cy="1600199"/>
          </a:xfrm>
        </p:spPr>
        <p:txBody>
          <a:bodyPr anchor="b"/>
          <a:lstStyle>
            <a:lvl1pPr marL="0" indent="0">
              <a:buNone/>
              <a:defRPr sz="2133">
                <a:solidFill>
                  <a:schemeClr val="tx1">
                    <a:tint val="7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b="1" dirty="0"/>
              <a:t>Thesaurus maintenance WG workshop</a:t>
            </a:r>
            <a:endParaRPr lang="en-US" dirty="0"/>
          </a:p>
        </p:txBody>
      </p:sp>
      <p:sp>
        <p:nvSpPr>
          <p:cNvPr id="6" name="Slide Number Placeholder 5"/>
          <p:cNvSpPr>
            <a:spLocks noGrp="1"/>
          </p:cNvSpPr>
          <p:nvPr>
            <p:ph type="sldNum" sz="quarter" idx="12"/>
          </p:nvPr>
        </p:nvSpPr>
        <p:spPr/>
        <p:txBody>
          <a:bodyPr/>
          <a:lstStyle/>
          <a:p>
            <a:fld id="{2E995FA5-2D5C-4BCC-923F-84EBA2B6FD22}" type="slidenum">
              <a:rPr lang="en-US" smtClean="0"/>
              <a:pPr/>
              <a:t>‹#›</a:t>
            </a:fld>
            <a:endParaRPr lang="en-US"/>
          </a:p>
        </p:txBody>
      </p:sp>
    </p:spTree>
    <p:extLst>
      <p:ext uri="{BB962C8B-B14F-4D97-AF65-F5344CB8AC3E}">
        <p14:creationId xmlns:p14="http://schemas.microsoft.com/office/powerpoint/2010/main" val="95963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706880"/>
            <a:ext cx="4442460" cy="4827694"/>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706880"/>
            <a:ext cx="4442460" cy="4827694"/>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b="1" dirty="0"/>
              <a:t>Thesaurus maintenance WG workshop</a:t>
            </a:r>
            <a:endParaRPr lang="en-US" dirty="0"/>
          </a:p>
        </p:txBody>
      </p:sp>
      <p:sp>
        <p:nvSpPr>
          <p:cNvPr id="7" name="Slide Number Placeholder 6"/>
          <p:cNvSpPr>
            <a:spLocks noGrp="1"/>
          </p:cNvSpPr>
          <p:nvPr>
            <p:ph type="sldNum" sz="quarter" idx="12"/>
          </p:nvPr>
        </p:nvSpPr>
        <p:spPr/>
        <p:txBody>
          <a:bodyPr/>
          <a:lstStyle/>
          <a:p>
            <a:fld id="{2E995FA5-2D5C-4BCC-923F-84EBA2B6FD22}" type="slidenum">
              <a:rPr lang="en-US" smtClean="0"/>
              <a:pPr/>
              <a:t>‹#›</a:t>
            </a:fld>
            <a:endParaRPr lang="en-US"/>
          </a:p>
        </p:txBody>
      </p:sp>
    </p:spTree>
    <p:extLst>
      <p:ext uri="{BB962C8B-B14F-4D97-AF65-F5344CB8AC3E}">
        <p14:creationId xmlns:p14="http://schemas.microsoft.com/office/powerpoint/2010/main" val="1852015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637454"/>
            <a:ext cx="4444207" cy="682413"/>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502920" y="2319867"/>
            <a:ext cx="4444207"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637454"/>
            <a:ext cx="4445953" cy="682413"/>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5109528" y="2319867"/>
            <a:ext cx="4445953"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GB" b="1" dirty="0"/>
              <a:t>Thesaurus maintenance WG workshop</a:t>
            </a:r>
            <a:endParaRPr lang="en-US" dirty="0"/>
          </a:p>
        </p:txBody>
      </p:sp>
      <p:sp>
        <p:nvSpPr>
          <p:cNvPr id="9" name="Slide Number Placeholder 8"/>
          <p:cNvSpPr>
            <a:spLocks noGrp="1"/>
          </p:cNvSpPr>
          <p:nvPr>
            <p:ph type="sldNum" sz="quarter" idx="12"/>
          </p:nvPr>
        </p:nvSpPr>
        <p:spPr/>
        <p:txBody>
          <a:bodyPr/>
          <a:lstStyle/>
          <a:p>
            <a:fld id="{2E995FA5-2D5C-4BCC-923F-84EBA2B6FD22}" type="slidenum">
              <a:rPr lang="en-US" smtClean="0"/>
              <a:pPr/>
              <a:t>‹#›</a:t>
            </a:fld>
            <a:endParaRPr lang="en-US"/>
          </a:p>
        </p:txBody>
      </p:sp>
    </p:spTree>
    <p:extLst>
      <p:ext uri="{BB962C8B-B14F-4D97-AF65-F5344CB8AC3E}">
        <p14:creationId xmlns:p14="http://schemas.microsoft.com/office/powerpoint/2010/main" val="1688735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GB" b="1" dirty="0"/>
              <a:t>Thesaurus maintenance WG workshop</a:t>
            </a:r>
            <a:endParaRPr lang="en-US" dirty="0"/>
          </a:p>
        </p:txBody>
      </p:sp>
      <p:sp>
        <p:nvSpPr>
          <p:cNvPr id="5" name="Slide Number Placeholder 4"/>
          <p:cNvSpPr>
            <a:spLocks noGrp="1"/>
          </p:cNvSpPr>
          <p:nvPr>
            <p:ph type="sldNum" sz="quarter" idx="12"/>
          </p:nvPr>
        </p:nvSpPr>
        <p:spPr/>
        <p:txBody>
          <a:bodyPr/>
          <a:lstStyle/>
          <a:p>
            <a:fld id="{2E995FA5-2D5C-4BCC-923F-84EBA2B6FD22}" type="slidenum">
              <a:rPr lang="en-US" smtClean="0"/>
              <a:pPr/>
              <a:t>‹#›</a:t>
            </a:fld>
            <a:endParaRPr lang="en-US"/>
          </a:p>
        </p:txBody>
      </p:sp>
    </p:spTree>
    <p:extLst>
      <p:ext uri="{BB962C8B-B14F-4D97-AF65-F5344CB8AC3E}">
        <p14:creationId xmlns:p14="http://schemas.microsoft.com/office/powerpoint/2010/main" val="2383427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GB" b="1" dirty="0"/>
              <a:t>Thesaurus maintenance WG workshop</a:t>
            </a:r>
            <a:endParaRPr lang="en-US" dirty="0"/>
          </a:p>
        </p:txBody>
      </p:sp>
      <p:sp>
        <p:nvSpPr>
          <p:cNvPr id="4" name="Slide Number Placeholder 3"/>
          <p:cNvSpPr>
            <a:spLocks noGrp="1"/>
          </p:cNvSpPr>
          <p:nvPr>
            <p:ph type="sldNum" sz="quarter" idx="12"/>
          </p:nvPr>
        </p:nvSpPr>
        <p:spPr/>
        <p:txBody>
          <a:bodyPr/>
          <a:lstStyle/>
          <a:p>
            <a:fld id="{2E995FA5-2D5C-4BCC-923F-84EBA2B6FD22}" type="slidenum">
              <a:rPr lang="en-US" smtClean="0"/>
              <a:pPr/>
              <a:t>‹#›</a:t>
            </a:fld>
            <a:endParaRPr lang="en-US"/>
          </a:p>
        </p:txBody>
      </p:sp>
    </p:spTree>
    <p:extLst>
      <p:ext uri="{BB962C8B-B14F-4D97-AF65-F5344CB8AC3E}">
        <p14:creationId xmlns:p14="http://schemas.microsoft.com/office/powerpoint/2010/main" val="85392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87"/>
            <a:ext cx="10058400" cy="7312826"/>
          </a:xfrm>
          <a:prstGeom prst="rect">
            <a:avLst/>
          </a:prstGeom>
        </p:spPr>
      </p:pic>
      <p:sp>
        <p:nvSpPr>
          <p:cNvPr id="2" name="Title 1"/>
          <p:cNvSpPr>
            <a:spLocks noGrp="1"/>
          </p:cNvSpPr>
          <p:nvPr>
            <p:ph type="title"/>
          </p:nvPr>
        </p:nvSpPr>
        <p:spPr/>
        <p:txBody>
          <a:bodyPr>
            <a:normAutofit/>
          </a:bodyPr>
          <a:lstStyle>
            <a:lvl1pPr>
              <a:defRPr sz="2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buClr>
                <a:schemeClr val="accent1">
                  <a:lumMod val="75000"/>
                </a:schemeClr>
              </a:buClr>
              <a:buSzPct val="120000"/>
              <a:buFont typeface="Arial" panose="020B0604020202020204" pitchFamily="34" charset="0"/>
              <a:buChar char="•"/>
              <a:defRPr sz="2000"/>
            </a:lvl1pPr>
            <a:lvl2pPr marL="800100" indent="-342900">
              <a:buClr>
                <a:schemeClr val="tx2">
                  <a:lumMod val="60000"/>
                  <a:lumOff val="40000"/>
                </a:schemeClr>
              </a:buClr>
              <a:buFont typeface="Arial" panose="020B0604020202020204" pitchFamily="34" charset="0"/>
              <a:buChar char="•"/>
              <a:defRPr sz="2000"/>
            </a:lvl2pPr>
            <a:lvl3pPr>
              <a:buClr>
                <a:schemeClr val="tx2">
                  <a:lumMod val="40000"/>
                  <a:lumOff val="60000"/>
                </a:schemeClr>
              </a:buClr>
              <a:buSzPct val="80000"/>
              <a:defRPr sz="2000"/>
            </a:lvl3pPr>
            <a:lvl4pPr marL="1600200" indent="-228600">
              <a:buClr>
                <a:schemeClr val="tx2">
                  <a:lumMod val="40000"/>
                  <a:lumOff val="60000"/>
                </a:schemeClr>
              </a:buClr>
              <a:buSzPct val="70000"/>
              <a:buFont typeface="Arial" panose="020B0604020202020204" pitchFamily="34" charset="0"/>
              <a:buChar char="•"/>
              <a:defRPr sz="2000"/>
            </a:lvl4pPr>
            <a:lvl5pPr marL="2171700" indent="-342900">
              <a:buClr>
                <a:schemeClr val="tx2">
                  <a:lumMod val="40000"/>
                  <a:lumOff val="60000"/>
                </a:schemeClr>
              </a:buClr>
              <a:buSzPct val="60000"/>
              <a:buFont typeface="Arial" panose="020B0604020202020204" pitchFamily="34" charset="0"/>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7513977" y="6801326"/>
            <a:ext cx="2346960" cy="389467"/>
          </a:xfrm>
        </p:spPr>
        <p:txBody>
          <a:bodyPr/>
          <a:lstStyle>
            <a:lvl1pPr>
              <a:defRPr>
                <a:solidFill>
                  <a:schemeClr val="accent1">
                    <a:lumMod val="75000"/>
                  </a:schemeClr>
                </a:solidFill>
              </a:defRPr>
            </a:lvl1pPr>
          </a:lstStyle>
          <a:p>
            <a:fld id="{2E995FA5-2D5C-4BCC-923F-84EBA2B6FD22}" type="slidenum">
              <a:rPr lang="en-US" smtClean="0"/>
              <a:pPr/>
              <a:t>‹#›</a:t>
            </a:fld>
            <a:endParaRPr lang="en-US" dirty="0"/>
          </a:p>
        </p:txBody>
      </p:sp>
    </p:spTree>
    <p:extLst>
      <p:ext uri="{BB962C8B-B14F-4D97-AF65-F5344CB8AC3E}">
        <p14:creationId xmlns:p14="http://schemas.microsoft.com/office/powerpoint/2010/main" val="208959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700694"/>
            <a:ext cx="8549640" cy="145288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4544" y="3100495"/>
            <a:ext cx="8549640" cy="16001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82D116-4745-40F9-BEF0-E187E8E94255}"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31503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706880"/>
            <a:ext cx="4442460" cy="482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706880"/>
            <a:ext cx="4442460" cy="482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82D116-4745-40F9-BEF0-E187E8E94255}"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551798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637454"/>
            <a:ext cx="4444207"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2920" y="2319867"/>
            <a:ext cx="4444207"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637454"/>
            <a:ext cx="4445953"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09528" y="2319867"/>
            <a:ext cx="4445953"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82D116-4745-40F9-BEF0-E187E8E94255}"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914262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82D116-4745-40F9-BEF0-E187E8E94255}"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56615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2D116-4745-40F9-BEF0-E187E8E94255}"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7433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291253"/>
            <a:ext cx="3309144" cy="123952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555" y="291254"/>
            <a:ext cx="5622925" cy="62433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530774"/>
            <a:ext cx="3309144" cy="50038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282D116-4745-40F9-BEF0-E187E8E94255}"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136703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120640"/>
            <a:ext cx="6035040" cy="60452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517" y="653627"/>
            <a:ext cx="6035040" cy="43891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971517" y="5725161"/>
            <a:ext cx="6035040" cy="858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282D116-4745-40F9-BEF0-E187E8E94255}"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85004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92947"/>
            <a:ext cx="9052560" cy="1219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706880"/>
            <a:ext cx="9052560" cy="48276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6780107"/>
            <a:ext cx="2346960" cy="389467"/>
          </a:xfrm>
          <a:prstGeom prst="rect">
            <a:avLst/>
          </a:prstGeom>
        </p:spPr>
        <p:txBody>
          <a:bodyPr vert="horz" lIns="91440" tIns="45720" rIns="91440" bIns="45720" rtlCol="0" anchor="ctr"/>
          <a:lstStyle>
            <a:lvl1pPr algn="l">
              <a:defRPr sz="1200">
                <a:solidFill>
                  <a:schemeClr val="tx1">
                    <a:tint val="75000"/>
                  </a:schemeClr>
                </a:solidFill>
              </a:defRPr>
            </a:lvl1pPr>
          </a:lstStyle>
          <a:p>
            <a:fld id="{E282D116-4745-40F9-BEF0-E187E8E94255}" type="datetimeFigureOut">
              <a:rPr lang="en-US" smtClean="0"/>
              <a:t>8/28/2019</a:t>
            </a:fld>
            <a:endParaRPr lang="en-US"/>
          </a:p>
        </p:txBody>
      </p:sp>
      <p:sp>
        <p:nvSpPr>
          <p:cNvPr id="5" name="Footer Placeholder 4"/>
          <p:cNvSpPr>
            <a:spLocks noGrp="1"/>
          </p:cNvSpPr>
          <p:nvPr>
            <p:ph type="ftr" sz="quarter" idx="3"/>
          </p:nvPr>
        </p:nvSpPr>
        <p:spPr>
          <a:xfrm>
            <a:off x="3436620" y="6780107"/>
            <a:ext cx="3185160" cy="3894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6780107"/>
            <a:ext cx="2346960" cy="389467"/>
          </a:xfrm>
          <a:prstGeom prst="rect">
            <a:avLst/>
          </a:prstGeom>
        </p:spPr>
        <p:txBody>
          <a:bodyPr vert="horz" lIns="91440" tIns="45720" rIns="91440" bIns="45720" rtlCol="0" anchor="ctr"/>
          <a:lstStyle>
            <a:lvl1pPr algn="r">
              <a:defRPr sz="1200">
                <a:solidFill>
                  <a:schemeClr val="tx1">
                    <a:tint val="75000"/>
                  </a:schemeClr>
                </a:solidFill>
              </a:defRPr>
            </a:lvl1pPr>
          </a:lstStyle>
          <a:p>
            <a:fld id="{2E995FA5-2D5C-4BCC-923F-84EBA2B6FD22}" type="slidenum">
              <a:rPr lang="en-US" smtClean="0"/>
              <a:t>‹#›</a:t>
            </a:fld>
            <a:endParaRPr lang="en-US"/>
          </a:p>
        </p:txBody>
      </p:sp>
    </p:spTree>
    <p:extLst>
      <p:ext uri="{BB962C8B-B14F-4D97-AF65-F5344CB8AC3E}">
        <p14:creationId xmlns:p14="http://schemas.microsoft.com/office/powerpoint/2010/main" val="4162094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92947"/>
            <a:ext cx="9052560" cy="1219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706880"/>
            <a:ext cx="9052560" cy="482769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02920" y="6780107"/>
            <a:ext cx="2346960" cy="389467"/>
          </a:xfrm>
          <a:prstGeom prst="rect">
            <a:avLst/>
          </a:prstGeom>
        </p:spPr>
        <p:txBody>
          <a:bodyPr vert="horz" lIns="91440" tIns="45720" rIns="91440" bIns="45720" rtlCol="0" anchor="ctr"/>
          <a:lstStyle>
            <a:lvl1pPr algn="l">
              <a:defRPr sz="128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436620" y="6780107"/>
            <a:ext cx="3185160" cy="389467"/>
          </a:xfrm>
          <a:prstGeom prst="rect">
            <a:avLst/>
          </a:prstGeom>
        </p:spPr>
        <p:txBody>
          <a:bodyPr vert="horz" lIns="91440" tIns="45720" rIns="91440" bIns="45720" rtlCol="0" anchor="ctr"/>
          <a:lstStyle>
            <a:lvl1pPr algn="ctr">
              <a:defRPr sz="1280">
                <a:solidFill>
                  <a:schemeClr val="tx1">
                    <a:tint val="75000"/>
                  </a:schemeClr>
                </a:solidFill>
              </a:defRPr>
            </a:lvl1pPr>
          </a:lstStyle>
          <a:p>
            <a:r>
              <a:rPr lang="en-US" b="1" dirty="0">
                <a:solidFill>
                  <a:schemeClr val="tx2">
                    <a:lumMod val="20000"/>
                    <a:lumOff val="80000"/>
                  </a:schemeClr>
                </a:solidFill>
              </a:rPr>
              <a:t>Thesaurus maintenance WG workshop</a:t>
            </a:r>
            <a:endParaRPr lang="en-US" dirty="0"/>
          </a:p>
        </p:txBody>
      </p:sp>
      <p:sp>
        <p:nvSpPr>
          <p:cNvPr id="6" name="Slide Number Placeholder 5"/>
          <p:cNvSpPr>
            <a:spLocks noGrp="1"/>
          </p:cNvSpPr>
          <p:nvPr>
            <p:ph type="sldNum" sz="quarter" idx="4"/>
          </p:nvPr>
        </p:nvSpPr>
        <p:spPr>
          <a:xfrm flipH="1">
            <a:off x="8197552" y="6806750"/>
            <a:ext cx="1584176" cy="384043"/>
          </a:xfrm>
          <a:prstGeom prst="rect">
            <a:avLst/>
          </a:prstGeom>
        </p:spPr>
        <p:txBody>
          <a:bodyPr vert="horz" lIns="91440" tIns="45720" rIns="91440" bIns="45720" rtlCol="0" anchor="ctr"/>
          <a:lstStyle>
            <a:lvl1pPr algn="r">
              <a:defRPr sz="1280">
                <a:solidFill>
                  <a:schemeClr val="tx1">
                    <a:tint val="75000"/>
                  </a:schemeClr>
                </a:solidFill>
              </a:defRPr>
            </a:lvl1pPr>
          </a:lstStyle>
          <a:p>
            <a:fld id="{2E995FA5-2D5C-4BCC-923F-84EBA2B6FD22}" type="slidenum">
              <a:rPr lang="en-US" smtClean="0"/>
              <a:pPr/>
              <a:t>‹#›</a:t>
            </a:fld>
            <a:endParaRPr lang="en-US"/>
          </a:p>
        </p:txBody>
      </p:sp>
    </p:spTree>
    <p:extLst>
      <p:ext uri="{BB962C8B-B14F-4D97-AF65-F5344CB8AC3E}">
        <p14:creationId xmlns:p14="http://schemas.microsoft.com/office/powerpoint/2010/main" val="3863626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dt="0"/>
  <p:txStyles>
    <p:titleStyle>
      <a:lvl1pPr algn="ctr" defTabSz="975390"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975390" rtl="0" eaLnBrk="1" latinLnBrk="0" hangingPunct="1">
        <a:spcBef>
          <a:spcPct val="20000"/>
        </a:spcBef>
        <a:buFont typeface="Arial" panose="020B0604020202020204" pitchFamily="34" charset="0"/>
        <a:buChar char="•"/>
        <a:defRPr sz="3413" kern="1200">
          <a:solidFill>
            <a:schemeClr val="tx1"/>
          </a:solidFill>
          <a:latin typeface="+mn-lt"/>
          <a:ea typeface="+mn-ea"/>
          <a:cs typeface="+mn-cs"/>
        </a:defRPr>
      </a:lvl1pPr>
      <a:lvl2pPr marL="792505" indent="-304810" algn="l" defTabSz="975390" rtl="0" eaLnBrk="1" latinLnBrk="0" hangingPunct="1">
        <a:spcBef>
          <a:spcPct val="20000"/>
        </a:spcBef>
        <a:buFont typeface="Arial" panose="020B0604020202020204" pitchFamily="34" charset="0"/>
        <a:buChar char="–"/>
        <a:defRPr sz="2987" kern="1200">
          <a:solidFill>
            <a:schemeClr val="tx1"/>
          </a:solidFill>
          <a:latin typeface="+mn-lt"/>
          <a:ea typeface="+mn-ea"/>
          <a:cs typeface="+mn-cs"/>
        </a:defRPr>
      </a:lvl2pPr>
      <a:lvl3pPr marL="1219238" indent="-243848" algn="l" defTabSz="975390" rtl="0" eaLnBrk="1" latinLnBrk="0" hangingPunct="1">
        <a:spcBef>
          <a:spcPct val="20000"/>
        </a:spcBef>
        <a:buFont typeface="Arial" panose="020B0604020202020204" pitchFamily="34" charset="0"/>
        <a:buChar char="•"/>
        <a:defRPr sz="2560" kern="1200">
          <a:solidFill>
            <a:schemeClr val="tx1"/>
          </a:solidFill>
          <a:latin typeface="+mn-lt"/>
          <a:ea typeface="+mn-ea"/>
          <a:cs typeface="+mn-cs"/>
        </a:defRPr>
      </a:lvl3pPr>
      <a:lvl4pPr marL="1706933" indent="-243848" algn="l" defTabSz="97539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4pPr>
      <a:lvl5pPr marL="2194629" indent="-243848" algn="l" defTabSz="97539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5pPr>
      <a:lvl6pPr marL="2682324" indent="-243848" algn="l" defTabSz="97539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6pPr>
      <a:lvl7pPr marL="3170019" indent="-243848" algn="l" defTabSz="97539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7pPr>
      <a:lvl8pPr marL="3657714" indent="-243848" algn="l" defTabSz="97539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8pPr>
      <a:lvl9pPr marL="4145410" indent="-243848" algn="l" defTabSz="97539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backbonethesaurus.eu/BBTal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isl.ics.forth.gr/apollonis-federated-thesaurus/e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380" y="3088085"/>
            <a:ext cx="8549640" cy="1295227"/>
          </a:xfrm>
        </p:spPr>
        <p:txBody>
          <a:bodyPr>
            <a:normAutofit/>
          </a:bodyPr>
          <a:lstStyle/>
          <a:p>
            <a:r>
              <a:rPr lang="en-US" sz="2800" dirty="0"/>
              <a:t>The BackBone Thesaurus and thesaurus alignment.</a:t>
            </a:r>
            <a:r>
              <a:rPr lang="en-US" dirty="0"/>
              <a:t/>
            </a:r>
            <a:br>
              <a:rPr lang="en-US" dirty="0"/>
            </a:br>
            <a:endParaRPr lang="en-US" dirty="0"/>
          </a:p>
        </p:txBody>
      </p:sp>
      <p:sp>
        <p:nvSpPr>
          <p:cNvPr id="3" name="TextBox 2">
            <a:extLst>
              <a:ext uri="{FF2B5EF4-FFF2-40B4-BE49-F238E27FC236}">
                <a16:creationId xmlns:a16="http://schemas.microsoft.com/office/drawing/2014/main" id="{53FEEC96-EA26-4345-AD81-CF68A7CC66CA}"/>
              </a:ext>
            </a:extLst>
          </p:cNvPr>
          <p:cNvSpPr txBox="1"/>
          <p:nvPr/>
        </p:nvSpPr>
        <p:spPr>
          <a:xfrm>
            <a:off x="8458200" y="5105400"/>
            <a:ext cx="184731" cy="393056"/>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3C222E00-6E8F-4971-AFDD-BF524E25453E}"/>
              </a:ext>
            </a:extLst>
          </p:cNvPr>
          <p:cNvSpPr txBox="1"/>
          <p:nvPr/>
        </p:nvSpPr>
        <p:spPr>
          <a:xfrm>
            <a:off x="6051662" y="4233143"/>
            <a:ext cx="4006738" cy="1295226"/>
          </a:xfrm>
          <a:prstGeom prst="rect">
            <a:avLst/>
          </a:prstGeom>
          <a:noFill/>
        </p:spPr>
        <p:txBody>
          <a:bodyPr wrap="none" rtlCol="0">
            <a:spAutoFit/>
          </a:bodyPr>
          <a:lstStyle/>
          <a:p>
            <a:r>
              <a:rPr lang="en-US" dirty="0">
                <a:solidFill>
                  <a:schemeClr val="bg1"/>
                </a:solidFill>
              </a:rPr>
              <a:t>Linked Conservation Data Consortium</a:t>
            </a:r>
          </a:p>
          <a:p>
            <a:r>
              <a:rPr lang="en-US" dirty="0">
                <a:solidFill>
                  <a:schemeClr val="bg1"/>
                </a:solidFill>
              </a:rPr>
              <a:t>Terminology Workshop </a:t>
            </a:r>
          </a:p>
          <a:p>
            <a:r>
              <a:rPr lang="en-US" dirty="0">
                <a:solidFill>
                  <a:schemeClr val="bg1"/>
                </a:solidFill>
              </a:rPr>
              <a:t>6-7 June 2019 </a:t>
            </a:r>
          </a:p>
          <a:p>
            <a:r>
              <a:rPr lang="en-US" dirty="0">
                <a:solidFill>
                  <a:schemeClr val="bg1"/>
                </a:solidFill>
              </a:rPr>
              <a:t>Stanford University </a:t>
            </a:r>
          </a:p>
        </p:txBody>
      </p:sp>
      <p:sp>
        <p:nvSpPr>
          <p:cNvPr id="5" name="TextBox 4">
            <a:extLst>
              <a:ext uri="{FF2B5EF4-FFF2-40B4-BE49-F238E27FC236}">
                <a16:creationId xmlns:a16="http://schemas.microsoft.com/office/drawing/2014/main" id="{8CC9B515-6AD7-4363-A35C-7FB5AFBA49E8}"/>
              </a:ext>
            </a:extLst>
          </p:cNvPr>
          <p:cNvSpPr txBox="1"/>
          <p:nvPr/>
        </p:nvSpPr>
        <p:spPr>
          <a:xfrm>
            <a:off x="1066800" y="4953000"/>
            <a:ext cx="1461169" cy="393056"/>
          </a:xfrm>
          <a:prstGeom prst="rect">
            <a:avLst/>
          </a:prstGeom>
          <a:noFill/>
        </p:spPr>
        <p:txBody>
          <a:bodyPr wrap="none" rtlCol="0">
            <a:spAutoFit/>
          </a:bodyPr>
          <a:lstStyle/>
          <a:p>
            <a:r>
              <a:rPr lang="en-US" dirty="0">
                <a:solidFill>
                  <a:schemeClr val="bg1"/>
                </a:solidFill>
              </a:rPr>
              <a:t>E. </a:t>
            </a:r>
            <a:r>
              <a:rPr lang="en-US" dirty="0" err="1">
                <a:solidFill>
                  <a:schemeClr val="bg1"/>
                </a:solidFill>
              </a:rPr>
              <a:t>Tsoulouha</a:t>
            </a:r>
            <a:endParaRPr lang="en-US" dirty="0">
              <a:solidFill>
                <a:schemeClr val="bg1"/>
              </a:solidFill>
            </a:endParaRPr>
          </a:p>
        </p:txBody>
      </p:sp>
    </p:spTree>
    <p:extLst>
      <p:ext uri="{BB962C8B-B14F-4D97-AF65-F5344CB8AC3E}">
        <p14:creationId xmlns:p14="http://schemas.microsoft.com/office/powerpoint/2010/main" val="3249092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0BA246CA-8C5B-40A3-8DFA-4B2595E80E10}"/>
              </a:ext>
            </a:extLst>
          </p:cNvPr>
          <p:cNvPicPr>
            <a:picLocks noChangeAspect="1"/>
          </p:cNvPicPr>
          <p:nvPr/>
        </p:nvPicPr>
        <p:blipFill>
          <a:blip r:embed="rId2"/>
          <a:stretch>
            <a:fillRect/>
          </a:stretch>
        </p:blipFill>
        <p:spPr>
          <a:xfrm>
            <a:off x="5257800" y="3200400"/>
            <a:ext cx="4648200" cy="3559928"/>
          </a:xfrm>
          <a:prstGeom prst="rect">
            <a:avLst/>
          </a:prstGeom>
        </p:spPr>
      </p:pic>
      <p:sp>
        <p:nvSpPr>
          <p:cNvPr id="3" name="Θέση περιεχομένου 2">
            <a:extLst>
              <a:ext uri="{FF2B5EF4-FFF2-40B4-BE49-F238E27FC236}">
                <a16:creationId xmlns:a16="http://schemas.microsoft.com/office/drawing/2014/main" id="{9413D3DC-AB3E-494A-87FA-C966121AF55B}"/>
              </a:ext>
            </a:extLst>
          </p:cNvPr>
          <p:cNvSpPr>
            <a:spLocks noGrp="1"/>
          </p:cNvSpPr>
          <p:nvPr>
            <p:ph idx="1"/>
          </p:nvPr>
        </p:nvSpPr>
        <p:spPr>
          <a:xfrm>
            <a:off x="502917" y="381000"/>
            <a:ext cx="5340627" cy="6077374"/>
          </a:xfrm>
        </p:spPr>
        <p:txBody>
          <a:bodyPr>
            <a:normAutofit/>
          </a:bodyPr>
          <a:lstStyle/>
          <a:p>
            <a:pPr>
              <a:buClr>
                <a:schemeClr val="tx1">
                  <a:lumMod val="75000"/>
                  <a:lumOff val="25000"/>
                </a:schemeClr>
              </a:buClr>
              <a:buFont typeface="Wingdings" panose="05000000000000000000" pitchFamily="2" charset="2"/>
              <a:buChar char="q"/>
            </a:pPr>
            <a:r>
              <a:rPr lang="en-US" sz="2200" b="1" dirty="0">
                <a:solidFill>
                  <a:schemeClr val="tx1">
                    <a:lumMod val="75000"/>
                    <a:lumOff val="25000"/>
                  </a:schemeClr>
                </a:solidFill>
              </a:rPr>
              <a:t>BBT Activities facet</a:t>
            </a:r>
            <a:r>
              <a:rPr lang="en-US" sz="2200" dirty="0">
                <a:solidFill>
                  <a:schemeClr val="tx1">
                    <a:lumMod val="75000"/>
                    <a:lumOff val="25000"/>
                  </a:schemeClr>
                </a:solidFill>
              </a:rPr>
              <a:t>: a specification of the type of CRM </a:t>
            </a:r>
            <a:r>
              <a:rPr lang="en-US" sz="2200" b="1" dirty="0">
                <a:solidFill>
                  <a:schemeClr val="tx1">
                    <a:lumMod val="75000"/>
                    <a:lumOff val="25000"/>
                  </a:schemeClr>
                </a:solidFill>
              </a:rPr>
              <a:t>E7 Activity</a:t>
            </a:r>
          </a:p>
          <a:p>
            <a:pPr>
              <a:buClr>
                <a:schemeClr val="tx1">
                  <a:lumMod val="75000"/>
                  <a:lumOff val="25000"/>
                </a:schemeClr>
              </a:buClr>
              <a:buFont typeface="Wingdings" panose="05000000000000000000" pitchFamily="2" charset="2"/>
              <a:buChar char="q"/>
            </a:pPr>
            <a:r>
              <a:rPr lang="en-US" sz="2200" dirty="0">
                <a:solidFill>
                  <a:schemeClr val="tx1">
                    <a:lumMod val="75000"/>
                    <a:lumOff val="25000"/>
                  </a:schemeClr>
                </a:solidFill>
              </a:rPr>
              <a:t>Its most salient feature is </a:t>
            </a:r>
            <a:r>
              <a:rPr lang="en-US" sz="2200" b="1" dirty="0">
                <a:solidFill>
                  <a:schemeClr val="tx1">
                    <a:lumMod val="75000"/>
                    <a:lumOff val="25000"/>
                  </a:schemeClr>
                </a:solidFill>
              </a:rPr>
              <a:t>intentionality</a:t>
            </a:r>
            <a:r>
              <a:rPr lang="en-US" sz="2200" dirty="0">
                <a:solidFill>
                  <a:schemeClr val="tx1">
                    <a:lumMod val="75000"/>
                    <a:lumOff val="25000"/>
                  </a:schemeClr>
                </a:solidFill>
              </a:rPr>
              <a:t>. </a:t>
            </a:r>
          </a:p>
          <a:p>
            <a:pPr>
              <a:buClr>
                <a:schemeClr val="tx1">
                  <a:lumMod val="75000"/>
                  <a:lumOff val="25000"/>
                </a:schemeClr>
              </a:buClr>
              <a:buFont typeface="Wingdings" panose="05000000000000000000" pitchFamily="2" charset="2"/>
              <a:buChar char="q"/>
            </a:pPr>
            <a:r>
              <a:rPr lang="en-US" sz="2200" b="1" dirty="0">
                <a:solidFill>
                  <a:schemeClr val="tx1">
                    <a:lumMod val="75000"/>
                    <a:lumOff val="25000"/>
                  </a:schemeClr>
                </a:solidFill>
              </a:rPr>
              <a:t>It does not map to the AAT facet </a:t>
            </a:r>
            <a:r>
              <a:rPr lang="en-US" sz="2200" dirty="0">
                <a:solidFill>
                  <a:schemeClr val="tx1">
                    <a:lumMod val="75000"/>
                    <a:lumOff val="25000"/>
                  </a:schemeClr>
                </a:solidFill>
              </a:rPr>
              <a:t>–the latter does not presuppose intentionality. </a:t>
            </a:r>
          </a:p>
          <a:p>
            <a:pPr>
              <a:buClr>
                <a:schemeClr val="tx1">
                  <a:lumMod val="75000"/>
                  <a:lumOff val="25000"/>
                </a:schemeClr>
              </a:buClr>
              <a:buFont typeface="Wingdings" panose="05000000000000000000" pitchFamily="2" charset="2"/>
              <a:buChar char="q"/>
            </a:pPr>
            <a:r>
              <a:rPr lang="en-US" sz="2200" dirty="0">
                <a:solidFill>
                  <a:schemeClr val="tx1">
                    <a:lumMod val="75000"/>
                    <a:lumOff val="25000"/>
                  </a:schemeClr>
                </a:solidFill>
              </a:rPr>
              <a:t>However, there has been an effort to partially maintain the structure of the AAT respective facet in the BBT hierarchies: </a:t>
            </a:r>
          </a:p>
          <a:p>
            <a:pPr lvl="1">
              <a:buClr>
                <a:schemeClr val="tx1">
                  <a:lumMod val="75000"/>
                  <a:lumOff val="25000"/>
                </a:schemeClr>
              </a:buClr>
              <a:buFont typeface="Wingdings" panose="05000000000000000000" pitchFamily="2" charset="2"/>
              <a:buChar char="q"/>
            </a:pPr>
            <a:r>
              <a:rPr lang="en-US" dirty="0">
                <a:solidFill>
                  <a:schemeClr val="tx1">
                    <a:lumMod val="75000"/>
                    <a:lumOff val="25000"/>
                  </a:schemeClr>
                </a:solidFill>
              </a:rPr>
              <a:t>disciplines</a:t>
            </a:r>
          </a:p>
          <a:p>
            <a:pPr lvl="1">
              <a:buClr>
                <a:schemeClr val="tx1">
                  <a:lumMod val="75000"/>
                  <a:lumOff val="25000"/>
                </a:schemeClr>
              </a:buClr>
              <a:buFont typeface="Wingdings" panose="05000000000000000000" pitchFamily="2" charset="2"/>
              <a:buChar char="q"/>
            </a:pPr>
            <a:r>
              <a:rPr lang="en-US" dirty="0">
                <a:solidFill>
                  <a:schemeClr val="tx1">
                    <a:lumMod val="75000"/>
                    <a:lumOff val="25000"/>
                  </a:schemeClr>
                </a:solidFill>
              </a:rPr>
              <a:t>functions </a:t>
            </a:r>
          </a:p>
          <a:p>
            <a:pPr lvl="1">
              <a:buClr>
                <a:schemeClr val="tx1">
                  <a:lumMod val="75000"/>
                  <a:lumOff val="25000"/>
                </a:schemeClr>
              </a:buClr>
              <a:buFont typeface="Wingdings" panose="05000000000000000000" pitchFamily="2" charset="2"/>
              <a:buChar char="q"/>
            </a:pPr>
            <a:r>
              <a:rPr lang="en-US" dirty="0">
                <a:solidFill>
                  <a:schemeClr val="tx1">
                    <a:lumMod val="75000"/>
                    <a:lumOff val="25000"/>
                  </a:schemeClr>
                </a:solidFill>
              </a:rPr>
              <a:t>human interactions </a:t>
            </a:r>
          </a:p>
          <a:p>
            <a:pPr>
              <a:buClr>
                <a:schemeClr val="tx1">
                  <a:lumMod val="75000"/>
                  <a:lumOff val="25000"/>
                </a:schemeClr>
              </a:buClr>
              <a:buFont typeface="Wingdings" panose="05000000000000000000" pitchFamily="2" charset="2"/>
              <a:buChar char="q"/>
            </a:pPr>
            <a:r>
              <a:rPr lang="en-US" sz="2200" b="1" dirty="0">
                <a:solidFill>
                  <a:schemeClr val="tx1">
                    <a:lumMod val="75000"/>
                    <a:lumOff val="25000"/>
                  </a:schemeClr>
                </a:solidFill>
              </a:rPr>
              <a:t>intentional destructions </a:t>
            </a:r>
            <a:r>
              <a:rPr lang="en-US" sz="2200" dirty="0">
                <a:solidFill>
                  <a:schemeClr val="tx1">
                    <a:lumMod val="75000"/>
                    <a:lumOff val="25000"/>
                  </a:schemeClr>
                </a:solidFill>
              </a:rPr>
              <a:t>on the other hand specify a subset of </a:t>
            </a:r>
            <a:r>
              <a:rPr lang="en-US" sz="2200" b="1" dirty="0">
                <a:solidFill>
                  <a:schemeClr val="tx1">
                    <a:lumMod val="75000"/>
                    <a:lumOff val="25000"/>
                  </a:schemeClr>
                </a:solidFill>
              </a:rPr>
              <a:t>E63 End of Existence</a:t>
            </a:r>
            <a:r>
              <a:rPr lang="en-US" sz="2200" dirty="0">
                <a:solidFill>
                  <a:schemeClr val="tx1">
                    <a:lumMod val="75000"/>
                    <a:lumOff val="25000"/>
                  </a:schemeClr>
                </a:solidFill>
              </a:rPr>
              <a:t> events, provided they were carried out by volitional agents. </a:t>
            </a:r>
          </a:p>
          <a:p>
            <a:pPr lvl="1">
              <a:buClr>
                <a:schemeClr val="tx1">
                  <a:lumMod val="75000"/>
                  <a:lumOff val="25000"/>
                </a:schemeClr>
              </a:buClr>
              <a:buSzPct val="50000"/>
              <a:buFont typeface="Wingdings" panose="05000000000000000000" pitchFamily="2" charset="2"/>
              <a:buChar char="q"/>
            </a:pPr>
            <a:endParaRPr lang="en-US" sz="2200" b="1" dirty="0">
              <a:solidFill>
                <a:schemeClr val="tx1">
                  <a:lumMod val="75000"/>
                  <a:lumOff val="25000"/>
                </a:schemeClr>
              </a:solidFill>
            </a:endParaRPr>
          </a:p>
          <a:p>
            <a:pPr>
              <a:buClr>
                <a:schemeClr val="tx1">
                  <a:lumMod val="75000"/>
                  <a:lumOff val="25000"/>
                </a:schemeClr>
              </a:buClr>
            </a:pPr>
            <a:endParaRPr lang="en-US" sz="2200" dirty="0">
              <a:solidFill>
                <a:schemeClr val="tx1">
                  <a:lumMod val="75000"/>
                  <a:lumOff val="25000"/>
                </a:schemeClr>
              </a:solidFill>
            </a:endParaRPr>
          </a:p>
        </p:txBody>
      </p:sp>
    </p:spTree>
    <p:extLst>
      <p:ext uri="{BB962C8B-B14F-4D97-AF65-F5344CB8AC3E}">
        <p14:creationId xmlns:p14="http://schemas.microsoft.com/office/powerpoint/2010/main" val="12822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5461437-986E-4E59-BFEF-34A5A0CA12FA}"/>
              </a:ext>
            </a:extLst>
          </p:cNvPr>
          <p:cNvSpPr>
            <a:spLocks noGrp="1"/>
          </p:cNvSpPr>
          <p:nvPr>
            <p:ph idx="1"/>
          </p:nvPr>
        </p:nvSpPr>
        <p:spPr>
          <a:xfrm>
            <a:off x="502920" y="1066800"/>
            <a:ext cx="9052560" cy="4827694"/>
          </a:xfrm>
        </p:spPr>
        <p:txBody>
          <a:bodyPr>
            <a:normAutofit/>
          </a:bodyPr>
          <a:lstStyle/>
          <a:p>
            <a:pPr>
              <a:buClr>
                <a:schemeClr val="tx1">
                  <a:lumMod val="75000"/>
                  <a:lumOff val="25000"/>
                </a:schemeClr>
              </a:buClr>
              <a:buSzPct val="100000"/>
              <a:buFont typeface="Wingdings" panose="05000000000000000000" pitchFamily="2" charset="2"/>
              <a:buChar char="q"/>
            </a:pPr>
            <a:r>
              <a:rPr lang="en-US" sz="2400" b="1" dirty="0">
                <a:solidFill>
                  <a:prstClr val="black">
                    <a:lumMod val="65000"/>
                    <a:lumOff val="35000"/>
                  </a:prstClr>
                </a:solidFill>
                <a:latin typeface="Calibri" panose="020F0502020204030204" pitchFamily="34" charset="0"/>
                <a:cs typeface="Times New Roman" panose="02020603050405020304" pitchFamily="18" charset="0"/>
              </a:rPr>
              <a:t>Natural Processes </a:t>
            </a:r>
            <a:r>
              <a:rPr lang="en-US" sz="2400" dirty="0">
                <a:solidFill>
                  <a:prstClr val="black">
                    <a:lumMod val="65000"/>
                    <a:lumOff val="35000"/>
                  </a:prstClr>
                </a:solidFill>
                <a:latin typeface="Calibri" panose="020F0502020204030204" pitchFamily="34" charset="0"/>
                <a:cs typeface="Times New Roman" panose="02020603050405020304" pitchFamily="18" charset="0"/>
              </a:rPr>
              <a:t>does not map to any CRM class in particular; rather, it is an abstraction over:  </a:t>
            </a:r>
          </a:p>
          <a:p>
            <a:pPr lvl="1">
              <a:buClr>
                <a:schemeClr val="tx1">
                  <a:lumMod val="75000"/>
                  <a:lumOff val="25000"/>
                </a:schemeClr>
              </a:buClr>
              <a:buSzPct val="100000"/>
              <a:buFont typeface="Wingdings" panose="05000000000000000000" pitchFamily="2" charset="2"/>
              <a:buChar char="q"/>
            </a:pPr>
            <a:r>
              <a:rPr lang="en-US" sz="2400" b="1" dirty="0">
                <a:solidFill>
                  <a:prstClr val="black">
                    <a:lumMod val="65000"/>
                    <a:lumOff val="35000"/>
                  </a:prstClr>
                </a:solidFill>
                <a:latin typeface="Calibri" panose="020F0502020204030204" pitchFamily="34" charset="0"/>
                <a:cs typeface="Times New Roman" panose="02020603050405020304" pitchFamily="18" charset="0"/>
              </a:rPr>
              <a:t>geneses</a:t>
            </a:r>
            <a:r>
              <a:rPr lang="en-US" sz="2400" dirty="0">
                <a:solidFill>
                  <a:prstClr val="black">
                    <a:lumMod val="65000"/>
                    <a:lumOff val="35000"/>
                  </a:prstClr>
                </a:solidFill>
                <a:latin typeface="Calibri" panose="020F0502020204030204" pitchFamily="34" charset="0"/>
                <a:cs typeface="Times New Roman" panose="02020603050405020304" pitchFamily="18" charset="0"/>
              </a:rPr>
              <a:t>: </a:t>
            </a:r>
          </a:p>
          <a:p>
            <a:pPr lvl="2">
              <a:buClr>
                <a:schemeClr val="tx1">
                  <a:lumMod val="75000"/>
                  <a:lumOff val="25000"/>
                </a:schemeClr>
              </a:buClr>
              <a:buSzPct val="100000"/>
              <a:buFont typeface="Wingdings" panose="05000000000000000000" pitchFamily="2" charset="2"/>
              <a:buChar char="q"/>
            </a:pPr>
            <a:r>
              <a:rPr lang="en-US" sz="2400" dirty="0">
                <a:solidFill>
                  <a:prstClr val="black">
                    <a:lumMod val="65000"/>
                    <a:lumOff val="35000"/>
                  </a:prstClr>
                </a:solidFill>
                <a:latin typeface="Calibri" panose="020F0502020204030204" pitchFamily="34" charset="0"/>
                <a:cs typeface="Times New Roman" panose="02020603050405020304" pitchFamily="18" charset="0"/>
              </a:rPr>
              <a:t> the subset of </a:t>
            </a:r>
            <a:r>
              <a:rPr lang="en-US" sz="2400" b="1" dirty="0">
                <a:solidFill>
                  <a:prstClr val="black">
                    <a:lumMod val="65000"/>
                    <a:lumOff val="35000"/>
                  </a:prstClr>
                </a:solidFill>
                <a:latin typeface="Calibri" panose="020F0502020204030204" pitchFamily="34" charset="0"/>
                <a:cs typeface="Times New Roman" panose="02020603050405020304" pitchFamily="18" charset="0"/>
              </a:rPr>
              <a:t>E63 Beginning of existence</a:t>
            </a:r>
            <a:r>
              <a:rPr lang="en-US" sz="2400" dirty="0">
                <a:solidFill>
                  <a:prstClr val="black">
                    <a:lumMod val="65000"/>
                    <a:lumOff val="35000"/>
                  </a:prstClr>
                </a:solidFill>
                <a:latin typeface="Calibri" panose="020F0502020204030204" pitchFamily="34" charset="0"/>
                <a:cs typeface="Times New Roman" panose="02020603050405020304" pitchFamily="18" charset="0"/>
              </a:rPr>
              <a:t> events, characterized by the absence of a volitional agent. </a:t>
            </a:r>
          </a:p>
          <a:p>
            <a:pPr lvl="1">
              <a:buClr>
                <a:schemeClr val="tx1">
                  <a:lumMod val="75000"/>
                  <a:lumOff val="25000"/>
                </a:schemeClr>
              </a:buClr>
              <a:buSzPct val="100000"/>
              <a:buFont typeface="Wingdings" panose="05000000000000000000" pitchFamily="2" charset="2"/>
              <a:buChar char="q"/>
            </a:pPr>
            <a:r>
              <a:rPr lang="en-US" sz="2400" b="1" dirty="0">
                <a:solidFill>
                  <a:prstClr val="black">
                    <a:lumMod val="65000"/>
                    <a:lumOff val="35000"/>
                  </a:prstClr>
                </a:solidFill>
                <a:latin typeface="Calibri" panose="020F0502020204030204" pitchFamily="34" charset="0"/>
                <a:cs typeface="Times New Roman" panose="02020603050405020304" pitchFamily="18" charset="0"/>
              </a:rPr>
              <a:t>natural disasters</a:t>
            </a:r>
            <a:r>
              <a:rPr lang="en-US" sz="2400" dirty="0">
                <a:solidFill>
                  <a:prstClr val="black">
                    <a:lumMod val="65000"/>
                    <a:lumOff val="35000"/>
                  </a:prstClr>
                </a:solidFill>
                <a:latin typeface="Calibri" panose="020F0502020204030204" pitchFamily="34" charset="0"/>
                <a:cs typeface="Times New Roman" panose="02020603050405020304" pitchFamily="18" charset="0"/>
              </a:rPr>
              <a:t>:</a:t>
            </a:r>
          </a:p>
          <a:p>
            <a:pPr lvl="2">
              <a:buClr>
                <a:schemeClr val="tx1">
                  <a:lumMod val="75000"/>
                  <a:lumOff val="25000"/>
                </a:schemeClr>
              </a:buClr>
              <a:buSzPct val="100000"/>
              <a:buFont typeface="Wingdings" panose="05000000000000000000" pitchFamily="2" charset="2"/>
              <a:buChar char="q"/>
            </a:pPr>
            <a:r>
              <a:rPr lang="en-US" sz="2400" dirty="0">
                <a:solidFill>
                  <a:prstClr val="black">
                    <a:lumMod val="65000"/>
                    <a:lumOff val="35000"/>
                  </a:prstClr>
                </a:solidFill>
                <a:latin typeface="Calibri" panose="020F0502020204030204" pitchFamily="34" charset="0"/>
                <a:cs typeface="Times New Roman" panose="02020603050405020304" pitchFamily="18" charset="0"/>
              </a:rPr>
              <a:t> the subset of </a:t>
            </a:r>
            <a:r>
              <a:rPr lang="en-US" sz="2400" b="1" dirty="0">
                <a:solidFill>
                  <a:prstClr val="black">
                    <a:lumMod val="65000"/>
                    <a:lumOff val="35000"/>
                  </a:prstClr>
                </a:solidFill>
                <a:latin typeface="Calibri" panose="020F0502020204030204" pitchFamily="34" charset="0"/>
                <a:cs typeface="Times New Roman" panose="02020603050405020304" pitchFamily="18" charset="0"/>
              </a:rPr>
              <a:t>E64 End of existence </a:t>
            </a:r>
            <a:r>
              <a:rPr lang="en-US" sz="2400" dirty="0">
                <a:solidFill>
                  <a:prstClr val="black">
                    <a:lumMod val="65000"/>
                    <a:lumOff val="35000"/>
                  </a:prstClr>
                </a:solidFill>
                <a:latin typeface="Calibri" panose="020F0502020204030204" pitchFamily="34" charset="0"/>
                <a:cs typeface="Times New Roman" panose="02020603050405020304" pitchFamily="18" charset="0"/>
              </a:rPr>
              <a:t>events, characterized by the absence of a volitional agent.</a:t>
            </a:r>
          </a:p>
          <a:p>
            <a:pPr lvl="2">
              <a:buClr>
                <a:schemeClr val="tx1">
                  <a:lumMod val="75000"/>
                  <a:lumOff val="25000"/>
                </a:schemeClr>
              </a:buClr>
              <a:buSzPct val="100000"/>
              <a:buFont typeface="Wingdings" panose="05000000000000000000" pitchFamily="2" charset="2"/>
              <a:buChar char="q"/>
            </a:pPr>
            <a:endParaRPr lang="en-US" sz="2400" dirty="0">
              <a:solidFill>
                <a:prstClr val="black">
                  <a:lumMod val="65000"/>
                  <a:lumOff val="35000"/>
                </a:prstClr>
              </a:solidFill>
              <a:latin typeface="Calibri" panose="020F0502020204030204" pitchFamily="34" charset="0"/>
              <a:cs typeface="Times New Roman" panose="02020603050405020304" pitchFamily="18" charset="0"/>
            </a:endParaRPr>
          </a:p>
          <a:p>
            <a:pPr>
              <a:buClr>
                <a:schemeClr val="tx1">
                  <a:lumMod val="75000"/>
                  <a:lumOff val="25000"/>
                </a:schemeClr>
              </a:buClr>
              <a:buSzPct val="100000"/>
              <a:buFont typeface="Wingdings" panose="05000000000000000000" pitchFamily="2" charset="2"/>
              <a:buChar char="q"/>
            </a:pPr>
            <a:r>
              <a:rPr lang="en-US" sz="2400" dirty="0">
                <a:solidFill>
                  <a:prstClr val="black">
                    <a:lumMod val="65000"/>
                    <a:lumOff val="35000"/>
                  </a:prstClr>
                </a:solidFill>
                <a:latin typeface="Calibri" panose="020F0502020204030204" pitchFamily="34" charset="0"/>
                <a:cs typeface="Times New Roman" panose="02020603050405020304" pitchFamily="18" charset="0"/>
              </a:rPr>
              <a:t>It does not map to the AAT either, where </a:t>
            </a:r>
            <a:r>
              <a:rPr lang="en-US" sz="2400" b="1" dirty="0">
                <a:solidFill>
                  <a:prstClr val="black">
                    <a:lumMod val="65000"/>
                    <a:lumOff val="35000"/>
                  </a:prstClr>
                </a:solidFill>
                <a:latin typeface="Calibri" panose="020F0502020204030204" pitchFamily="34" charset="0"/>
                <a:cs typeface="Times New Roman" panose="02020603050405020304" pitchFamily="18" charset="0"/>
              </a:rPr>
              <a:t>natural events </a:t>
            </a:r>
            <a:r>
              <a:rPr lang="en-US" sz="2400" dirty="0" err="1">
                <a:solidFill>
                  <a:prstClr val="black">
                    <a:lumMod val="65000"/>
                    <a:lumOff val="35000"/>
                  </a:prstClr>
                </a:solidFill>
                <a:latin typeface="Calibri" panose="020F0502020204030204" pitchFamily="34" charset="0"/>
                <a:cs typeface="Times New Roman" panose="02020603050405020304" pitchFamily="18" charset="0"/>
              </a:rPr>
              <a:t>isA</a:t>
            </a:r>
            <a:r>
              <a:rPr lang="en-US" sz="2400" dirty="0">
                <a:solidFill>
                  <a:prstClr val="black">
                    <a:lumMod val="65000"/>
                    <a:lumOff val="35000"/>
                  </a:prstClr>
                </a:solidFill>
                <a:latin typeface="Calibri" panose="020F0502020204030204" pitchFamily="34" charset="0"/>
                <a:cs typeface="Times New Roman" panose="02020603050405020304" pitchFamily="18" charset="0"/>
              </a:rPr>
              <a:t> </a:t>
            </a:r>
            <a:r>
              <a:rPr lang="en-US" sz="2400" b="1" dirty="0">
                <a:solidFill>
                  <a:prstClr val="black">
                    <a:lumMod val="65000"/>
                    <a:lumOff val="35000"/>
                  </a:prstClr>
                </a:solidFill>
                <a:latin typeface="Calibri" panose="020F0502020204030204" pitchFamily="34" charset="0"/>
                <a:cs typeface="Times New Roman" panose="02020603050405020304" pitchFamily="18" charset="0"/>
              </a:rPr>
              <a:t>events</a:t>
            </a:r>
            <a:r>
              <a:rPr lang="en-US" sz="2400" dirty="0">
                <a:solidFill>
                  <a:prstClr val="black">
                    <a:lumMod val="65000"/>
                    <a:lumOff val="35000"/>
                  </a:prstClr>
                </a:solidFill>
                <a:latin typeface="Calibri" panose="020F0502020204030204" pitchFamily="34" charset="0"/>
                <a:cs typeface="Times New Roman" panose="02020603050405020304" pitchFamily="18" charset="0"/>
              </a:rPr>
              <a:t> </a:t>
            </a:r>
            <a:r>
              <a:rPr lang="en-US" sz="2400" dirty="0" err="1">
                <a:solidFill>
                  <a:prstClr val="black">
                    <a:lumMod val="65000"/>
                    <a:lumOff val="35000"/>
                  </a:prstClr>
                </a:solidFill>
                <a:latin typeface="Calibri" panose="020F0502020204030204" pitchFamily="34" charset="0"/>
                <a:cs typeface="Times New Roman" panose="02020603050405020304" pitchFamily="18" charset="0"/>
              </a:rPr>
              <a:t>isA</a:t>
            </a:r>
            <a:r>
              <a:rPr lang="en-US" sz="2400" dirty="0">
                <a:solidFill>
                  <a:prstClr val="black">
                    <a:lumMod val="65000"/>
                    <a:lumOff val="35000"/>
                  </a:prstClr>
                </a:solidFill>
                <a:latin typeface="Calibri" panose="020F0502020204030204" pitchFamily="34" charset="0"/>
                <a:cs typeface="Times New Roman" panose="02020603050405020304" pitchFamily="18" charset="0"/>
              </a:rPr>
              <a:t> </a:t>
            </a:r>
            <a:r>
              <a:rPr lang="en-US" sz="2400" b="1" dirty="0">
                <a:solidFill>
                  <a:prstClr val="black">
                    <a:lumMod val="65000"/>
                    <a:lumOff val="35000"/>
                  </a:prstClr>
                </a:solidFill>
                <a:latin typeface="Calibri" panose="020F0502020204030204" pitchFamily="34" charset="0"/>
                <a:cs typeface="Times New Roman" panose="02020603050405020304" pitchFamily="18" charset="0"/>
              </a:rPr>
              <a:t>activities</a:t>
            </a:r>
            <a:r>
              <a:rPr lang="en-US" sz="2400" dirty="0">
                <a:solidFill>
                  <a:prstClr val="black">
                    <a:lumMod val="65000"/>
                    <a:lumOff val="35000"/>
                  </a:prstClr>
                </a:solidFill>
                <a:latin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04765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0F1EC2-5AF2-451F-BB89-EA1D69CE0243}"/>
              </a:ext>
            </a:extLst>
          </p:cNvPr>
          <p:cNvSpPr>
            <a:spLocks noGrp="1"/>
          </p:cNvSpPr>
          <p:nvPr>
            <p:ph type="title"/>
          </p:nvPr>
        </p:nvSpPr>
        <p:spPr/>
        <p:txBody>
          <a:bodyPr>
            <a:normAutofit/>
          </a:bodyPr>
          <a:lstStyle/>
          <a:p>
            <a:endParaRPr lang="en-US" sz="2800" b="1" dirty="0">
              <a:solidFill>
                <a:prstClr val="black">
                  <a:lumMod val="65000"/>
                  <a:lumOff val="35000"/>
                </a:prstClr>
              </a:solidFill>
              <a:latin typeface="Calibri" panose="020F0502020204030204" pitchFamily="34" charset="0"/>
              <a:ea typeface="+mn-ea"/>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E5461437-986E-4E59-BFEF-34A5A0CA12FA}"/>
              </a:ext>
            </a:extLst>
          </p:cNvPr>
          <p:cNvSpPr>
            <a:spLocks noGrp="1"/>
          </p:cNvSpPr>
          <p:nvPr>
            <p:ph idx="1"/>
          </p:nvPr>
        </p:nvSpPr>
        <p:spPr/>
        <p:txBody>
          <a:bodyPr>
            <a:normAutofit/>
          </a:bodyPr>
          <a:lstStyle/>
          <a:p>
            <a:pPr>
              <a:buClr>
                <a:schemeClr val="tx1">
                  <a:lumMod val="75000"/>
                  <a:lumOff val="25000"/>
                </a:schemeClr>
              </a:buClr>
              <a:buSzPct val="100000"/>
              <a:buFont typeface="Wingdings" panose="05000000000000000000" pitchFamily="2" charset="2"/>
              <a:buChar char="q"/>
            </a:pPr>
            <a:r>
              <a:rPr lang="en-US" sz="2400" b="1" dirty="0">
                <a:solidFill>
                  <a:prstClr val="black">
                    <a:lumMod val="65000"/>
                    <a:lumOff val="35000"/>
                  </a:prstClr>
                </a:solidFill>
                <a:latin typeface="Calibri" panose="020F0502020204030204" pitchFamily="34" charset="0"/>
                <a:cs typeface="Times New Roman" panose="02020603050405020304" pitchFamily="18" charset="0"/>
              </a:rPr>
              <a:t>BBT Types of Epochs facet: </a:t>
            </a:r>
            <a:r>
              <a:rPr lang="en-US" sz="2400" dirty="0">
                <a:solidFill>
                  <a:prstClr val="black">
                    <a:lumMod val="65000"/>
                    <a:lumOff val="35000"/>
                  </a:prstClr>
                </a:solidFill>
                <a:latin typeface="Calibri" panose="020F0502020204030204" pitchFamily="34" charset="0"/>
                <a:cs typeface="Times New Roman" panose="02020603050405020304" pitchFamily="18" charset="0"/>
              </a:rPr>
              <a:t>a specification of the type of CRM </a:t>
            </a:r>
            <a:r>
              <a:rPr lang="en-US" sz="2400" b="1" dirty="0">
                <a:solidFill>
                  <a:prstClr val="black">
                    <a:lumMod val="65000"/>
                    <a:lumOff val="35000"/>
                  </a:prstClr>
                </a:solidFill>
                <a:latin typeface="Calibri" panose="020F0502020204030204" pitchFamily="34" charset="0"/>
                <a:cs typeface="Times New Roman" panose="02020603050405020304" pitchFamily="18" charset="0"/>
              </a:rPr>
              <a:t>E4 Period</a:t>
            </a:r>
            <a:r>
              <a:rPr lang="en-US" sz="2400" dirty="0">
                <a:solidFill>
                  <a:prstClr val="black">
                    <a:lumMod val="65000"/>
                    <a:lumOff val="35000"/>
                  </a:prstClr>
                </a:solidFill>
                <a:latin typeface="Calibri" panose="020F0502020204030204" pitchFamily="34" charset="0"/>
                <a:cs typeface="Times New Roman" panose="02020603050405020304" pitchFamily="18" charset="0"/>
              </a:rPr>
              <a:t>. </a:t>
            </a:r>
          </a:p>
          <a:p>
            <a:pPr>
              <a:buClr>
                <a:schemeClr val="tx1">
                  <a:lumMod val="75000"/>
                  <a:lumOff val="25000"/>
                </a:schemeClr>
              </a:buClr>
              <a:buSzPct val="100000"/>
              <a:buFont typeface="Wingdings" panose="05000000000000000000" pitchFamily="2" charset="2"/>
              <a:buChar char="q"/>
            </a:pPr>
            <a:r>
              <a:rPr lang="en-US" sz="2400" dirty="0">
                <a:solidFill>
                  <a:prstClr val="black">
                    <a:lumMod val="65000"/>
                    <a:lumOff val="35000"/>
                  </a:prstClr>
                </a:solidFill>
                <a:latin typeface="Calibri" panose="020F0502020204030204" pitchFamily="34" charset="0"/>
                <a:cs typeface="Times New Roman" panose="02020603050405020304" pitchFamily="18" charset="0"/>
              </a:rPr>
              <a:t>It differs from the AAT </a:t>
            </a:r>
            <a:r>
              <a:rPr lang="en-US" sz="2400" b="1" dirty="0">
                <a:solidFill>
                  <a:prstClr val="black">
                    <a:lumMod val="65000"/>
                    <a:lumOff val="35000"/>
                  </a:prstClr>
                </a:solidFill>
                <a:latin typeface="Calibri" panose="020F0502020204030204" pitchFamily="34" charset="0"/>
                <a:cs typeface="Times New Roman" panose="02020603050405020304" pitchFamily="18" charset="0"/>
              </a:rPr>
              <a:t>Styles and Periods</a:t>
            </a:r>
            <a:r>
              <a:rPr lang="en-US" sz="2400" dirty="0">
                <a:solidFill>
                  <a:prstClr val="black">
                    <a:lumMod val="65000"/>
                    <a:lumOff val="35000"/>
                  </a:prstClr>
                </a:solidFill>
                <a:latin typeface="Calibri" panose="020F0502020204030204" pitchFamily="34" charset="0"/>
                <a:cs typeface="Times New Roman" panose="02020603050405020304" pitchFamily="18" charset="0"/>
              </a:rPr>
              <a:t>, insofar as the latter also comprises  instances of specific periods in Art and Architecture, whereas the BBT only permits </a:t>
            </a:r>
            <a:r>
              <a:rPr lang="en-US" sz="2400" b="1" dirty="0" err="1">
                <a:solidFill>
                  <a:prstClr val="black">
                    <a:lumMod val="65000"/>
                    <a:lumOff val="35000"/>
                  </a:prstClr>
                </a:solidFill>
                <a:latin typeface="Calibri" panose="020F0502020204030204" pitchFamily="34" charset="0"/>
                <a:cs typeface="Times New Roman" panose="02020603050405020304" pitchFamily="18" charset="0"/>
              </a:rPr>
              <a:t>isA</a:t>
            </a:r>
            <a:r>
              <a:rPr lang="en-US" sz="2400" b="1" dirty="0">
                <a:solidFill>
                  <a:prstClr val="black">
                    <a:lumMod val="65000"/>
                    <a:lumOff val="35000"/>
                  </a:prstClr>
                </a:solidFill>
                <a:latin typeface="Calibri" panose="020F0502020204030204" pitchFamily="34" charset="0"/>
                <a:cs typeface="Times New Roman" panose="02020603050405020304" pitchFamily="18" charset="0"/>
              </a:rPr>
              <a:t> </a:t>
            </a:r>
            <a:r>
              <a:rPr lang="en-US" sz="2400" dirty="0">
                <a:solidFill>
                  <a:prstClr val="black">
                    <a:lumMod val="65000"/>
                    <a:lumOff val="35000"/>
                  </a:prstClr>
                </a:solidFill>
                <a:latin typeface="Calibri" panose="020F0502020204030204" pitchFamily="34" charset="0"/>
                <a:cs typeface="Times New Roman" panose="02020603050405020304" pitchFamily="18" charset="0"/>
              </a:rPr>
              <a:t>relations between </a:t>
            </a:r>
            <a:r>
              <a:rPr lang="en-US" sz="2400" b="1" dirty="0">
                <a:solidFill>
                  <a:prstClr val="black">
                    <a:lumMod val="65000"/>
                    <a:lumOff val="35000"/>
                  </a:prstClr>
                </a:solidFill>
                <a:latin typeface="Calibri" panose="020F0502020204030204" pitchFamily="34" charset="0"/>
                <a:cs typeface="Times New Roman" panose="02020603050405020304" pitchFamily="18" charset="0"/>
              </a:rPr>
              <a:t>types</a:t>
            </a:r>
            <a:r>
              <a:rPr lang="en-US" sz="2400" dirty="0">
                <a:solidFill>
                  <a:prstClr val="black">
                    <a:lumMod val="65000"/>
                    <a:lumOff val="35000"/>
                  </a:prstClr>
                </a:solidFill>
                <a:latin typeface="Calibri" panose="020F0502020204030204" pitchFamily="34" charset="0"/>
                <a:cs typeface="Times New Roman" panose="02020603050405020304" pitchFamily="18" charset="0"/>
              </a:rPr>
              <a:t>.</a:t>
            </a:r>
          </a:p>
        </p:txBody>
      </p:sp>
      <p:pic>
        <p:nvPicPr>
          <p:cNvPr id="4" name="Εικόνα 3">
            <a:extLst>
              <a:ext uri="{FF2B5EF4-FFF2-40B4-BE49-F238E27FC236}">
                <a16:creationId xmlns:a16="http://schemas.microsoft.com/office/drawing/2014/main" id="{43B3411A-9FA7-4F9B-B38D-5C7F43F79569}"/>
              </a:ext>
            </a:extLst>
          </p:cNvPr>
          <p:cNvPicPr>
            <a:picLocks noChangeAspect="1"/>
          </p:cNvPicPr>
          <p:nvPr/>
        </p:nvPicPr>
        <p:blipFill rotWithShape="1">
          <a:blip r:embed="rId2"/>
          <a:srcRect l="3788" t="56737" r="57575" b="17661"/>
          <a:stretch/>
        </p:blipFill>
        <p:spPr>
          <a:xfrm>
            <a:off x="4114800" y="4343400"/>
            <a:ext cx="5563402" cy="2072640"/>
          </a:xfrm>
          <a:prstGeom prst="rect">
            <a:avLst/>
          </a:prstGeom>
        </p:spPr>
      </p:pic>
    </p:spTree>
    <p:extLst>
      <p:ext uri="{BB962C8B-B14F-4D97-AF65-F5344CB8AC3E}">
        <p14:creationId xmlns:p14="http://schemas.microsoft.com/office/powerpoint/2010/main" val="1162582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04800"/>
            <a:ext cx="9052560" cy="1219200"/>
          </a:xfrm>
        </p:spPr>
        <p:txBody>
          <a:bodyPr>
            <a:normAutofit/>
          </a:bodyPr>
          <a:lstStyle/>
          <a:p>
            <a:r>
              <a:rPr lang="en-US" sz="2800" b="1" i="1" kern="0" dirty="0">
                <a:solidFill>
                  <a:srgbClr val="4D4D4D"/>
                </a:solidFill>
              </a:rPr>
              <a:t>CRM </a:t>
            </a:r>
            <a:r>
              <a:rPr lang="en-US" sz="2800" b="1" i="1" kern="0" dirty="0" err="1">
                <a:solidFill>
                  <a:srgbClr val="4D4D4D"/>
                </a:solidFill>
              </a:rPr>
              <a:t>Perdurants</a:t>
            </a:r>
            <a:r>
              <a:rPr lang="en-US" sz="2800" b="1" i="1" kern="0" dirty="0">
                <a:solidFill>
                  <a:srgbClr val="4D4D4D"/>
                </a:solidFill>
              </a:rPr>
              <a:t> and </a:t>
            </a:r>
            <a:r>
              <a:rPr lang="en-US" sz="2800" b="1" i="1" dirty="0">
                <a:solidFill>
                  <a:schemeClr val="tx1">
                    <a:lumMod val="75000"/>
                    <a:lumOff val="25000"/>
                  </a:schemeClr>
                </a:solidFill>
              </a:rPr>
              <a:t>related AAT concepts </a:t>
            </a:r>
            <a:r>
              <a:rPr lang="en-US" sz="2800" b="1" i="1" kern="0" dirty="0">
                <a:solidFill>
                  <a:srgbClr val="4D4D4D"/>
                </a:solidFill>
              </a:rPr>
              <a:t>in BBT</a:t>
            </a:r>
            <a:endParaRPr lang="en-US" sz="2800" dirty="0"/>
          </a:p>
        </p:txBody>
      </p:sp>
      <p:sp>
        <p:nvSpPr>
          <p:cNvPr id="3" name="Content Placeholder 2"/>
          <p:cNvSpPr>
            <a:spLocks noGrp="1"/>
          </p:cNvSpPr>
          <p:nvPr>
            <p:ph idx="1"/>
          </p:nvPr>
        </p:nvSpPr>
        <p:spPr>
          <a:xfrm>
            <a:off x="790902" y="1676400"/>
            <a:ext cx="8429297" cy="4724400"/>
          </a:xfrm>
        </p:spPr>
        <p:txBody>
          <a:bodyPr>
            <a:noAutofit/>
          </a:bodyPr>
          <a:lstStyle/>
          <a:p>
            <a:pPr>
              <a:buClr>
                <a:schemeClr val="tx1">
                  <a:lumMod val="75000"/>
                  <a:lumOff val="25000"/>
                </a:schemeClr>
              </a:buClr>
              <a:buSzPct val="100000"/>
              <a:buFont typeface="Wingdings" panose="05000000000000000000" pitchFamily="2" charset="2"/>
              <a:buChar char="q"/>
            </a:pPr>
            <a:r>
              <a:rPr lang="en-US" sz="2400" dirty="0">
                <a:solidFill>
                  <a:schemeClr val="tx1">
                    <a:lumMod val="85000"/>
                    <a:lumOff val="15000"/>
                  </a:schemeClr>
                </a:solidFill>
              </a:rPr>
              <a:t>Keeping the BBT as small as possible, means that </a:t>
            </a:r>
            <a:r>
              <a:rPr lang="en-US" sz="2400" dirty="0">
                <a:solidFill>
                  <a:schemeClr val="tx1">
                    <a:lumMod val="85000"/>
                    <a:lumOff val="15000"/>
                  </a:schemeClr>
                </a:solidFill>
                <a:latin typeface="Calibri" panose="020F0502020204030204" pitchFamily="34" charset="0"/>
                <a:cs typeface="Times New Roman" panose="02020603050405020304" pitchFamily="18" charset="0"/>
              </a:rPr>
              <a:t>some of the distinctions have to be made at a higher level.</a:t>
            </a:r>
          </a:p>
          <a:p>
            <a:pPr>
              <a:buClr>
                <a:schemeClr val="tx1">
                  <a:lumMod val="75000"/>
                  <a:lumOff val="25000"/>
                </a:schemeClr>
              </a:buClr>
              <a:buSzPct val="100000"/>
              <a:buFont typeface="Wingdings" panose="05000000000000000000" pitchFamily="2" charset="2"/>
              <a:buChar char="q"/>
            </a:pPr>
            <a:endParaRPr lang="en-US" sz="2400" dirty="0">
              <a:solidFill>
                <a:schemeClr val="tx1">
                  <a:lumMod val="85000"/>
                  <a:lumOff val="15000"/>
                </a:schemeClr>
              </a:solidFill>
              <a:latin typeface="Calibri" panose="020F0502020204030204" pitchFamily="34" charset="0"/>
              <a:cs typeface="Times New Roman" panose="02020603050405020304" pitchFamily="18" charset="0"/>
            </a:endParaRPr>
          </a:p>
          <a:p>
            <a:pPr>
              <a:buClr>
                <a:schemeClr val="tx1">
                  <a:lumMod val="75000"/>
                  <a:lumOff val="25000"/>
                </a:schemeClr>
              </a:buClr>
              <a:buSzPct val="100000"/>
              <a:buFont typeface="Wingdings" panose="05000000000000000000" pitchFamily="2" charset="2"/>
              <a:buChar char="q"/>
            </a:pPr>
            <a:r>
              <a:rPr lang="en-US" sz="2400" dirty="0">
                <a:solidFill>
                  <a:schemeClr val="tx1">
                    <a:lumMod val="85000"/>
                    <a:lumOff val="15000"/>
                  </a:schemeClr>
                </a:solidFill>
                <a:latin typeface="Calibri" panose="020F0502020204030204" pitchFamily="34" charset="0"/>
                <a:cs typeface="Times New Roman" panose="02020603050405020304" pitchFamily="18" charset="0"/>
              </a:rPr>
              <a:t>The BBT does not theorize on the properties of temporal entities, so there is no need to make the relation among the three facets explicit. </a:t>
            </a:r>
            <a:endParaRPr lang="en-US" sz="2400" dirty="0">
              <a:solidFill>
                <a:schemeClr val="tx1">
                  <a:lumMod val="85000"/>
                  <a:lumOff val="15000"/>
                </a:schemeClr>
              </a:solidFill>
            </a:endParaRPr>
          </a:p>
          <a:p>
            <a:pPr>
              <a:spcBef>
                <a:spcPts val="0"/>
              </a:spcBef>
              <a:buClr>
                <a:schemeClr val="tx1">
                  <a:lumMod val="75000"/>
                  <a:lumOff val="25000"/>
                </a:schemeClr>
              </a:buClr>
              <a:buSzPct val="100000"/>
              <a:buFont typeface="Wingdings" panose="05000000000000000000" pitchFamily="2" charset="2"/>
              <a:buChar char="q"/>
            </a:pPr>
            <a:endParaRPr lang="en-US" sz="2400" dirty="0">
              <a:solidFill>
                <a:schemeClr val="bg1">
                  <a:lumMod val="75000"/>
                </a:schemeClr>
              </a:solidFill>
            </a:endParaRPr>
          </a:p>
        </p:txBody>
      </p:sp>
    </p:spTree>
    <p:extLst>
      <p:ext uri="{BB962C8B-B14F-4D97-AF65-F5344CB8AC3E}">
        <p14:creationId xmlns:p14="http://schemas.microsoft.com/office/powerpoint/2010/main" val="3561047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kern="0" dirty="0">
                <a:solidFill>
                  <a:srgbClr val="4D4D4D"/>
                </a:solidFill>
              </a:rPr>
              <a:t>CRM </a:t>
            </a:r>
            <a:r>
              <a:rPr lang="en-US" sz="2800" b="1" i="1" kern="0" dirty="0" err="1">
                <a:solidFill>
                  <a:srgbClr val="4D4D4D"/>
                </a:solidFill>
              </a:rPr>
              <a:t>Endurants</a:t>
            </a:r>
            <a:r>
              <a:rPr lang="en-US" sz="2800" b="1" i="1" kern="0" dirty="0">
                <a:solidFill>
                  <a:srgbClr val="4D4D4D"/>
                </a:solidFill>
              </a:rPr>
              <a:t> &amp; </a:t>
            </a:r>
            <a:r>
              <a:rPr lang="en-US" sz="2800" b="1" i="1" dirty="0">
                <a:solidFill>
                  <a:schemeClr val="tx1">
                    <a:lumMod val="75000"/>
                    <a:lumOff val="25000"/>
                  </a:schemeClr>
                </a:solidFill>
              </a:rPr>
              <a:t>and related AAT concepts </a:t>
            </a:r>
            <a:r>
              <a:rPr lang="en-US" sz="2800" b="1" i="1" kern="0" dirty="0">
                <a:solidFill>
                  <a:srgbClr val="4D4D4D"/>
                </a:solidFill>
              </a:rPr>
              <a:t>in BBT</a:t>
            </a:r>
            <a:endParaRPr lang="en-US" sz="2800" dirty="0"/>
          </a:p>
        </p:txBody>
      </p:sp>
      <p:sp>
        <p:nvSpPr>
          <p:cNvPr id="3" name="Content Placeholder 2"/>
          <p:cNvSpPr>
            <a:spLocks noGrp="1"/>
          </p:cNvSpPr>
          <p:nvPr>
            <p:ph idx="1"/>
          </p:nvPr>
        </p:nvSpPr>
        <p:spPr>
          <a:xfrm>
            <a:off x="914400" y="1646239"/>
            <a:ext cx="4114800" cy="4708525"/>
          </a:xfrm>
        </p:spPr>
        <p:txBody>
          <a:bodyPr>
            <a:noAutofit/>
          </a:bodyPr>
          <a:lstStyle/>
          <a:p>
            <a:pPr marL="0" indent="0">
              <a:spcBef>
                <a:spcPts val="0"/>
              </a:spcBef>
              <a:buNone/>
            </a:pPr>
            <a:r>
              <a:rPr lang="en-US" b="1" dirty="0">
                <a:solidFill>
                  <a:schemeClr val="bg1">
                    <a:lumMod val="75000"/>
                  </a:schemeClr>
                </a:solidFill>
              </a:rPr>
              <a:t>Activities (facet)</a:t>
            </a:r>
          </a:p>
          <a:p>
            <a:pPr marL="0" indent="0">
              <a:spcBef>
                <a:spcPts val="0"/>
              </a:spcBef>
              <a:buNone/>
            </a:pPr>
            <a:r>
              <a:rPr lang="en-US" dirty="0">
                <a:solidFill>
                  <a:schemeClr val="bg1">
                    <a:lumMod val="75000"/>
                  </a:schemeClr>
                </a:solidFill>
              </a:rPr>
              <a:t>- activities (top term)</a:t>
            </a:r>
          </a:p>
          <a:p>
            <a:pPr marL="0" indent="0">
              <a:spcBef>
                <a:spcPts val="0"/>
              </a:spcBef>
              <a:buNone/>
            </a:pPr>
            <a:r>
              <a:rPr lang="en-US" dirty="0">
                <a:solidFill>
                  <a:schemeClr val="bg1">
                    <a:lumMod val="75000"/>
                  </a:schemeClr>
                </a:solidFill>
              </a:rPr>
              <a:t>- - disciplines </a:t>
            </a:r>
          </a:p>
          <a:p>
            <a:pPr marL="0" indent="0">
              <a:spcBef>
                <a:spcPts val="0"/>
              </a:spcBef>
              <a:buNone/>
            </a:pPr>
            <a:r>
              <a:rPr lang="en-US" dirty="0">
                <a:solidFill>
                  <a:schemeClr val="bg1">
                    <a:lumMod val="75000"/>
                  </a:schemeClr>
                </a:solidFill>
              </a:rPr>
              <a:t>- - functions</a:t>
            </a:r>
          </a:p>
          <a:p>
            <a:pPr marL="0" indent="0">
              <a:spcBef>
                <a:spcPts val="0"/>
              </a:spcBef>
              <a:buNone/>
            </a:pPr>
            <a:r>
              <a:rPr lang="en-US" dirty="0">
                <a:solidFill>
                  <a:schemeClr val="bg1">
                    <a:lumMod val="75000"/>
                  </a:schemeClr>
                </a:solidFill>
              </a:rPr>
              <a:t>- - human interactions</a:t>
            </a:r>
          </a:p>
          <a:p>
            <a:pPr marL="0" indent="0">
              <a:spcBef>
                <a:spcPts val="0"/>
              </a:spcBef>
              <a:buNone/>
            </a:pPr>
            <a:r>
              <a:rPr lang="en-US" dirty="0">
                <a:solidFill>
                  <a:schemeClr val="bg1">
                    <a:lumMod val="75000"/>
                  </a:schemeClr>
                </a:solidFill>
              </a:rPr>
              <a:t>- - intentional </a:t>
            </a:r>
            <a:r>
              <a:rPr lang="en-US" dirty="0" err="1">
                <a:solidFill>
                  <a:schemeClr val="bg1">
                    <a:lumMod val="75000"/>
                  </a:schemeClr>
                </a:solidFill>
              </a:rPr>
              <a:t>desctructions</a:t>
            </a:r>
            <a:endParaRPr lang="en-US" dirty="0">
              <a:solidFill>
                <a:schemeClr val="bg1">
                  <a:lumMod val="75000"/>
                </a:schemeClr>
              </a:solidFill>
            </a:endParaRPr>
          </a:p>
          <a:p>
            <a:pPr marL="0" indent="0">
              <a:spcBef>
                <a:spcPts val="0"/>
              </a:spcBef>
              <a:buNone/>
            </a:pPr>
            <a:r>
              <a:rPr lang="en-US" b="1" dirty="0">
                <a:solidFill>
                  <a:schemeClr val="tx1">
                    <a:lumMod val="85000"/>
                    <a:lumOff val="15000"/>
                  </a:schemeClr>
                </a:solidFill>
              </a:rPr>
              <a:t>Conceptual Objects (facet)</a:t>
            </a:r>
          </a:p>
          <a:p>
            <a:pPr marL="0" indent="0">
              <a:spcBef>
                <a:spcPts val="0"/>
              </a:spcBef>
              <a:buNone/>
            </a:pPr>
            <a:r>
              <a:rPr lang="en-US" dirty="0">
                <a:solidFill>
                  <a:schemeClr val="tx1">
                    <a:lumMod val="85000"/>
                    <a:lumOff val="15000"/>
                  </a:schemeClr>
                </a:solidFill>
              </a:rPr>
              <a:t>- conceptual objects (top term) </a:t>
            </a:r>
          </a:p>
          <a:p>
            <a:pPr marL="0" indent="0">
              <a:spcBef>
                <a:spcPts val="0"/>
              </a:spcBef>
              <a:buNone/>
            </a:pPr>
            <a:r>
              <a:rPr lang="en-US" dirty="0">
                <a:solidFill>
                  <a:schemeClr val="tx1">
                    <a:lumMod val="85000"/>
                    <a:lumOff val="15000"/>
                  </a:schemeClr>
                </a:solidFill>
              </a:rPr>
              <a:t>- - symbolic objects</a:t>
            </a:r>
          </a:p>
          <a:p>
            <a:pPr marL="0" indent="0">
              <a:spcBef>
                <a:spcPts val="0"/>
              </a:spcBef>
              <a:buNone/>
            </a:pPr>
            <a:r>
              <a:rPr lang="en-US" dirty="0">
                <a:solidFill>
                  <a:schemeClr val="tx1">
                    <a:lumMod val="85000"/>
                    <a:lumOff val="15000"/>
                  </a:schemeClr>
                </a:solidFill>
              </a:rPr>
              <a:t>- - propositional objects</a:t>
            </a:r>
          </a:p>
          <a:p>
            <a:pPr marL="0" indent="0">
              <a:spcBef>
                <a:spcPts val="0"/>
              </a:spcBef>
              <a:buNone/>
            </a:pPr>
            <a:r>
              <a:rPr lang="en-US" dirty="0">
                <a:solidFill>
                  <a:schemeClr val="tx1">
                    <a:lumMod val="85000"/>
                    <a:lumOff val="15000"/>
                  </a:schemeClr>
                </a:solidFill>
              </a:rPr>
              <a:t>- - methods</a:t>
            </a:r>
          </a:p>
          <a:p>
            <a:pPr marL="0" indent="0">
              <a:spcBef>
                <a:spcPts val="0"/>
              </a:spcBef>
              <a:buNone/>
            </a:pPr>
            <a:r>
              <a:rPr lang="en-US" dirty="0">
                <a:solidFill>
                  <a:schemeClr val="tx1">
                    <a:lumMod val="85000"/>
                    <a:lumOff val="15000"/>
                  </a:schemeClr>
                </a:solidFill>
              </a:rPr>
              <a:t>- - concepts</a:t>
            </a:r>
          </a:p>
          <a:p>
            <a:pPr marL="0" indent="0">
              <a:spcBef>
                <a:spcPts val="0"/>
              </a:spcBef>
              <a:buNone/>
            </a:pPr>
            <a:r>
              <a:rPr lang="en-US" b="1" dirty="0">
                <a:solidFill>
                  <a:schemeClr val="tx1">
                    <a:lumMod val="85000"/>
                    <a:lumOff val="15000"/>
                  </a:schemeClr>
                </a:solidFill>
              </a:rPr>
              <a:t>Geopolitical Units (facet)</a:t>
            </a:r>
          </a:p>
          <a:p>
            <a:pPr marL="0" indent="0">
              <a:spcBef>
                <a:spcPts val="0"/>
              </a:spcBef>
              <a:buNone/>
            </a:pPr>
            <a:r>
              <a:rPr lang="en-US" dirty="0">
                <a:solidFill>
                  <a:schemeClr val="tx1">
                    <a:lumMod val="85000"/>
                    <a:lumOff val="15000"/>
                  </a:schemeClr>
                </a:solidFill>
              </a:rPr>
              <a:t>- geopolitical units (top term)</a:t>
            </a:r>
          </a:p>
          <a:p>
            <a:pPr marL="0" indent="0">
              <a:spcBef>
                <a:spcPts val="0"/>
              </a:spcBef>
              <a:buNone/>
            </a:pPr>
            <a:r>
              <a:rPr lang="en-US" b="1" dirty="0">
                <a:solidFill>
                  <a:schemeClr val="tx1">
                    <a:lumMod val="85000"/>
                    <a:lumOff val="15000"/>
                  </a:schemeClr>
                </a:solidFill>
              </a:rPr>
              <a:t>Groups and Collectivities(facet)</a:t>
            </a:r>
          </a:p>
          <a:p>
            <a:pPr marL="0" indent="0">
              <a:spcBef>
                <a:spcPts val="0"/>
              </a:spcBef>
              <a:buNone/>
            </a:pPr>
            <a:r>
              <a:rPr lang="en-US" dirty="0">
                <a:solidFill>
                  <a:schemeClr val="tx1">
                    <a:lumMod val="85000"/>
                    <a:lumOff val="15000"/>
                  </a:schemeClr>
                </a:solidFill>
              </a:rPr>
              <a:t>- groups and collectivities(top term) </a:t>
            </a:r>
            <a:endParaRPr lang="en-US" sz="1700" dirty="0">
              <a:solidFill>
                <a:schemeClr val="tx1">
                  <a:lumMod val="85000"/>
                  <a:lumOff val="15000"/>
                </a:schemeClr>
              </a:solidFill>
            </a:endParaRPr>
          </a:p>
        </p:txBody>
      </p:sp>
      <p:sp>
        <p:nvSpPr>
          <p:cNvPr id="7" name="TextBox 6"/>
          <p:cNvSpPr txBox="1"/>
          <p:nvPr/>
        </p:nvSpPr>
        <p:spPr>
          <a:xfrm>
            <a:off x="5181601" y="1582204"/>
            <a:ext cx="4068293" cy="5632311"/>
          </a:xfrm>
          <a:prstGeom prst="rect">
            <a:avLst/>
          </a:prstGeom>
          <a:noFill/>
        </p:spPr>
        <p:txBody>
          <a:bodyPr wrap="none" rtlCol="0">
            <a:spAutoFit/>
          </a:bodyPr>
          <a:lstStyle/>
          <a:p>
            <a:r>
              <a:rPr lang="en-US" sz="2000" b="1" dirty="0">
                <a:solidFill>
                  <a:schemeClr val="tx1">
                    <a:lumMod val="75000"/>
                    <a:lumOff val="25000"/>
                  </a:schemeClr>
                </a:solidFill>
              </a:rPr>
              <a:t>Material Things (facet)</a:t>
            </a:r>
          </a:p>
          <a:p>
            <a:r>
              <a:rPr lang="en-US" sz="2000" dirty="0">
                <a:solidFill>
                  <a:schemeClr val="tx1">
                    <a:lumMod val="75000"/>
                    <a:lumOff val="25000"/>
                  </a:schemeClr>
                </a:solidFill>
              </a:rPr>
              <a:t>- material things (top term)</a:t>
            </a:r>
          </a:p>
          <a:p>
            <a:r>
              <a:rPr lang="en-US" sz="2000" dirty="0">
                <a:solidFill>
                  <a:schemeClr val="tx1">
                    <a:lumMod val="75000"/>
                    <a:lumOff val="25000"/>
                  </a:schemeClr>
                </a:solidFill>
              </a:rPr>
              <a:t>- - built environment</a:t>
            </a:r>
          </a:p>
          <a:p>
            <a:r>
              <a:rPr lang="en-US" sz="2000" dirty="0">
                <a:solidFill>
                  <a:schemeClr val="tx1">
                    <a:lumMod val="75000"/>
                    <a:lumOff val="25000"/>
                  </a:schemeClr>
                </a:solidFill>
              </a:rPr>
              <a:t>- - mobile objects</a:t>
            </a:r>
          </a:p>
          <a:p>
            <a:r>
              <a:rPr lang="en-US" sz="2000" dirty="0">
                <a:solidFill>
                  <a:schemeClr val="tx1">
                    <a:lumMod val="75000"/>
                    <a:lumOff val="25000"/>
                  </a:schemeClr>
                </a:solidFill>
              </a:rPr>
              <a:t>- - physical features</a:t>
            </a:r>
          </a:p>
          <a:p>
            <a:r>
              <a:rPr lang="en-US" sz="2000" dirty="0">
                <a:solidFill>
                  <a:schemeClr val="tx1">
                    <a:lumMod val="75000"/>
                    <a:lumOff val="25000"/>
                  </a:schemeClr>
                </a:solidFill>
              </a:rPr>
              <a:t>- - structural parts of material objects</a:t>
            </a:r>
          </a:p>
          <a:p>
            <a:r>
              <a:rPr lang="en-US" sz="2000" b="1" dirty="0">
                <a:solidFill>
                  <a:schemeClr val="bg1">
                    <a:lumMod val="75000"/>
                  </a:schemeClr>
                </a:solidFill>
              </a:rPr>
              <a:t>Materials (facet)</a:t>
            </a:r>
          </a:p>
          <a:p>
            <a:r>
              <a:rPr lang="en-US" sz="2000" dirty="0">
                <a:solidFill>
                  <a:schemeClr val="bg1">
                    <a:lumMod val="75000"/>
                  </a:schemeClr>
                </a:solidFill>
              </a:rPr>
              <a:t>- materials (top term)</a:t>
            </a:r>
          </a:p>
          <a:p>
            <a:r>
              <a:rPr lang="en-US" sz="2000" b="1" dirty="0">
                <a:solidFill>
                  <a:schemeClr val="bg1">
                    <a:lumMod val="75000"/>
                  </a:schemeClr>
                </a:solidFill>
              </a:rPr>
              <a:t>Natural Processes (facet)</a:t>
            </a:r>
          </a:p>
          <a:p>
            <a:r>
              <a:rPr lang="en-US" sz="2000" dirty="0">
                <a:solidFill>
                  <a:schemeClr val="bg1">
                    <a:lumMod val="75000"/>
                  </a:schemeClr>
                </a:solidFill>
              </a:rPr>
              <a:t>- natural processes (top term)</a:t>
            </a:r>
          </a:p>
          <a:p>
            <a:r>
              <a:rPr lang="en-US" sz="2000" dirty="0">
                <a:solidFill>
                  <a:schemeClr val="bg1">
                    <a:lumMod val="75000"/>
                  </a:schemeClr>
                </a:solidFill>
              </a:rPr>
              <a:t>- - geneses</a:t>
            </a:r>
          </a:p>
          <a:p>
            <a:r>
              <a:rPr lang="en-US" sz="2000" dirty="0">
                <a:solidFill>
                  <a:schemeClr val="bg1">
                    <a:lumMod val="75000"/>
                  </a:schemeClr>
                </a:solidFill>
              </a:rPr>
              <a:t>- - natural destructions</a:t>
            </a:r>
          </a:p>
          <a:p>
            <a:r>
              <a:rPr lang="en-US" sz="2000" b="1" i="1" dirty="0">
                <a:solidFill>
                  <a:schemeClr val="tx1">
                    <a:lumMod val="75000"/>
                    <a:lumOff val="25000"/>
                  </a:schemeClr>
                </a:solidFill>
              </a:rPr>
              <a:t>Roles (facet)</a:t>
            </a:r>
          </a:p>
          <a:p>
            <a:r>
              <a:rPr lang="en-US" sz="2000" i="1" dirty="0">
                <a:solidFill>
                  <a:schemeClr val="tx1">
                    <a:lumMod val="75000"/>
                    <a:lumOff val="25000"/>
                  </a:schemeClr>
                </a:solidFill>
              </a:rPr>
              <a:t>- roles (top term)</a:t>
            </a:r>
          </a:p>
          <a:p>
            <a:r>
              <a:rPr lang="en-US" sz="2000" i="1" dirty="0">
                <a:solidFill>
                  <a:schemeClr val="tx1">
                    <a:lumMod val="75000"/>
                    <a:lumOff val="25000"/>
                  </a:schemeClr>
                </a:solidFill>
              </a:rPr>
              <a:t>- - offices </a:t>
            </a:r>
          </a:p>
          <a:p>
            <a:r>
              <a:rPr lang="en-US" sz="2000" i="1" dirty="0">
                <a:solidFill>
                  <a:schemeClr val="tx1">
                    <a:lumMod val="75000"/>
                    <a:lumOff val="25000"/>
                  </a:schemeClr>
                </a:solidFill>
              </a:rPr>
              <a:t>- - roles of interpersonal relations</a:t>
            </a:r>
          </a:p>
          <a:p>
            <a:r>
              <a:rPr lang="en-US" sz="2000" b="1" dirty="0">
                <a:solidFill>
                  <a:schemeClr val="bg1">
                    <a:lumMod val="75000"/>
                  </a:schemeClr>
                </a:solidFill>
              </a:rPr>
              <a:t>Types of Epochs (facet)</a:t>
            </a:r>
          </a:p>
          <a:p>
            <a:r>
              <a:rPr lang="en-US" sz="2000" dirty="0">
                <a:solidFill>
                  <a:schemeClr val="bg1">
                    <a:lumMod val="75000"/>
                  </a:schemeClr>
                </a:solidFill>
              </a:rPr>
              <a:t>- types of epochs (top term)</a:t>
            </a:r>
          </a:p>
        </p:txBody>
      </p:sp>
    </p:spTree>
    <p:extLst>
      <p:ext uri="{BB962C8B-B14F-4D97-AF65-F5344CB8AC3E}">
        <p14:creationId xmlns:p14="http://schemas.microsoft.com/office/powerpoint/2010/main" val="2904835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kern="0" dirty="0">
                <a:solidFill>
                  <a:srgbClr val="4D4D4D"/>
                </a:solidFill>
              </a:rPr>
              <a:t>Material Things facet</a:t>
            </a:r>
            <a:endParaRPr lang="en-US" sz="2800" dirty="0"/>
          </a:p>
        </p:txBody>
      </p:sp>
      <p:sp>
        <p:nvSpPr>
          <p:cNvPr id="3" name="Content Placeholder 2"/>
          <p:cNvSpPr>
            <a:spLocks noGrp="1"/>
          </p:cNvSpPr>
          <p:nvPr>
            <p:ph idx="1"/>
          </p:nvPr>
        </p:nvSpPr>
        <p:spPr>
          <a:xfrm>
            <a:off x="853440" y="1512148"/>
            <a:ext cx="8702040" cy="4290904"/>
          </a:xfrm>
        </p:spPr>
        <p:txBody>
          <a:bodyPr>
            <a:noAutofit/>
          </a:bodyPr>
          <a:lstStyle/>
          <a:p>
            <a:pPr marL="0" indent="0">
              <a:buNone/>
            </a:pPr>
            <a:r>
              <a:rPr lang="en-US" b="1" dirty="0">
                <a:solidFill>
                  <a:schemeClr val="tx1">
                    <a:lumMod val="75000"/>
                    <a:lumOff val="25000"/>
                  </a:schemeClr>
                </a:solidFill>
              </a:rPr>
              <a:t>Material Things (facet): 			E18 Physical Thing</a:t>
            </a:r>
          </a:p>
          <a:p>
            <a:pPr marL="0" indent="0">
              <a:buNone/>
            </a:pPr>
            <a:r>
              <a:rPr lang="en-US" dirty="0">
                <a:solidFill>
                  <a:schemeClr val="tx1">
                    <a:lumMod val="75000"/>
                    <a:lumOff val="25000"/>
                  </a:schemeClr>
                </a:solidFill>
              </a:rPr>
              <a:t>- material things (top term)		</a:t>
            </a:r>
          </a:p>
          <a:p>
            <a:pPr marL="0" indent="0">
              <a:buNone/>
            </a:pPr>
            <a:r>
              <a:rPr lang="en-US" dirty="0">
                <a:solidFill>
                  <a:schemeClr val="tx1">
                    <a:lumMod val="75000"/>
                    <a:lumOff val="25000"/>
                  </a:schemeClr>
                </a:solidFill>
              </a:rPr>
              <a:t>- - built environment			</a:t>
            </a:r>
            <a:r>
              <a:rPr lang="en-US" b="1" dirty="0">
                <a:solidFill>
                  <a:schemeClr val="tx1">
                    <a:lumMod val="75000"/>
                    <a:lumOff val="25000"/>
                  </a:schemeClr>
                </a:solidFill>
              </a:rPr>
              <a:t>E25 Man Made Thing</a:t>
            </a:r>
          </a:p>
          <a:p>
            <a:pPr marL="0" indent="0">
              <a:buNone/>
            </a:pPr>
            <a:r>
              <a:rPr lang="en-US" dirty="0">
                <a:solidFill>
                  <a:schemeClr val="tx1">
                    <a:lumMod val="75000"/>
                    <a:lumOff val="25000"/>
                  </a:schemeClr>
                </a:solidFill>
              </a:rPr>
              <a:t>- - mobile objects				</a:t>
            </a:r>
            <a:r>
              <a:rPr lang="en-US" b="1" dirty="0">
                <a:solidFill>
                  <a:schemeClr val="tx1">
                    <a:lumMod val="75000"/>
                    <a:lumOff val="25000"/>
                  </a:schemeClr>
                </a:solidFill>
              </a:rPr>
              <a:t>E22  Man Made Object</a:t>
            </a:r>
          </a:p>
          <a:p>
            <a:pPr marL="0" indent="0">
              <a:buNone/>
            </a:pPr>
            <a:r>
              <a:rPr lang="en-US" dirty="0">
                <a:solidFill>
                  <a:schemeClr val="tx1">
                    <a:lumMod val="75000"/>
                    <a:lumOff val="25000"/>
                  </a:schemeClr>
                </a:solidFill>
              </a:rPr>
              <a:t>- - physical features			</a:t>
            </a:r>
            <a:r>
              <a:rPr lang="en-US" b="1" dirty="0">
                <a:solidFill>
                  <a:schemeClr val="tx1">
                    <a:lumMod val="75000"/>
                    <a:lumOff val="25000"/>
                  </a:schemeClr>
                </a:solidFill>
              </a:rPr>
              <a:t>E26 Physical Features</a:t>
            </a:r>
          </a:p>
          <a:p>
            <a:pPr marL="0" indent="0">
              <a:buNone/>
            </a:pPr>
            <a:r>
              <a:rPr lang="en-US" dirty="0">
                <a:solidFill>
                  <a:schemeClr val="tx1">
                    <a:lumMod val="75000"/>
                    <a:lumOff val="25000"/>
                  </a:schemeClr>
                </a:solidFill>
              </a:rPr>
              <a:t>- - structural parts of material objects	the physical things selected by </a:t>
            </a:r>
            <a:r>
              <a:rPr lang="en-US" b="1" dirty="0">
                <a:solidFill>
                  <a:schemeClr val="tx1">
                    <a:lumMod val="75000"/>
                    <a:lumOff val="25000"/>
                  </a:schemeClr>
                </a:solidFill>
              </a:rPr>
              <a:t>P46 is 					composed of</a:t>
            </a:r>
          </a:p>
          <a:p>
            <a:pPr marL="0" lvl="0" indent="0" defTabSz="992764">
              <a:spcBef>
                <a:spcPts val="0"/>
              </a:spcBef>
              <a:buClrTx/>
              <a:buSzTx/>
              <a:buNone/>
            </a:pPr>
            <a:endParaRPr lang="en-US" sz="2400" kern="0" dirty="0">
              <a:solidFill>
                <a:srgbClr val="4D4D4D"/>
              </a:solidFill>
            </a:endParaRPr>
          </a:p>
          <a:p>
            <a:pPr lvl="0" defTabSz="992764">
              <a:spcBef>
                <a:spcPts val="0"/>
              </a:spcBef>
              <a:buClrTx/>
              <a:buSzTx/>
              <a:buFont typeface="Wingdings" panose="05000000000000000000" pitchFamily="2" charset="2"/>
              <a:buChar char="q"/>
            </a:pPr>
            <a:r>
              <a:rPr lang="en-US" sz="2400" kern="0" dirty="0">
                <a:solidFill>
                  <a:srgbClr val="4D4D4D"/>
                </a:solidFill>
              </a:rPr>
              <a:t>An area of almost complete overlap with the AAT. </a:t>
            </a:r>
            <a:endParaRPr lang="en-US" sz="1800" dirty="0">
              <a:solidFill>
                <a:schemeClr val="tx1">
                  <a:lumMod val="85000"/>
                  <a:lumOff val="15000"/>
                </a:schemeClr>
              </a:solidFill>
            </a:endParaRPr>
          </a:p>
        </p:txBody>
      </p:sp>
      <p:pic>
        <p:nvPicPr>
          <p:cNvPr id="4" name="Εικόνα 3">
            <a:extLst>
              <a:ext uri="{FF2B5EF4-FFF2-40B4-BE49-F238E27FC236}">
                <a16:creationId xmlns:a16="http://schemas.microsoft.com/office/drawing/2014/main" id="{8302A8A4-A012-4459-B957-014C09079487}"/>
              </a:ext>
            </a:extLst>
          </p:cNvPr>
          <p:cNvPicPr>
            <a:picLocks noChangeAspect="1"/>
          </p:cNvPicPr>
          <p:nvPr/>
        </p:nvPicPr>
        <p:blipFill>
          <a:blip r:embed="rId2"/>
          <a:stretch>
            <a:fillRect/>
          </a:stretch>
        </p:blipFill>
        <p:spPr>
          <a:xfrm>
            <a:off x="4997669" y="4800600"/>
            <a:ext cx="4314825" cy="1733550"/>
          </a:xfrm>
          <a:prstGeom prst="rect">
            <a:avLst/>
          </a:prstGeom>
        </p:spPr>
      </p:pic>
    </p:spTree>
    <p:extLst>
      <p:ext uri="{BB962C8B-B14F-4D97-AF65-F5344CB8AC3E}">
        <p14:creationId xmlns:p14="http://schemas.microsoft.com/office/powerpoint/2010/main" val="3176926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kern="0" dirty="0">
                <a:solidFill>
                  <a:srgbClr val="4D4D4D"/>
                </a:solidFill>
              </a:rPr>
              <a:t>Conceptual Objects facet</a:t>
            </a:r>
            <a:endParaRPr lang="en-US" sz="2800" dirty="0"/>
          </a:p>
        </p:txBody>
      </p:sp>
      <p:sp>
        <p:nvSpPr>
          <p:cNvPr id="3" name="Content Placeholder 2"/>
          <p:cNvSpPr>
            <a:spLocks noGrp="1"/>
          </p:cNvSpPr>
          <p:nvPr>
            <p:ph idx="1"/>
          </p:nvPr>
        </p:nvSpPr>
        <p:spPr>
          <a:xfrm>
            <a:off x="853440" y="1512148"/>
            <a:ext cx="8702040" cy="4290904"/>
          </a:xfrm>
        </p:spPr>
        <p:txBody>
          <a:bodyPr>
            <a:noAutofit/>
          </a:bodyPr>
          <a:lstStyle/>
          <a:p>
            <a:pPr marL="0" indent="0">
              <a:spcBef>
                <a:spcPts val="0"/>
              </a:spcBef>
              <a:buNone/>
            </a:pPr>
            <a:r>
              <a:rPr lang="en-US" b="1" dirty="0">
                <a:solidFill>
                  <a:schemeClr val="tx1">
                    <a:lumMod val="75000"/>
                    <a:lumOff val="25000"/>
                  </a:schemeClr>
                </a:solidFill>
              </a:rPr>
              <a:t>Conceptual Objects (facet)		E28 Conceptual Object</a:t>
            </a:r>
          </a:p>
          <a:p>
            <a:pPr marL="0" indent="0">
              <a:spcBef>
                <a:spcPts val="0"/>
              </a:spcBef>
              <a:buNone/>
            </a:pPr>
            <a:r>
              <a:rPr lang="en-US" dirty="0">
                <a:solidFill>
                  <a:schemeClr val="tx1">
                    <a:lumMod val="75000"/>
                    <a:lumOff val="25000"/>
                  </a:schemeClr>
                </a:solidFill>
              </a:rPr>
              <a:t>- conceptual objects (top term) </a:t>
            </a:r>
          </a:p>
          <a:p>
            <a:pPr marL="0" indent="0">
              <a:spcBef>
                <a:spcPts val="0"/>
              </a:spcBef>
              <a:buNone/>
            </a:pPr>
            <a:r>
              <a:rPr lang="en-US" dirty="0">
                <a:solidFill>
                  <a:schemeClr val="tx1">
                    <a:lumMod val="75000"/>
                    <a:lumOff val="25000"/>
                  </a:schemeClr>
                </a:solidFill>
              </a:rPr>
              <a:t>- - symbolic objects			</a:t>
            </a:r>
            <a:r>
              <a:rPr lang="en-US" b="1" dirty="0">
                <a:solidFill>
                  <a:schemeClr val="tx1">
                    <a:lumMod val="75000"/>
                    <a:lumOff val="25000"/>
                  </a:schemeClr>
                </a:solidFill>
              </a:rPr>
              <a:t>E90 Symbolic Object</a:t>
            </a:r>
          </a:p>
          <a:p>
            <a:pPr marL="0" indent="0">
              <a:spcBef>
                <a:spcPts val="0"/>
              </a:spcBef>
              <a:buNone/>
            </a:pPr>
            <a:r>
              <a:rPr lang="en-US" dirty="0">
                <a:solidFill>
                  <a:schemeClr val="tx1">
                    <a:lumMod val="75000"/>
                    <a:lumOff val="25000"/>
                  </a:schemeClr>
                </a:solidFill>
              </a:rPr>
              <a:t>- - propositional objects			</a:t>
            </a:r>
            <a:r>
              <a:rPr lang="en-US" b="1" dirty="0">
                <a:solidFill>
                  <a:schemeClr val="tx1">
                    <a:lumMod val="75000"/>
                    <a:lumOff val="25000"/>
                  </a:schemeClr>
                </a:solidFill>
              </a:rPr>
              <a:t>E89 Propositional Object</a:t>
            </a:r>
          </a:p>
          <a:p>
            <a:pPr marL="0" indent="0">
              <a:spcBef>
                <a:spcPts val="0"/>
              </a:spcBef>
              <a:buNone/>
            </a:pPr>
            <a:r>
              <a:rPr lang="en-US" dirty="0">
                <a:solidFill>
                  <a:schemeClr val="tx1">
                    <a:lumMod val="75000"/>
                    <a:lumOff val="25000"/>
                  </a:schemeClr>
                </a:solidFill>
              </a:rPr>
              <a:t>- - methods				</a:t>
            </a:r>
            <a:r>
              <a:rPr lang="en-US" b="1" dirty="0">
                <a:solidFill>
                  <a:schemeClr val="tx1">
                    <a:lumMod val="75000"/>
                    <a:lumOff val="25000"/>
                  </a:schemeClr>
                </a:solidFill>
              </a:rPr>
              <a:t>E29  Design or Procedure</a:t>
            </a:r>
          </a:p>
          <a:p>
            <a:pPr marL="0" indent="0">
              <a:spcBef>
                <a:spcPts val="0"/>
              </a:spcBef>
              <a:buNone/>
            </a:pPr>
            <a:r>
              <a:rPr lang="en-US" dirty="0">
                <a:solidFill>
                  <a:schemeClr val="tx1">
                    <a:lumMod val="75000"/>
                    <a:lumOff val="25000"/>
                  </a:schemeClr>
                </a:solidFill>
              </a:rPr>
              <a:t>- - concepts				</a:t>
            </a:r>
            <a:r>
              <a:rPr lang="en-US" b="1" dirty="0">
                <a:solidFill>
                  <a:schemeClr val="tx1">
                    <a:lumMod val="75000"/>
                    <a:lumOff val="25000"/>
                  </a:schemeClr>
                </a:solidFill>
              </a:rPr>
              <a:t>? </a:t>
            </a:r>
            <a:r>
              <a:rPr lang="en-US" dirty="0">
                <a:solidFill>
                  <a:schemeClr val="tx1">
                    <a:lumMod val="75000"/>
                    <a:lumOff val="25000"/>
                  </a:schemeClr>
                </a:solidFill>
              </a:rPr>
              <a:t>			</a:t>
            </a:r>
          </a:p>
          <a:p>
            <a:pPr marL="0" indent="0">
              <a:buNone/>
            </a:pPr>
            <a:endParaRPr lang="en-US" sz="2400" kern="0" dirty="0">
              <a:solidFill>
                <a:srgbClr val="4D4D4D"/>
              </a:solidFill>
            </a:endParaRPr>
          </a:p>
          <a:p>
            <a:pPr lvl="0" defTabSz="992764">
              <a:spcBef>
                <a:spcPts val="0"/>
              </a:spcBef>
              <a:buClrTx/>
              <a:buSzTx/>
              <a:buFont typeface="Wingdings" panose="05000000000000000000" pitchFamily="2" charset="2"/>
              <a:buChar char="q"/>
            </a:pPr>
            <a:r>
              <a:rPr lang="en-US" sz="2400" kern="0" dirty="0">
                <a:solidFill>
                  <a:srgbClr val="4D4D4D"/>
                </a:solidFill>
              </a:rPr>
              <a:t>Incompatibility with the AAT. </a:t>
            </a:r>
            <a:endParaRPr lang="en-US" sz="1800" dirty="0">
              <a:solidFill>
                <a:schemeClr val="tx1">
                  <a:lumMod val="85000"/>
                  <a:lumOff val="15000"/>
                </a:schemeClr>
              </a:solidFill>
            </a:endParaRPr>
          </a:p>
        </p:txBody>
      </p:sp>
    </p:spTree>
    <p:extLst>
      <p:ext uri="{BB962C8B-B14F-4D97-AF65-F5344CB8AC3E}">
        <p14:creationId xmlns:p14="http://schemas.microsoft.com/office/powerpoint/2010/main" val="1837890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89F8B4-7E14-43E8-B9BE-A0A6865D2089}"/>
              </a:ext>
            </a:extLst>
          </p:cNvPr>
          <p:cNvSpPr>
            <a:spLocks noGrp="1"/>
          </p:cNvSpPr>
          <p:nvPr>
            <p:ph type="title"/>
          </p:nvPr>
        </p:nvSpPr>
        <p:spPr>
          <a:xfrm>
            <a:off x="502920" y="292947"/>
            <a:ext cx="9052560" cy="926253"/>
          </a:xfrm>
        </p:spPr>
        <p:txBody>
          <a:bodyPr>
            <a:normAutofit/>
          </a:bodyPr>
          <a:lstStyle/>
          <a:p>
            <a:r>
              <a:rPr lang="en-US" sz="2800" b="1" i="1" dirty="0">
                <a:solidFill>
                  <a:schemeClr val="tx1">
                    <a:lumMod val="75000"/>
                    <a:lumOff val="25000"/>
                  </a:schemeClr>
                </a:solidFill>
              </a:rPr>
              <a:t>CRM Actors and related AAT concepts in BBT</a:t>
            </a:r>
          </a:p>
        </p:txBody>
      </p:sp>
      <p:sp>
        <p:nvSpPr>
          <p:cNvPr id="3" name="Θέση περιεχομένου 2">
            <a:extLst>
              <a:ext uri="{FF2B5EF4-FFF2-40B4-BE49-F238E27FC236}">
                <a16:creationId xmlns:a16="http://schemas.microsoft.com/office/drawing/2014/main" id="{68B0822D-20F6-4063-A6C4-92A2893F46AE}"/>
              </a:ext>
            </a:extLst>
          </p:cNvPr>
          <p:cNvSpPr>
            <a:spLocks noGrp="1"/>
          </p:cNvSpPr>
          <p:nvPr>
            <p:ph idx="1"/>
          </p:nvPr>
        </p:nvSpPr>
        <p:spPr>
          <a:xfrm>
            <a:off x="1005840" y="1219200"/>
            <a:ext cx="8046720" cy="5486400"/>
          </a:xfrm>
        </p:spPr>
        <p:txBody>
          <a:bodyPr>
            <a:normAutofit lnSpcReduction="10000"/>
          </a:bodyPr>
          <a:lstStyle/>
          <a:p>
            <a:pPr>
              <a:buClr>
                <a:schemeClr val="tx1">
                  <a:lumMod val="75000"/>
                  <a:lumOff val="25000"/>
                </a:schemeClr>
              </a:buClr>
              <a:buSzPct val="100000"/>
              <a:buFont typeface="Wingdings" panose="05000000000000000000" pitchFamily="2" charset="2"/>
              <a:buChar char="q"/>
            </a:pPr>
            <a:r>
              <a:rPr lang="en-US" sz="2400" dirty="0">
                <a:solidFill>
                  <a:schemeClr val="tx1">
                    <a:lumMod val="75000"/>
                    <a:lumOff val="25000"/>
                  </a:schemeClr>
                </a:solidFill>
              </a:rPr>
              <a:t>People that individually or in groups have the potential to perform actions intentionally, and be held responsible for them. </a:t>
            </a:r>
          </a:p>
          <a:p>
            <a:pPr>
              <a:buClr>
                <a:schemeClr val="tx1">
                  <a:lumMod val="75000"/>
                  <a:lumOff val="25000"/>
                </a:schemeClr>
              </a:buClr>
              <a:buSzPct val="100000"/>
              <a:buFont typeface="Wingdings" panose="05000000000000000000" pitchFamily="2" charset="2"/>
              <a:buChar char="q"/>
            </a:pPr>
            <a:r>
              <a:rPr lang="en-US" sz="2400" b="1" dirty="0">
                <a:solidFill>
                  <a:schemeClr val="tx1">
                    <a:lumMod val="75000"/>
                    <a:lumOff val="25000"/>
                  </a:schemeClr>
                </a:solidFill>
              </a:rPr>
              <a:t>Groups and collectivities </a:t>
            </a:r>
            <a:r>
              <a:rPr lang="en-US" sz="2400" dirty="0">
                <a:solidFill>
                  <a:schemeClr val="tx1">
                    <a:lumMod val="75000"/>
                    <a:lumOff val="25000"/>
                  </a:schemeClr>
                </a:solidFill>
              </a:rPr>
              <a:t>handles people acting collectively</a:t>
            </a:r>
          </a:p>
          <a:p>
            <a:pPr>
              <a:buClr>
                <a:schemeClr val="tx1">
                  <a:lumMod val="75000"/>
                  <a:lumOff val="25000"/>
                </a:schemeClr>
              </a:buClr>
              <a:buSzPct val="100000"/>
              <a:buFont typeface="Wingdings" panose="05000000000000000000" pitchFamily="2" charset="2"/>
              <a:buChar char="q"/>
            </a:pPr>
            <a:r>
              <a:rPr lang="en-US" sz="2400" dirty="0">
                <a:solidFill>
                  <a:schemeClr val="tx1">
                    <a:lumMod val="75000"/>
                    <a:lumOff val="25000"/>
                  </a:schemeClr>
                </a:solidFill>
              </a:rPr>
              <a:t>Actors perform Activities, in a given capacity and participate in other Events of specific type.  </a:t>
            </a:r>
          </a:p>
          <a:p>
            <a:pPr lvl="1">
              <a:buClr>
                <a:schemeClr val="tx1">
                  <a:lumMod val="75000"/>
                  <a:lumOff val="25000"/>
                </a:schemeClr>
              </a:buClr>
              <a:buSzPct val="100000"/>
              <a:buFont typeface="Wingdings" panose="05000000000000000000" pitchFamily="2" charset="2"/>
              <a:buChar char="q"/>
            </a:pPr>
            <a:r>
              <a:rPr lang="en-US" sz="2400" dirty="0">
                <a:solidFill>
                  <a:schemeClr val="tx1">
                    <a:lumMod val="75000"/>
                    <a:lumOff val="25000"/>
                  </a:schemeClr>
                </a:solidFill>
              </a:rPr>
              <a:t>E7 Activity –P14 carried out by –E39 Actor</a:t>
            </a:r>
            <a:br>
              <a:rPr lang="en-US" sz="2400" dirty="0">
                <a:solidFill>
                  <a:schemeClr val="tx1">
                    <a:lumMod val="75000"/>
                    <a:lumOff val="25000"/>
                  </a:schemeClr>
                </a:solidFill>
              </a:rPr>
            </a:br>
            <a:r>
              <a:rPr lang="en-US" sz="2400" dirty="0">
                <a:solidFill>
                  <a:schemeClr val="tx1">
                    <a:lumMod val="75000"/>
                    <a:lumOff val="25000"/>
                  </a:schemeClr>
                </a:solidFill>
              </a:rPr>
              <a:t>14.1 in the role of –E55 Type</a:t>
            </a:r>
            <a:br>
              <a:rPr lang="en-US" sz="2400" dirty="0">
                <a:solidFill>
                  <a:schemeClr val="tx1">
                    <a:lumMod val="75000"/>
                    <a:lumOff val="25000"/>
                  </a:schemeClr>
                </a:solidFill>
              </a:rPr>
            </a:br>
            <a:r>
              <a:rPr lang="en-US" sz="2400" b="1" dirty="0">
                <a:solidFill>
                  <a:schemeClr val="tx1">
                    <a:lumMod val="75000"/>
                    <a:lumOff val="25000"/>
                  </a:schemeClr>
                </a:solidFill>
              </a:rPr>
              <a:t>Roles (facet)</a:t>
            </a:r>
          </a:p>
          <a:p>
            <a:pPr lvl="1">
              <a:buClr>
                <a:schemeClr val="tx1">
                  <a:lumMod val="75000"/>
                  <a:lumOff val="25000"/>
                </a:schemeClr>
              </a:buClr>
              <a:buSzPct val="100000"/>
              <a:buFont typeface="Wingdings" panose="05000000000000000000" pitchFamily="2" charset="2"/>
              <a:buChar char="q"/>
            </a:pPr>
            <a:r>
              <a:rPr lang="en-US" sz="2400" dirty="0">
                <a:solidFill>
                  <a:schemeClr val="tx1">
                    <a:lumMod val="75000"/>
                    <a:lumOff val="25000"/>
                  </a:schemeClr>
                </a:solidFill>
              </a:rPr>
              <a:t>E5 Event –P11 had participant –E39 Actor</a:t>
            </a:r>
            <a:br>
              <a:rPr lang="en-US" sz="2400" dirty="0">
                <a:solidFill>
                  <a:schemeClr val="tx1">
                    <a:lumMod val="75000"/>
                    <a:lumOff val="25000"/>
                  </a:schemeClr>
                </a:solidFill>
              </a:rPr>
            </a:br>
            <a:r>
              <a:rPr lang="en-US" sz="2400" b="1" dirty="0">
                <a:solidFill>
                  <a:schemeClr val="tx1">
                    <a:lumMod val="75000"/>
                    <a:lumOff val="25000"/>
                  </a:schemeClr>
                </a:solidFill>
              </a:rPr>
              <a:t>roles of interpersonal relations </a:t>
            </a:r>
          </a:p>
          <a:p>
            <a:pPr>
              <a:buClr>
                <a:schemeClr val="tx1">
                  <a:lumMod val="75000"/>
                  <a:lumOff val="25000"/>
                </a:schemeClr>
              </a:buClr>
              <a:buSzPct val="100000"/>
              <a:buFont typeface="Wingdings" panose="05000000000000000000" pitchFamily="2" charset="2"/>
              <a:buChar char="q"/>
            </a:pPr>
            <a:r>
              <a:rPr lang="en-US" sz="2400" dirty="0">
                <a:solidFill>
                  <a:schemeClr val="tx1">
                    <a:lumMod val="75000"/>
                    <a:lumOff val="25000"/>
                  </a:schemeClr>
                </a:solidFill>
              </a:rPr>
              <a:t>The scope note definition of E74 Group foresees the extreme case of groups with exactly one member (f.i.: people holding offices)</a:t>
            </a:r>
          </a:p>
          <a:p>
            <a:pPr lvl="1">
              <a:buClr>
                <a:schemeClr val="tx1">
                  <a:lumMod val="75000"/>
                  <a:lumOff val="25000"/>
                </a:schemeClr>
              </a:buClr>
              <a:buSzPct val="100000"/>
              <a:buFont typeface="Wingdings" panose="05000000000000000000" pitchFamily="2" charset="2"/>
              <a:buChar char="q"/>
            </a:pPr>
            <a:r>
              <a:rPr lang="en-US" sz="2400" b="1" dirty="0">
                <a:solidFill>
                  <a:schemeClr val="tx1">
                    <a:lumMod val="75000"/>
                    <a:lumOff val="25000"/>
                  </a:schemeClr>
                </a:solidFill>
              </a:rPr>
              <a:t>offices </a:t>
            </a:r>
          </a:p>
          <a:p>
            <a:pPr>
              <a:buClr>
                <a:schemeClr val="tx1">
                  <a:lumMod val="75000"/>
                  <a:lumOff val="25000"/>
                </a:schemeClr>
              </a:buClr>
              <a:buSzPct val="100000"/>
              <a:buFont typeface="Wingdings" panose="05000000000000000000" pitchFamily="2" charset="2"/>
              <a:buChar char="q"/>
            </a:pPr>
            <a:endParaRPr lang="en-US" sz="2400" dirty="0">
              <a:solidFill>
                <a:schemeClr val="tx1">
                  <a:lumMod val="75000"/>
                  <a:lumOff val="25000"/>
                </a:schemeClr>
              </a:solidFill>
            </a:endParaRPr>
          </a:p>
          <a:p>
            <a:pPr lvl="1">
              <a:buClr>
                <a:schemeClr val="tx1">
                  <a:lumMod val="75000"/>
                  <a:lumOff val="25000"/>
                </a:schemeClr>
              </a:buClr>
              <a:buSzPct val="70000"/>
              <a:buFont typeface="Wingdings" panose="05000000000000000000" pitchFamily="2" charset="2"/>
              <a:buChar char="q"/>
            </a:pPr>
            <a:endParaRPr lang="en-US" dirty="0">
              <a:solidFill>
                <a:schemeClr val="tx1">
                  <a:lumMod val="75000"/>
                  <a:lumOff val="25000"/>
                </a:schemeClr>
              </a:solidFill>
            </a:endParaRPr>
          </a:p>
        </p:txBody>
      </p:sp>
    </p:spTree>
    <p:extLst>
      <p:ext uri="{BB962C8B-B14F-4D97-AF65-F5344CB8AC3E}">
        <p14:creationId xmlns:p14="http://schemas.microsoft.com/office/powerpoint/2010/main" val="877731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89F8B4-7E14-43E8-B9BE-A0A6865D2089}"/>
              </a:ext>
            </a:extLst>
          </p:cNvPr>
          <p:cNvSpPr>
            <a:spLocks noGrp="1"/>
          </p:cNvSpPr>
          <p:nvPr>
            <p:ph type="title"/>
          </p:nvPr>
        </p:nvSpPr>
        <p:spPr>
          <a:xfrm>
            <a:off x="502920" y="292947"/>
            <a:ext cx="9052560" cy="926253"/>
          </a:xfrm>
        </p:spPr>
        <p:txBody>
          <a:bodyPr>
            <a:normAutofit/>
          </a:bodyPr>
          <a:lstStyle/>
          <a:p>
            <a:r>
              <a:rPr lang="en-US" sz="2800" b="1" i="1" dirty="0">
                <a:solidFill>
                  <a:schemeClr val="tx1">
                    <a:lumMod val="75000"/>
                    <a:lumOff val="25000"/>
                  </a:schemeClr>
                </a:solidFill>
              </a:rPr>
              <a:t>CRM Actors and related AAT concepts in BBT</a:t>
            </a:r>
          </a:p>
        </p:txBody>
      </p:sp>
      <p:sp>
        <p:nvSpPr>
          <p:cNvPr id="3" name="Θέση περιεχομένου 2">
            <a:extLst>
              <a:ext uri="{FF2B5EF4-FFF2-40B4-BE49-F238E27FC236}">
                <a16:creationId xmlns:a16="http://schemas.microsoft.com/office/drawing/2014/main" id="{68B0822D-20F6-4063-A6C4-92A2893F46AE}"/>
              </a:ext>
            </a:extLst>
          </p:cNvPr>
          <p:cNvSpPr>
            <a:spLocks noGrp="1"/>
          </p:cNvSpPr>
          <p:nvPr>
            <p:ph idx="1"/>
          </p:nvPr>
        </p:nvSpPr>
        <p:spPr>
          <a:xfrm>
            <a:off x="1005840" y="1219200"/>
            <a:ext cx="8046720" cy="2505075"/>
          </a:xfrm>
        </p:spPr>
        <p:txBody>
          <a:bodyPr>
            <a:normAutofit/>
          </a:bodyPr>
          <a:lstStyle/>
          <a:p>
            <a:pPr>
              <a:buClr>
                <a:schemeClr val="tx1">
                  <a:lumMod val="75000"/>
                  <a:lumOff val="25000"/>
                </a:schemeClr>
              </a:buClr>
              <a:buSzPct val="100000"/>
              <a:buFont typeface="Wingdings" panose="05000000000000000000" pitchFamily="2" charset="2"/>
              <a:buChar char="q"/>
            </a:pPr>
            <a:r>
              <a:rPr lang="en-US" sz="2400" b="1" dirty="0">
                <a:solidFill>
                  <a:schemeClr val="tx1">
                    <a:lumMod val="75000"/>
                    <a:lumOff val="25000"/>
                  </a:schemeClr>
                </a:solidFill>
              </a:rPr>
              <a:t>Geopolitical Units </a:t>
            </a:r>
            <a:r>
              <a:rPr lang="en-US" sz="2400" dirty="0">
                <a:solidFill>
                  <a:schemeClr val="tx1">
                    <a:lumMod val="75000"/>
                    <a:lumOff val="25000"/>
                  </a:schemeClr>
                </a:solidFill>
              </a:rPr>
              <a:t>represents a borderline case of Actor, one that combines organizational features (an administration and a jurisdiction) and spans over a geographical and temporal extent. </a:t>
            </a:r>
          </a:p>
          <a:p>
            <a:pPr>
              <a:buClr>
                <a:schemeClr val="tx1">
                  <a:lumMod val="75000"/>
                  <a:lumOff val="25000"/>
                </a:schemeClr>
              </a:buClr>
              <a:buSzPct val="100000"/>
              <a:buFont typeface="Wingdings" panose="05000000000000000000" pitchFamily="2" charset="2"/>
              <a:buChar char="q"/>
            </a:pPr>
            <a:r>
              <a:rPr lang="en-US" sz="2400" dirty="0">
                <a:solidFill>
                  <a:schemeClr val="tx1">
                    <a:lumMod val="75000"/>
                    <a:lumOff val="25000"/>
                  </a:schemeClr>
                </a:solidFill>
              </a:rPr>
              <a:t>Overall, there is significant overlap with the AAT Agents facet. </a:t>
            </a:r>
          </a:p>
          <a:p>
            <a:pPr marL="346075" indent="0">
              <a:buClr>
                <a:schemeClr val="tx1">
                  <a:lumMod val="75000"/>
                  <a:lumOff val="25000"/>
                </a:schemeClr>
              </a:buClr>
              <a:buSzPct val="100000"/>
              <a:buNone/>
            </a:pPr>
            <a:endParaRPr lang="en-US" sz="2400" dirty="0">
              <a:solidFill>
                <a:schemeClr val="tx1">
                  <a:lumMod val="75000"/>
                  <a:lumOff val="25000"/>
                </a:schemeClr>
              </a:solidFill>
            </a:endParaRPr>
          </a:p>
          <a:p>
            <a:pPr>
              <a:buClr>
                <a:schemeClr val="tx1">
                  <a:lumMod val="75000"/>
                  <a:lumOff val="25000"/>
                </a:schemeClr>
              </a:buClr>
              <a:buSzPct val="100000"/>
              <a:buFont typeface="Wingdings" panose="05000000000000000000" pitchFamily="2" charset="2"/>
              <a:buChar char="q"/>
            </a:pPr>
            <a:endParaRPr lang="en-US" sz="2400" dirty="0">
              <a:solidFill>
                <a:schemeClr val="tx1">
                  <a:lumMod val="75000"/>
                  <a:lumOff val="25000"/>
                </a:schemeClr>
              </a:solidFill>
            </a:endParaRPr>
          </a:p>
          <a:p>
            <a:pPr>
              <a:buClr>
                <a:schemeClr val="tx1">
                  <a:lumMod val="75000"/>
                  <a:lumOff val="25000"/>
                </a:schemeClr>
              </a:buClr>
              <a:buSzPct val="100000"/>
              <a:buFont typeface="Wingdings" panose="05000000000000000000" pitchFamily="2" charset="2"/>
              <a:buChar char="q"/>
            </a:pPr>
            <a:endParaRPr lang="en-US" sz="2400" dirty="0">
              <a:solidFill>
                <a:schemeClr val="tx1">
                  <a:lumMod val="75000"/>
                  <a:lumOff val="25000"/>
                </a:schemeClr>
              </a:solidFill>
            </a:endParaRPr>
          </a:p>
          <a:p>
            <a:pPr lvl="1">
              <a:buClr>
                <a:schemeClr val="tx1">
                  <a:lumMod val="75000"/>
                  <a:lumOff val="25000"/>
                </a:schemeClr>
              </a:buClr>
              <a:buSzPct val="70000"/>
              <a:buFont typeface="Wingdings" panose="05000000000000000000" pitchFamily="2" charset="2"/>
              <a:buChar char="q"/>
            </a:pPr>
            <a:endParaRPr lang="en-US" dirty="0">
              <a:solidFill>
                <a:schemeClr val="tx1">
                  <a:lumMod val="75000"/>
                  <a:lumOff val="25000"/>
                </a:schemeClr>
              </a:solidFill>
            </a:endParaRPr>
          </a:p>
        </p:txBody>
      </p:sp>
      <p:pic>
        <p:nvPicPr>
          <p:cNvPr id="4" name="Εικόνα 3">
            <a:extLst>
              <a:ext uri="{FF2B5EF4-FFF2-40B4-BE49-F238E27FC236}">
                <a16:creationId xmlns:a16="http://schemas.microsoft.com/office/drawing/2014/main" id="{C282AC86-824A-4A21-8FF6-D9F5DEE96FE6}"/>
              </a:ext>
            </a:extLst>
          </p:cNvPr>
          <p:cNvPicPr>
            <a:picLocks noChangeAspect="1"/>
          </p:cNvPicPr>
          <p:nvPr/>
        </p:nvPicPr>
        <p:blipFill rotWithShape="1">
          <a:blip r:embed="rId2"/>
          <a:srcRect l="10946"/>
          <a:stretch/>
        </p:blipFill>
        <p:spPr>
          <a:xfrm>
            <a:off x="6707702" y="4497036"/>
            <a:ext cx="3180890" cy="2505075"/>
          </a:xfrm>
          <a:prstGeom prst="rect">
            <a:avLst/>
          </a:prstGeom>
        </p:spPr>
      </p:pic>
      <p:sp>
        <p:nvSpPr>
          <p:cNvPr id="5" name="TextBox 4">
            <a:extLst>
              <a:ext uri="{FF2B5EF4-FFF2-40B4-BE49-F238E27FC236}">
                <a16:creationId xmlns:a16="http://schemas.microsoft.com/office/drawing/2014/main" id="{50560335-DC82-4B28-8CC8-78AD341A24C0}"/>
              </a:ext>
            </a:extLst>
          </p:cNvPr>
          <p:cNvSpPr txBox="1"/>
          <p:nvPr/>
        </p:nvSpPr>
        <p:spPr>
          <a:xfrm>
            <a:off x="1000585" y="3724275"/>
            <a:ext cx="5715000" cy="3077766"/>
          </a:xfrm>
          <a:prstGeom prst="rect">
            <a:avLst/>
          </a:prstGeom>
          <a:noFill/>
        </p:spPr>
        <p:txBody>
          <a:bodyPr wrap="square" rtlCol="0">
            <a:spAutoFit/>
          </a:bodyPr>
          <a:lstStyle/>
          <a:p>
            <a:pPr marL="342900" indent="-342900">
              <a:buSzPct val="70000"/>
              <a:buFont typeface="Wingdings" panose="05000000000000000000" pitchFamily="2" charset="2"/>
              <a:buChar char="q"/>
            </a:pPr>
            <a:r>
              <a:rPr lang="en-US" sz="2200" dirty="0">
                <a:solidFill>
                  <a:schemeClr val="tx1">
                    <a:lumMod val="75000"/>
                    <a:lumOff val="25000"/>
                  </a:schemeClr>
                </a:solidFill>
              </a:rPr>
              <a:t>AAT People map to BBT Roles and Groups &amp; Collectivities (to the extent they do not exhibit organizational features), </a:t>
            </a:r>
          </a:p>
          <a:p>
            <a:pPr marL="342900" indent="-342900">
              <a:buSzPct val="70000"/>
              <a:buFont typeface="Wingdings" panose="05000000000000000000" pitchFamily="2" charset="2"/>
              <a:buChar char="q"/>
            </a:pPr>
            <a:r>
              <a:rPr lang="en-US" sz="2200" dirty="0">
                <a:solidFill>
                  <a:schemeClr val="tx1">
                    <a:lumMod val="75000"/>
                    <a:lumOff val="25000"/>
                  </a:schemeClr>
                </a:solidFill>
              </a:rPr>
              <a:t>AAT Organizations (not administrative or political ones though) map to BBT Groups and Collectivities as well.</a:t>
            </a:r>
          </a:p>
          <a:p>
            <a:pPr marL="342900" indent="-342900">
              <a:buSzPct val="70000"/>
              <a:buFont typeface="Wingdings" panose="05000000000000000000" pitchFamily="2" charset="2"/>
              <a:buChar char="q"/>
            </a:pPr>
            <a:r>
              <a:rPr lang="en-US" sz="2200" dirty="0">
                <a:solidFill>
                  <a:schemeClr val="tx1">
                    <a:lumMod val="75000"/>
                    <a:lumOff val="25000"/>
                  </a:schemeClr>
                </a:solidFill>
              </a:rPr>
              <a:t>The remainder of AAT Organizations map to BBT Geopolitical Units</a:t>
            </a:r>
          </a:p>
          <a:p>
            <a:endParaRPr lang="en-US" sz="1800" dirty="0"/>
          </a:p>
        </p:txBody>
      </p:sp>
    </p:spTree>
    <p:extLst>
      <p:ext uri="{BB962C8B-B14F-4D97-AF65-F5344CB8AC3E}">
        <p14:creationId xmlns:p14="http://schemas.microsoft.com/office/powerpoint/2010/main" val="3028624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E1BE3B-D836-40AF-AF30-B5284455744A}"/>
              </a:ext>
            </a:extLst>
          </p:cNvPr>
          <p:cNvSpPr>
            <a:spLocks noGrp="1"/>
          </p:cNvSpPr>
          <p:nvPr>
            <p:ph type="title"/>
          </p:nvPr>
        </p:nvSpPr>
        <p:spPr/>
        <p:txBody>
          <a:bodyPr>
            <a:normAutofit/>
          </a:bodyPr>
          <a:lstStyle/>
          <a:p>
            <a:r>
              <a:rPr lang="en-US" sz="2800" b="1" dirty="0" err="1">
                <a:solidFill>
                  <a:schemeClr val="tx1">
                    <a:lumMod val="75000"/>
                    <a:lumOff val="25000"/>
                  </a:schemeClr>
                </a:solidFill>
              </a:rPr>
              <a:t>BBTalk</a:t>
            </a:r>
            <a:r>
              <a:rPr lang="en-US" sz="2800" b="1" dirty="0">
                <a:solidFill>
                  <a:schemeClr val="tx1">
                    <a:lumMod val="75000"/>
                    <a:lumOff val="25000"/>
                  </a:schemeClr>
                </a:solidFill>
              </a:rPr>
              <a:t>: A tool for federated thesaurus management</a:t>
            </a:r>
          </a:p>
        </p:txBody>
      </p:sp>
      <p:sp>
        <p:nvSpPr>
          <p:cNvPr id="3" name="Θέση περιεχομένου 2">
            <a:extLst>
              <a:ext uri="{FF2B5EF4-FFF2-40B4-BE49-F238E27FC236}">
                <a16:creationId xmlns:a16="http://schemas.microsoft.com/office/drawing/2014/main" id="{4AC32067-27D8-4DC0-A8FF-D0C97C4455D3}"/>
              </a:ext>
            </a:extLst>
          </p:cNvPr>
          <p:cNvSpPr>
            <a:spLocks noGrp="1"/>
          </p:cNvSpPr>
          <p:nvPr>
            <p:ph idx="1"/>
          </p:nvPr>
        </p:nvSpPr>
        <p:spPr>
          <a:xfrm>
            <a:off x="502920" y="1512147"/>
            <a:ext cx="9052560" cy="5022427"/>
          </a:xfrm>
        </p:spPr>
        <p:txBody>
          <a:bodyPr>
            <a:normAutofit/>
          </a:bodyPr>
          <a:lstStyle/>
          <a:p>
            <a:pPr marL="435132" indent="-435132" algn="just">
              <a:lnSpc>
                <a:spcPts val="3122"/>
              </a:lnSpc>
              <a:buClr>
                <a:schemeClr val="tx1">
                  <a:lumMod val="75000"/>
                  <a:lumOff val="25000"/>
                </a:schemeClr>
              </a:buClr>
              <a:buFont typeface="Wingdings" panose="05000000000000000000" pitchFamily="2" charset="2"/>
              <a:buChar char="q"/>
            </a:pPr>
            <a:r>
              <a:rPr lang="en-US" sz="2400" dirty="0">
                <a:solidFill>
                  <a:schemeClr val="tx1">
                    <a:lumMod val="65000"/>
                    <a:lumOff val="35000"/>
                  </a:schemeClr>
                </a:solidFill>
              </a:rPr>
              <a:t>BBT aims to bring together a federation of vocabularies spanning the Arts and Humanities and to render them interoperable. </a:t>
            </a:r>
          </a:p>
          <a:p>
            <a:pPr marL="435132" indent="-435132" algn="just">
              <a:lnSpc>
                <a:spcPts val="3122"/>
              </a:lnSpc>
              <a:spcAft>
                <a:spcPts val="160"/>
              </a:spcAft>
              <a:buClr>
                <a:schemeClr val="tx1">
                  <a:lumMod val="75000"/>
                  <a:lumOff val="25000"/>
                </a:schemeClr>
              </a:buClr>
              <a:buFont typeface="Wingdings" panose="05000000000000000000" pitchFamily="2" charset="2"/>
              <a:buChar char="q"/>
            </a:pPr>
            <a:r>
              <a:rPr lang="en-US" sz="2400" dirty="0" err="1">
                <a:solidFill>
                  <a:schemeClr val="tx1">
                    <a:lumMod val="65000"/>
                    <a:lumOff val="35000"/>
                  </a:schemeClr>
                </a:solidFill>
              </a:rPr>
              <a:t>BBTalk</a:t>
            </a:r>
            <a:r>
              <a:rPr lang="en-US" sz="2400" dirty="0">
                <a:solidFill>
                  <a:schemeClr val="tx1">
                    <a:lumMod val="65000"/>
                    <a:lumOff val="35000"/>
                  </a:schemeClr>
                </a:solidFill>
              </a:rPr>
              <a:t> is an online service for managing thesauri integration with the BBT and updating  its content, when necessary.   </a:t>
            </a:r>
          </a:p>
          <a:p>
            <a:pPr marL="435132" indent="-435132" algn="just">
              <a:lnSpc>
                <a:spcPts val="3122"/>
              </a:lnSpc>
              <a:buClr>
                <a:schemeClr val="tx1">
                  <a:lumMod val="75000"/>
                  <a:lumOff val="25000"/>
                </a:schemeClr>
              </a:buClr>
              <a:buFont typeface="Wingdings" panose="05000000000000000000" pitchFamily="2" charset="2"/>
              <a:buChar char="q"/>
            </a:pPr>
            <a:r>
              <a:rPr lang="en-US" sz="2400" dirty="0" err="1">
                <a:solidFill>
                  <a:schemeClr val="tx1">
                    <a:lumMod val="65000"/>
                    <a:lumOff val="35000"/>
                  </a:schemeClr>
                </a:solidFill>
              </a:rPr>
              <a:t>BBTalk</a:t>
            </a:r>
            <a:r>
              <a:rPr lang="en-US" sz="2400" dirty="0">
                <a:solidFill>
                  <a:schemeClr val="tx1">
                    <a:lumMod val="65000"/>
                    <a:lumOff val="35000"/>
                  </a:schemeClr>
                </a:solidFill>
              </a:rPr>
              <a:t> offers a thesaurus alignment functionality allowing end users: </a:t>
            </a:r>
          </a:p>
          <a:p>
            <a:pPr marL="870224" lvl="1" indent="-435132" algn="just">
              <a:buClr>
                <a:schemeClr val="tx1">
                  <a:lumMod val="75000"/>
                  <a:lumOff val="25000"/>
                </a:schemeClr>
              </a:buClr>
              <a:buSzPct val="70000"/>
              <a:buFont typeface="Wingdings" panose="05000000000000000000" pitchFamily="2" charset="2"/>
              <a:buChar char="q"/>
            </a:pPr>
            <a:r>
              <a:rPr lang="en-US" sz="2400" dirty="0">
                <a:solidFill>
                  <a:schemeClr val="tx1">
                    <a:lumMod val="65000"/>
                    <a:lumOff val="35000"/>
                  </a:schemeClr>
                </a:solidFill>
              </a:rPr>
              <a:t>create links among specialist thesauri and the BBT .</a:t>
            </a:r>
          </a:p>
          <a:p>
            <a:pPr marL="870224" lvl="1" indent="-435132" algn="just">
              <a:buClr>
                <a:schemeClr val="tx1">
                  <a:lumMod val="75000"/>
                  <a:lumOff val="25000"/>
                </a:schemeClr>
              </a:buClr>
              <a:buSzPct val="70000"/>
              <a:buFont typeface="Wingdings" panose="05000000000000000000" pitchFamily="2" charset="2"/>
              <a:buChar char="q"/>
            </a:pPr>
            <a:r>
              <a:rPr lang="en-US" sz="2400" dirty="0">
                <a:solidFill>
                  <a:schemeClr val="tx1">
                    <a:lumMod val="65000"/>
                    <a:lumOff val="35000"/>
                  </a:schemeClr>
                </a:solidFill>
              </a:rPr>
              <a:t>provide evidence confirming/disconfirming the high-level terms of the thesaurus itself.</a:t>
            </a:r>
          </a:p>
          <a:p>
            <a:pPr marL="870224" lvl="1" indent="-435132" algn="just">
              <a:buClr>
                <a:schemeClr val="tx1">
                  <a:lumMod val="75000"/>
                  <a:lumOff val="25000"/>
                </a:schemeClr>
              </a:buClr>
              <a:buSzPct val="70000"/>
              <a:buFont typeface="Wingdings" panose="05000000000000000000" pitchFamily="2" charset="2"/>
              <a:buChar char="q"/>
            </a:pPr>
            <a:endParaRPr lang="en-US" sz="2400" dirty="0">
              <a:solidFill>
                <a:schemeClr val="tx1">
                  <a:lumMod val="65000"/>
                  <a:lumOff val="35000"/>
                </a:schemeClr>
              </a:solidFill>
            </a:endParaRPr>
          </a:p>
          <a:p>
            <a:pPr marL="413024" indent="-435132" algn="just">
              <a:buClr>
                <a:schemeClr val="tx1">
                  <a:lumMod val="75000"/>
                  <a:lumOff val="25000"/>
                </a:schemeClr>
              </a:buClr>
              <a:buSzPct val="70000"/>
              <a:buFont typeface="Wingdings" panose="05000000000000000000" pitchFamily="2" charset="2"/>
              <a:buChar char="q"/>
            </a:pPr>
            <a:r>
              <a:rPr lang="en-US" sz="2400" dirty="0">
                <a:hlinkClick r:id="rId2"/>
              </a:rPr>
              <a:t>https://www.backbonethesaurus.eu/BBTalk/</a:t>
            </a:r>
            <a:endParaRPr lang="en-US" sz="2400" dirty="0">
              <a:solidFill>
                <a:schemeClr val="tx1">
                  <a:lumMod val="65000"/>
                  <a:lumOff val="35000"/>
                </a:schemeClr>
              </a:solidFill>
            </a:endParaRPr>
          </a:p>
          <a:p>
            <a:pPr>
              <a:buClr>
                <a:schemeClr val="tx1">
                  <a:lumMod val="75000"/>
                  <a:lumOff val="25000"/>
                </a:schemeClr>
              </a:buClr>
            </a:pPr>
            <a:endParaRPr lang="en-US" dirty="0"/>
          </a:p>
        </p:txBody>
      </p:sp>
    </p:spTree>
    <p:extLst>
      <p:ext uri="{BB962C8B-B14F-4D97-AF65-F5344CB8AC3E}">
        <p14:creationId xmlns:p14="http://schemas.microsoft.com/office/powerpoint/2010/main" val="236726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tx1">
                    <a:lumMod val="65000"/>
                    <a:lumOff val="35000"/>
                  </a:schemeClr>
                </a:solidFill>
              </a:rPr>
              <a:t>Outline </a:t>
            </a:r>
          </a:p>
        </p:txBody>
      </p:sp>
      <p:sp>
        <p:nvSpPr>
          <p:cNvPr id="3" name="Content Placeholder 2"/>
          <p:cNvSpPr>
            <a:spLocks noGrp="1"/>
          </p:cNvSpPr>
          <p:nvPr>
            <p:ph idx="1"/>
          </p:nvPr>
        </p:nvSpPr>
        <p:spPr/>
        <p:txBody>
          <a:bodyPr/>
          <a:lstStyle/>
          <a:p>
            <a:pPr>
              <a:spcAft>
                <a:spcPts val="600"/>
              </a:spcAft>
              <a:buClr>
                <a:schemeClr val="tx1">
                  <a:lumMod val="75000"/>
                  <a:lumOff val="25000"/>
                </a:schemeClr>
              </a:buClr>
              <a:buSzPct val="100000"/>
              <a:buFont typeface="Wingdings" panose="05000000000000000000" pitchFamily="2" charset="2"/>
              <a:buChar char="q"/>
            </a:pPr>
            <a:r>
              <a:rPr lang="en-US" sz="2400" dirty="0">
                <a:solidFill>
                  <a:schemeClr val="tx1">
                    <a:lumMod val="65000"/>
                    <a:lumOff val="35000"/>
                  </a:schemeClr>
                </a:solidFill>
              </a:rPr>
              <a:t>The BackBone Thesaurus:</a:t>
            </a:r>
            <a:br>
              <a:rPr lang="en-US" sz="2400" dirty="0">
                <a:solidFill>
                  <a:schemeClr val="tx1">
                    <a:lumMod val="65000"/>
                    <a:lumOff val="35000"/>
                  </a:schemeClr>
                </a:solidFill>
              </a:rPr>
            </a:br>
            <a:r>
              <a:rPr lang="en-US" sz="2400" dirty="0">
                <a:solidFill>
                  <a:schemeClr val="tx1">
                    <a:lumMod val="65000"/>
                    <a:lumOff val="35000"/>
                  </a:schemeClr>
                </a:solidFill>
              </a:rPr>
              <a:t>goals, principles and motivation</a:t>
            </a:r>
          </a:p>
          <a:p>
            <a:pPr>
              <a:spcAft>
                <a:spcPts val="600"/>
              </a:spcAft>
              <a:buClr>
                <a:schemeClr val="tx1">
                  <a:lumMod val="75000"/>
                  <a:lumOff val="25000"/>
                </a:schemeClr>
              </a:buClr>
              <a:buSzPct val="100000"/>
              <a:buFont typeface="Wingdings" panose="05000000000000000000" pitchFamily="2" charset="2"/>
              <a:buChar char="q"/>
            </a:pPr>
            <a:r>
              <a:rPr lang="en-US" sz="2400" dirty="0">
                <a:solidFill>
                  <a:schemeClr val="tx1">
                    <a:lumMod val="65000"/>
                    <a:lumOff val="35000"/>
                  </a:schemeClr>
                </a:solidFill>
              </a:rPr>
              <a:t>The structure of the BackBone Thesaurus:</a:t>
            </a:r>
            <a:br>
              <a:rPr lang="en-US" sz="2400" dirty="0">
                <a:solidFill>
                  <a:schemeClr val="tx1">
                    <a:lumMod val="65000"/>
                    <a:lumOff val="35000"/>
                  </a:schemeClr>
                </a:solidFill>
              </a:rPr>
            </a:br>
            <a:r>
              <a:rPr lang="en-US" sz="2400" dirty="0">
                <a:solidFill>
                  <a:schemeClr val="tx1">
                    <a:lumMod val="65000"/>
                    <a:lumOff val="35000"/>
                  </a:schemeClr>
                </a:solidFill>
              </a:rPr>
              <a:t>motivation for its facets &amp; hierarchies</a:t>
            </a:r>
          </a:p>
          <a:p>
            <a:pPr>
              <a:buClr>
                <a:schemeClr val="tx1">
                  <a:lumMod val="75000"/>
                  <a:lumOff val="25000"/>
                </a:schemeClr>
              </a:buClr>
              <a:buSzPct val="100000"/>
              <a:buFont typeface="Wingdings" panose="05000000000000000000" pitchFamily="2" charset="2"/>
              <a:buChar char="q"/>
            </a:pPr>
            <a:r>
              <a:rPr lang="en-US" sz="2400" dirty="0" err="1">
                <a:solidFill>
                  <a:schemeClr val="tx1">
                    <a:lumMod val="65000"/>
                    <a:lumOff val="35000"/>
                  </a:schemeClr>
                </a:solidFill>
              </a:rPr>
              <a:t>BBTalk</a:t>
            </a:r>
            <a:r>
              <a:rPr lang="en-US" sz="2400" dirty="0">
                <a:solidFill>
                  <a:schemeClr val="tx1">
                    <a:lumMod val="65000"/>
                    <a:lumOff val="35000"/>
                  </a:schemeClr>
                </a:solidFill>
              </a:rPr>
              <a:t>: a tool to manage and display the content of the BackBone Thesaurus</a:t>
            </a:r>
          </a:p>
          <a:p>
            <a:pPr>
              <a:buClr>
                <a:schemeClr val="tx1">
                  <a:lumMod val="75000"/>
                  <a:lumOff val="25000"/>
                </a:schemeClr>
              </a:buClr>
              <a:buSzPct val="100000"/>
              <a:buFont typeface="Wingdings" panose="05000000000000000000" pitchFamily="2" charset="2"/>
              <a:buChar char="q"/>
            </a:pPr>
            <a:r>
              <a:rPr lang="en-US" sz="2400" dirty="0">
                <a:solidFill>
                  <a:schemeClr val="tx1">
                    <a:lumMod val="65000"/>
                    <a:lumOff val="35000"/>
                  </a:schemeClr>
                </a:solidFill>
              </a:rPr>
              <a:t>Thesaurus Alignment through </a:t>
            </a:r>
            <a:r>
              <a:rPr lang="en-US" sz="2400" dirty="0" err="1">
                <a:solidFill>
                  <a:schemeClr val="tx1">
                    <a:lumMod val="65000"/>
                    <a:lumOff val="35000"/>
                  </a:schemeClr>
                </a:solidFill>
              </a:rPr>
              <a:t>VisTA</a:t>
            </a:r>
            <a:r>
              <a:rPr lang="en-US" sz="2400" dirty="0">
                <a:solidFill>
                  <a:schemeClr val="tx1">
                    <a:lumMod val="65000"/>
                    <a:lumOff val="35000"/>
                  </a:schemeClr>
                </a:solidFill>
              </a:rPr>
              <a:t>, a tool for </a:t>
            </a:r>
            <a:r>
              <a:rPr lang="en-GB" sz="2400" dirty="0">
                <a:solidFill>
                  <a:schemeClr val="tx1">
                    <a:lumMod val="65000"/>
                    <a:lumOff val="35000"/>
                  </a:schemeClr>
                </a:solidFill>
              </a:rPr>
              <a:t>visual terminology alignment.</a:t>
            </a:r>
          </a:p>
          <a:p>
            <a:pPr marL="0" indent="0">
              <a:buClr>
                <a:schemeClr val="tx1">
                  <a:lumMod val="75000"/>
                  <a:lumOff val="25000"/>
                </a:schemeClr>
              </a:buClr>
              <a:buSzPct val="100000"/>
              <a:buNone/>
            </a:pPr>
            <a:endParaRPr lang="en-US" sz="2400" dirty="0">
              <a:solidFill>
                <a:schemeClr val="tx1">
                  <a:lumMod val="65000"/>
                  <a:lumOff val="35000"/>
                </a:schemeClr>
              </a:solidFill>
            </a:endParaRPr>
          </a:p>
          <a:p>
            <a:pPr>
              <a:buSzPct val="100000"/>
              <a:buFont typeface="Wingdings" panose="05000000000000000000" pitchFamily="2" charset="2"/>
              <a:buChar char="q"/>
            </a:pPr>
            <a:endParaRPr lang="en-US" sz="2400" dirty="0">
              <a:solidFill>
                <a:schemeClr val="tx1">
                  <a:lumMod val="65000"/>
                  <a:lumOff val="35000"/>
                </a:schemeClr>
              </a:solidFill>
            </a:endParaRPr>
          </a:p>
          <a:p>
            <a:endParaRPr lang="en-US" dirty="0"/>
          </a:p>
          <a:p>
            <a:pPr lvl="1"/>
            <a:endParaRPr lang="en-US" dirty="0"/>
          </a:p>
        </p:txBody>
      </p:sp>
    </p:spTree>
    <p:extLst>
      <p:ext uri="{BB962C8B-B14F-4D97-AF65-F5344CB8AC3E}">
        <p14:creationId xmlns:p14="http://schemas.microsoft.com/office/powerpoint/2010/main" val="1914355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F0F0"/>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028844E2-46C4-4A27-853D-03796694B645}"/>
              </a:ext>
            </a:extLst>
          </p:cNvPr>
          <p:cNvPicPr>
            <a:picLocks noChangeAspect="1"/>
          </p:cNvPicPr>
          <p:nvPr/>
        </p:nvPicPr>
        <p:blipFill>
          <a:blip r:embed="rId2"/>
          <a:stretch>
            <a:fillRect/>
          </a:stretch>
        </p:blipFill>
        <p:spPr>
          <a:xfrm>
            <a:off x="1447800" y="1828800"/>
            <a:ext cx="7591425" cy="4467225"/>
          </a:xfrm>
          <a:prstGeom prst="rect">
            <a:avLst/>
          </a:prstGeom>
        </p:spPr>
      </p:pic>
      <p:sp>
        <p:nvSpPr>
          <p:cNvPr id="2" name="Τίτλος 1">
            <a:extLst>
              <a:ext uri="{FF2B5EF4-FFF2-40B4-BE49-F238E27FC236}">
                <a16:creationId xmlns:a16="http://schemas.microsoft.com/office/drawing/2014/main" id="{98BCDD09-0A07-4D10-B46C-8DCFFEB5E2A7}"/>
              </a:ext>
            </a:extLst>
          </p:cNvPr>
          <p:cNvSpPr>
            <a:spLocks noGrp="1"/>
          </p:cNvSpPr>
          <p:nvPr>
            <p:ph type="title"/>
          </p:nvPr>
        </p:nvSpPr>
        <p:spPr/>
        <p:txBody>
          <a:bodyPr>
            <a:normAutofit/>
          </a:bodyPr>
          <a:lstStyle/>
          <a:p>
            <a:r>
              <a:rPr lang="en-US" sz="2800" b="1" dirty="0" err="1">
                <a:solidFill>
                  <a:schemeClr val="tx1">
                    <a:lumMod val="75000"/>
                    <a:lumOff val="25000"/>
                  </a:schemeClr>
                </a:solidFill>
              </a:rPr>
              <a:t>BBTalk</a:t>
            </a:r>
            <a:r>
              <a:rPr lang="en-US" sz="2800" b="1" dirty="0">
                <a:solidFill>
                  <a:schemeClr val="tx1">
                    <a:lumMod val="75000"/>
                    <a:lumOff val="25000"/>
                  </a:schemeClr>
                </a:solidFill>
              </a:rPr>
              <a:t>: A tool for federated thesaurus management</a:t>
            </a:r>
            <a:endParaRPr lang="en-US" sz="2800" dirty="0"/>
          </a:p>
        </p:txBody>
      </p:sp>
      <p:sp>
        <p:nvSpPr>
          <p:cNvPr id="5" name="TextBox 4">
            <a:extLst>
              <a:ext uri="{FF2B5EF4-FFF2-40B4-BE49-F238E27FC236}">
                <a16:creationId xmlns:a16="http://schemas.microsoft.com/office/drawing/2014/main" id="{E363B933-DA62-442D-A1A6-C0CABB008112}"/>
              </a:ext>
            </a:extLst>
          </p:cNvPr>
          <p:cNvSpPr txBox="1"/>
          <p:nvPr/>
        </p:nvSpPr>
        <p:spPr>
          <a:xfrm>
            <a:off x="685800" y="1780161"/>
            <a:ext cx="3200400" cy="1154162"/>
          </a:xfrm>
          <a:prstGeom prst="rect">
            <a:avLst/>
          </a:prstGeom>
          <a:solidFill>
            <a:srgbClr val="EFF0F0"/>
          </a:solidFill>
        </p:spPr>
        <p:txBody>
          <a:bodyPr wrap="square" rtlCol="0">
            <a:spAutoFit/>
          </a:bodyPr>
          <a:lstStyle/>
          <a:p>
            <a:r>
              <a:rPr lang="en-US" sz="2300" b="1" dirty="0">
                <a:solidFill>
                  <a:schemeClr val="tx1">
                    <a:lumMod val="75000"/>
                    <a:lumOff val="25000"/>
                  </a:schemeClr>
                </a:solidFill>
              </a:rPr>
              <a:t>End users can browse through the connections to BBT via </a:t>
            </a:r>
            <a:r>
              <a:rPr lang="en-US" sz="2300" b="1" dirty="0" err="1">
                <a:solidFill>
                  <a:schemeClr val="tx1">
                    <a:lumMod val="75000"/>
                    <a:lumOff val="25000"/>
                  </a:schemeClr>
                </a:solidFill>
              </a:rPr>
              <a:t>BBTalk</a:t>
            </a:r>
            <a:endParaRPr lang="en-US" sz="2300" b="1" dirty="0"/>
          </a:p>
        </p:txBody>
      </p:sp>
    </p:spTree>
    <p:extLst>
      <p:ext uri="{BB962C8B-B14F-4D97-AF65-F5344CB8AC3E}">
        <p14:creationId xmlns:p14="http://schemas.microsoft.com/office/powerpoint/2010/main" val="2315374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E1BE3B-D836-40AF-AF30-B5284455744A}"/>
              </a:ext>
            </a:extLst>
          </p:cNvPr>
          <p:cNvSpPr>
            <a:spLocks noGrp="1"/>
          </p:cNvSpPr>
          <p:nvPr>
            <p:ph type="title"/>
          </p:nvPr>
        </p:nvSpPr>
        <p:spPr/>
        <p:txBody>
          <a:bodyPr>
            <a:normAutofit/>
          </a:bodyPr>
          <a:lstStyle/>
          <a:p>
            <a:endParaRPr lang="en-US" sz="2800" b="1" dirty="0">
              <a:solidFill>
                <a:schemeClr val="tx1">
                  <a:lumMod val="75000"/>
                  <a:lumOff val="25000"/>
                </a:schemeClr>
              </a:solidFill>
            </a:endParaRPr>
          </a:p>
        </p:txBody>
      </p:sp>
      <p:sp>
        <p:nvSpPr>
          <p:cNvPr id="3" name="Θέση περιεχομένου 2">
            <a:extLst>
              <a:ext uri="{FF2B5EF4-FFF2-40B4-BE49-F238E27FC236}">
                <a16:creationId xmlns:a16="http://schemas.microsoft.com/office/drawing/2014/main" id="{4AC32067-27D8-4DC0-A8FF-D0C97C4455D3}"/>
              </a:ext>
            </a:extLst>
          </p:cNvPr>
          <p:cNvSpPr>
            <a:spLocks noGrp="1"/>
          </p:cNvSpPr>
          <p:nvPr>
            <p:ph idx="1"/>
          </p:nvPr>
        </p:nvSpPr>
        <p:spPr>
          <a:xfrm>
            <a:off x="579124" y="1480616"/>
            <a:ext cx="4373876" cy="5072584"/>
          </a:xfrm>
        </p:spPr>
        <p:txBody>
          <a:bodyPr>
            <a:normAutofit/>
          </a:bodyPr>
          <a:lstStyle/>
          <a:p>
            <a:pPr marL="0" indent="0">
              <a:buClr>
                <a:schemeClr val="tx1">
                  <a:lumMod val="75000"/>
                  <a:lumOff val="25000"/>
                </a:schemeClr>
              </a:buClr>
              <a:buSzPct val="70000"/>
              <a:buNone/>
            </a:pPr>
            <a:r>
              <a:rPr lang="en-US" sz="2400" dirty="0">
                <a:solidFill>
                  <a:schemeClr val="tx1">
                    <a:lumMod val="75000"/>
                    <a:lumOff val="25000"/>
                  </a:schemeClr>
                </a:solidFill>
              </a:rPr>
              <a:t>They can also navigate through the federated thesauri overarched by BBT and browse through their hierarchies, through the Federated Thesaurus Viewer.</a:t>
            </a:r>
          </a:p>
          <a:p>
            <a:pPr marL="0" indent="0">
              <a:buClr>
                <a:schemeClr val="tx1">
                  <a:lumMod val="75000"/>
                  <a:lumOff val="25000"/>
                </a:schemeClr>
              </a:buClr>
              <a:buSzPct val="70000"/>
              <a:buNone/>
            </a:pPr>
            <a:r>
              <a:rPr lang="en-US" sz="2400" dirty="0">
                <a:solidFill>
                  <a:schemeClr val="tx1">
                    <a:lumMod val="75000"/>
                    <a:lumOff val="25000"/>
                  </a:schemeClr>
                </a:solidFill>
                <a:hlinkClick r:id="rId2"/>
              </a:rPr>
              <a:t>https://isl.ics.forth.gr/apollonis-federated-thesaurus/en/</a:t>
            </a:r>
            <a:endParaRPr lang="en-US" sz="2400" dirty="0">
              <a:solidFill>
                <a:schemeClr val="tx1">
                  <a:lumMod val="75000"/>
                  <a:lumOff val="25000"/>
                </a:schemeClr>
              </a:solidFill>
            </a:endParaRPr>
          </a:p>
          <a:p>
            <a:pPr marL="413024" indent="-435132" algn="just">
              <a:buClr>
                <a:schemeClr val="tx1">
                  <a:lumMod val="75000"/>
                  <a:lumOff val="25000"/>
                </a:schemeClr>
              </a:buClr>
              <a:buSzPct val="70000"/>
              <a:buFont typeface="Wingdings" panose="05000000000000000000" pitchFamily="2" charset="2"/>
              <a:buChar char="q"/>
            </a:pPr>
            <a:endParaRPr lang="en-US" sz="2400" dirty="0">
              <a:solidFill>
                <a:schemeClr val="tx1">
                  <a:lumMod val="75000"/>
                  <a:lumOff val="25000"/>
                </a:schemeClr>
              </a:solidFill>
            </a:endParaRPr>
          </a:p>
          <a:p>
            <a:pPr marL="413024" indent="-435132" algn="just">
              <a:buClr>
                <a:schemeClr val="tx1">
                  <a:lumMod val="75000"/>
                  <a:lumOff val="25000"/>
                </a:schemeClr>
              </a:buClr>
              <a:buSzPct val="70000"/>
              <a:buFont typeface="Wingdings" panose="05000000000000000000" pitchFamily="2" charset="2"/>
              <a:buChar char="q"/>
            </a:pPr>
            <a:endParaRPr lang="en-US" sz="2400" dirty="0">
              <a:solidFill>
                <a:schemeClr val="tx1">
                  <a:lumMod val="75000"/>
                  <a:lumOff val="25000"/>
                </a:schemeClr>
              </a:solidFill>
            </a:endParaRPr>
          </a:p>
          <a:p>
            <a:pPr marL="413024" indent="-435132" algn="just">
              <a:buClr>
                <a:schemeClr val="tx1">
                  <a:lumMod val="75000"/>
                  <a:lumOff val="25000"/>
                </a:schemeClr>
              </a:buClr>
              <a:buSzPct val="70000"/>
              <a:buFont typeface="Wingdings" panose="05000000000000000000" pitchFamily="2" charset="2"/>
              <a:buChar char="q"/>
            </a:pPr>
            <a:endParaRPr lang="en-US" sz="2400" dirty="0">
              <a:solidFill>
                <a:schemeClr val="tx1">
                  <a:lumMod val="65000"/>
                  <a:lumOff val="35000"/>
                </a:schemeClr>
              </a:solidFill>
            </a:endParaRPr>
          </a:p>
          <a:p>
            <a:pPr>
              <a:buClr>
                <a:schemeClr val="tx1">
                  <a:lumMod val="75000"/>
                  <a:lumOff val="25000"/>
                </a:schemeClr>
              </a:buClr>
            </a:pPr>
            <a:endParaRPr lang="en-US" dirty="0"/>
          </a:p>
        </p:txBody>
      </p:sp>
      <p:pic>
        <p:nvPicPr>
          <p:cNvPr id="4" name="Εικόνα 3">
            <a:extLst>
              <a:ext uri="{FF2B5EF4-FFF2-40B4-BE49-F238E27FC236}">
                <a16:creationId xmlns:a16="http://schemas.microsoft.com/office/drawing/2014/main" id="{ABABC96F-18A3-43E3-9CEC-EF3CB7C5AF49}"/>
              </a:ext>
            </a:extLst>
          </p:cNvPr>
          <p:cNvPicPr>
            <a:picLocks noChangeAspect="1"/>
          </p:cNvPicPr>
          <p:nvPr/>
        </p:nvPicPr>
        <p:blipFill>
          <a:blip r:embed="rId3"/>
          <a:stretch>
            <a:fillRect/>
          </a:stretch>
        </p:blipFill>
        <p:spPr>
          <a:xfrm>
            <a:off x="5029200" y="2133600"/>
            <a:ext cx="4576190" cy="3281610"/>
          </a:xfrm>
          <a:prstGeom prst="rect">
            <a:avLst/>
          </a:prstGeom>
        </p:spPr>
      </p:pic>
    </p:spTree>
    <p:extLst>
      <p:ext uri="{BB962C8B-B14F-4D97-AF65-F5344CB8AC3E}">
        <p14:creationId xmlns:p14="http://schemas.microsoft.com/office/powerpoint/2010/main" val="1261807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5A35E2-4FED-4DEA-BC1F-03A59BDD7352}"/>
              </a:ext>
            </a:extLst>
          </p:cNvPr>
          <p:cNvSpPr>
            <a:spLocks noGrp="1"/>
          </p:cNvSpPr>
          <p:nvPr>
            <p:ph type="title"/>
          </p:nvPr>
        </p:nvSpPr>
        <p:spPr/>
        <p:txBody>
          <a:bodyPr>
            <a:normAutofit/>
          </a:bodyPr>
          <a:lstStyle/>
          <a:p>
            <a:r>
              <a:rPr lang="en-US" sz="2800" b="1" dirty="0" err="1">
                <a:solidFill>
                  <a:schemeClr val="tx1">
                    <a:lumMod val="75000"/>
                    <a:lumOff val="25000"/>
                  </a:schemeClr>
                </a:solidFill>
              </a:rPr>
              <a:t>BBTalk</a:t>
            </a:r>
            <a:r>
              <a:rPr lang="en-US" sz="2800" b="1" dirty="0">
                <a:solidFill>
                  <a:schemeClr val="tx1">
                    <a:lumMod val="75000"/>
                    <a:lumOff val="25000"/>
                  </a:schemeClr>
                </a:solidFill>
              </a:rPr>
              <a:t>: A tool for federated thesaurus management</a:t>
            </a:r>
            <a:endParaRPr lang="en-US" sz="2800" dirty="0"/>
          </a:p>
        </p:txBody>
      </p:sp>
      <p:sp>
        <p:nvSpPr>
          <p:cNvPr id="3" name="Θέση περιεχομένου 2">
            <a:extLst>
              <a:ext uri="{FF2B5EF4-FFF2-40B4-BE49-F238E27FC236}">
                <a16:creationId xmlns:a16="http://schemas.microsoft.com/office/drawing/2014/main" id="{FE3344CD-B042-4F57-8796-9B80B1ACB27A}"/>
              </a:ext>
            </a:extLst>
          </p:cNvPr>
          <p:cNvSpPr>
            <a:spLocks noGrp="1"/>
          </p:cNvSpPr>
          <p:nvPr>
            <p:ph idx="1"/>
          </p:nvPr>
        </p:nvSpPr>
        <p:spPr>
          <a:xfrm>
            <a:off x="518686" y="1676400"/>
            <a:ext cx="9052560" cy="4827694"/>
          </a:xfrm>
        </p:spPr>
        <p:txBody>
          <a:bodyPr>
            <a:noAutofit/>
          </a:bodyPr>
          <a:lstStyle/>
          <a:p>
            <a:pPr marL="435132" indent="-435132" algn="just">
              <a:lnSpc>
                <a:spcPts val="3122"/>
              </a:lnSpc>
              <a:buClr>
                <a:schemeClr val="tx1">
                  <a:lumMod val="75000"/>
                  <a:lumOff val="25000"/>
                </a:schemeClr>
              </a:buClr>
              <a:buFont typeface="Wingdings" panose="05000000000000000000" pitchFamily="2" charset="2"/>
              <a:buChar char="q"/>
            </a:pPr>
            <a:r>
              <a:rPr lang="en-US" sz="2400" dirty="0">
                <a:solidFill>
                  <a:schemeClr val="tx1">
                    <a:lumMod val="65000"/>
                    <a:lumOff val="35000"/>
                  </a:schemeClr>
                </a:solidFill>
              </a:rPr>
              <a:t>Clashes between BBT concepts and thesauri aligned to it can be resolved by updating the content and/or structure of the BBT.</a:t>
            </a:r>
          </a:p>
          <a:p>
            <a:pPr marL="435132" lvl="0" indent="-435132" algn="just">
              <a:lnSpc>
                <a:spcPts val="3122"/>
              </a:lnSpc>
              <a:buClr>
                <a:schemeClr val="tx1">
                  <a:lumMod val="75000"/>
                  <a:lumOff val="25000"/>
                </a:schemeClr>
              </a:buClr>
              <a:buFont typeface="Wingdings" panose="05000000000000000000" pitchFamily="2" charset="2"/>
              <a:buChar char="q"/>
            </a:pPr>
            <a:r>
              <a:rPr lang="en-US" sz="2400" dirty="0">
                <a:solidFill>
                  <a:prstClr val="black">
                    <a:lumMod val="65000"/>
                    <a:lumOff val="35000"/>
                  </a:prstClr>
                </a:solidFill>
              </a:rPr>
              <a:t>Updating the BBT involves the introduction of new high-level terms plus the deletion/merging or splitting of existing ones. </a:t>
            </a:r>
          </a:p>
          <a:p>
            <a:pPr marL="870224" lvl="1" indent="-435132" algn="just">
              <a:spcAft>
                <a:spcPts val="160"/>
              </a:spcAft>
              <a:buClr>
                <a:schemeClr val="tx1">
                  <a:lumMod val="75000"/>
                  <a:lumOff val="25000"/>
                </a:schemeClr>
              </a:buClr>
              <a:buSzPct val="70000"/>
              <a:buFont typeface="Wingdings" panose="05000000000000000000" pitchFamily="2" charset="2"/>
              <a:buChar char="q"/>
            </a:pPr>
            <a:r>
              <a:rPr lang="en-US" sz="2400" dirty="0" err="1">
                <a:solidFill>
                  <a:prstClr val="black">
                    <a:lumMod val="65000"/>
                    <a:lumOff val="35000"/>
                  </a:prstClr>
                </a:solidFill>
              </a:rPr>
              <a:t>BBTalk</a:t>
            </a:r>
            <a:r>
              <a:rPr lang="en-US" sz="2400" dirty="0">
                <a:solidFill>
                  <a:prstClr val="black">
                    <a:lumMod val="65000"/>
                    <a:lumOff val="35000"/>
                  </a:prstClr>
                </a:solidFill>
              </a:rPr>
              <a:t> keeps track of such actions and allows for version control.</a:t>
            </a:r>
          </a:p>
          <a:p>
            <a:pPr marL="435132" lvl="0" indent="-435132" algn="just">
              <a:lnSpc>
                <a:spcPts val="3122"/>
              </a:lnSpc>
              <a:buClr>
                <a:schemeClr val="tx1">
                  <a:lumMod val="75000"/>
                  <a:lumOff val="25000"/>
                </a:schemeClr>
              </a:buClr>
              <a:buFont typeface="Wingdings" panose="05000000000000000000" pitchFamily="2" charset="2"/>
              <a:buChar char="q"/>
            </a:pPr>
            <a:r>
              <a:rPr lang="en-US" sz="2400" dirty="0">
                <a:solidFill>
                  <a:prstClr val="black">
                    <a:lumMod val="65000"/>
                    <a:lumOff val="35000"/>
                  </a:prstClr>
                </a:solidFill>
              </a:rPr>
              <a:t>Changes are implemented after careful consideration and discussion among the BBT managing team, until consensus is reached.  </a:t>
            </a:r>
          </a:p>
          <a:p>
            <a:pPr marL="870224" lvl="1" indent="-435132" algn="just">
              <a:buClr>
                <a:schemeClr val="tx1">
                  <a:lumMod val="75000"/>
                  <a:lumOff val="25000"/>
                </a:schemeClr>
              </a:buClr>
              <a:buSzPct val="70000"/>
              <a:buFont typeface="Wingdings" panose="05000000000000000000" pitchFamily="2" charset="2"/>
              <a:buChar char="q"/>
            </a:pPr>
            <a:r>
              <a:rPr lang="en-US" sz="2400" dirty="0" err="1">
                <a:solidFill>
                  <a:prstClr val="black">
                    <a:lumMod val="65000"/>
                    <a:lumOff val="35000"/>
                  </a:prstClr>
                </a:solidFill>
              </a:rPr>
              <a:t>BBTalk</a:t>
            </a:r>
            <a:r>
              <a:rPr lang="en-US" sz="2400" dirty="0">
                <a:solidFill>
                  <a:prstClr val="black">
                    <a:lumMod val="65000"/>
                    <a:lumOff val="35000"/>
                  </a:prstClr>
                </a:solidFill>
              </a:rPr>
              <a:t> supports discussions among end-users and its managing team. </a:t>
            </a:r>
          </a:p>
          <a:p>
            <a:pPr marL="435132" lvl="0" indent="-435132" algn="just">
              <a:lnSpc>
                <a:spcPts val="3122"/>
              </a:lnSpc>
              <a:buClr>
                <a:schemeClr val="tx1">
                  <a:lumMod val="75000"/>
                  <a:lumOff val="25000"/>
                </a:schemeClr>
              </a:buClr>
              <a:buFont typeface="Wingdings" panose="05000000000000000000" pitchFamily="2" charset="2"/>
              <a:buChar char="q"/>
            </a:pPr>
            <a:r>
              <a:rPr lang="en-US" sz="2400" dirty="0" err="1">
                <a:solidFill>
                  <a:prstClr val="black">
                    <a:lumMod val="65000"/>
                    <a:lumOff val="35000"/>
                  </a:prstClr>
                </a:solidFill>
              </a:rPr>
              <a:t>BBTalk</a:t>
            </a:r>
            <a:r>
              <a:rPr lang="en-US" sz="2400" dirty="0">
                <a:solidFill>
                  <a:prstClr val="black">
                    <a:lumMod val="65000"/>
                    <a:lumOff val="35000"/>
                  </a:prstClr>
                </a:solidFill>
              </a:rPr>
              <a:t> supports multilingual content</a:t>
            </a:r>
            <a:r>
              <a:rPr lang="el-GR" sz="2400" dirty="0">
                <a:solidFill>
                  <a:prstClr val="black">
                    <a:lumMod val="65000"/>
                    <a:lumOff val="35000"/>
                  </a:prstClr>
                </a:solidFill>
              </a:rPr>
              <a:t>.</a:t>
            </a:r>
          </a:p>
          <a:p>
            <a:pPr marL="444060" lvl="1" indent="0" algn="just">
              <a:lnSpc>
                <a:spcPts val="3122"/>
              </a:lnSpc>
              <a:buClr>
                <a:schemeClr val="tx1">
                  <a:lumMod val="75000"/>
                  <a:lumOff val="25000"/>
                </a:schemeClr>
              </a:buClr>
              <a:buSzPct val="70000"/>
              <a:buNone/>
            </a:pPr>
            <a:endParaRPr lang="en-US" sz="2400" dirty="0">
              <a:solidFill>
                <a:prstClr val="black">
                  <a:lumMod val="65000"/>
                  <a:lumOff val="35000"/>
                </a:prstClr>
              </a:solidFill>
            </a:endParaRPr>
          </a:p>
        </p:txBody>
      </p:sp>
    </p:spTree>
    <p:extLst>
      <p:ext uri="{BB962C8B-B14F-4D97-AF65-F5344CB8AC3E}">
        <p14:creationId xmlns:p14="http://schemas.microsoft.com/office/powerpoint/2010/main" val="2564369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BCDD09-0A07-4D10-B46C-8DCFFEB5E2A7}"/>
              </a:ext>
            </a:extLst>
          </p:cNvPr>
          <p:cNvSpPr>
            <a:spLocks noGrp="1"/>
          </p:cNvSpPr>
          <p:nvPr>
            <p:ph type="title"/>
          </p:nvPr>
        </p:nvSpPr>
        <p:spPr/>
        <p:txBody>
          <a:bodyPr>
            <a:normAutofit/>
          </a:bodyPr>
          <a:lstStyle/>
          <a:p>
            <a:r>
              <a:rPr lang="en-US" sz="2800" b="1" dirty="0" err="1">
                <a:solidFill>
                  <a:schemeClr val="tx1">
                    <a:lumMod val="75000"/>
                    <a:lumOff val="25000"/>
                  </a:schemeClr>
                </a:solidFill>
              </a:rPr>
              <a:t>BBTalk</a:t>
            </a:r>
            <a:r>
              <a:rPr lang="en-US" sz="2800" b="1" dirty="0">
                <a:solidFill>
                  <a:schemeClr val="tx1">
                    <a:lumMod val="75000"/>
                    <a:lumOff val="25000"/>
                  </a:schemeClr>
                </a:solidFill>
              </a:rPr>
              <a:t>: A tool for federated thesaurus management</a:t>
            </a:r>
            <a:endParaRPr lang="en-US" sz="2800" dirty="0"/>
          </a:p>
        </p:txBody>
      </p:sp>
      <p:pic>
        <p:nvPicPr>
          <p:cNvPr id="5" name="Εικόνα 4">
            <a:extLst>
              <a:ext uri="{FF2B5EF4-FFF2-40B4-BE49-F238E27FC236}">
                <a16:creationId xmlns:a16="http://schemas.microsoft.com/office/drawing/2014/main" id="{ADB7FA8E-6D73-49A2-AAC7-A85D001C9A62}"/>
              </a:ext>
            </a:extLst>
          </p:cNvPr>
          <p:cNvPicPr>
            <a:picLocks noChangeAspect="1"/>
          </p:cNvPicPr>
          <p:nvPr/>
        </p:nvPicPr>
        <p:blipFill>
          <a:blip r:embed="rId2"/>
          <a:stretch>
            <a:fillRect/>
          </a:stretch>
        </p:blipFill>
        <p:spPr>
          <a:xfrm>
            <a:off x="502920" y="1520029"/>
            <a:ext cx="8793480" cy="4943141"/>
          </a:xfrm>
          <a:prstGeom prst="rect">
            <a:avLst/>
          </a:prstGeom>
        </p:spPr>
      </p:pic>
    </p:spTree>
    <p:extLst>
      <p:ext uri="{BB962C8B-B14F-4D97-AF65-F5344CB8AC3E}">
        <p14:creationId xmlns:p14="http://schemas.microsoft.com/office/powerpoint/2010/main" val="2742816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C32EFF-FBD7-40BE-83DB-56C2268D22ED}"/>
              </a:ext>
            </a:extLst>
          </p:cNvPr>
          <p:cNvSpPr>
            <a:spLocks noGrp="1"/>
          </p:cNvSpPr>
          <p:nvPr>
            <p:ph type="title"/>
          </p:nvPr>
        </p:nvSpPr>
        <p:spPr/>
        <p:txBody>
          <a:bodyPr>
            <a:normAutofit/>
          </a:bodyPr>
          <a:lstStyle/>
          <a:p>
            <a:r>
              <a:rPr lang="en-US" sz="2800" b="1" dirty="0">
                <a:solidFill>
                  <a:schemeClr val="tx1">
                    <a:lumMod val="75000"/>
                    <a:lumOff val="25000"/>
                  </a:schemeClr>
                </a:solidFill>
              </a:rPr>
              <a:t>Thesaurus Alignment</a:t>
            </a:r>
          </a:p>
        </p:txBody>
      </p:sp>
      <p:sp>
        <p:nvSpPr>
          <p:cNvPr id="3" name="Θέση περιεχομένου 2">
            <a:extLst>
              <a:ext uri="{FF2B5EF4-FFF2-40B4-BE49-F238E27FC236}">
                <a16:creationId xmlns:a16="http://schemas.microsoft.com/office/drawing/2014/main" id="{897D5E2F-76D9-4FFF-A56A-564AF52D9B67}"/>
              </a:ext>
            </a:extLst>
          </p:cNvPr>
          <p:cNvSpPr>
            <a:spLocks noGrp="1"/>
          </p:cNvSpPr>
          <p:nvPr>
            <p:ph idx="1"/>
          </p:nvPr>
        </p:nvSpPr>
        <p:spPr>
          <a:xfrm>
            <a:off x="502920" y="1706880"/>
            <a:ext cx="9052560" cy="4827694"/>
          </a:xfrm>
        </p:spPr>
        <p:txBody>
          <a:bodyPr>
            <a:normAutofit/>
          </a:bodyPr>
          <a:lstStyle/>
          <a:p>
            <a:pPr>
              <a:buClr>
                <a:schemeClr val="tx1">
                  <a:lumMod val="75000"/>
                  <a:lumOff val="25000"/>
                </a:schemeClr>
              </a:buClr>
              <a:buSzPct val="100000"/>
              <a:buFont typeface="Wingdings" panose="05000000000000000000" pitchFamily="2" charset="2"/>
              <a:buChar char="q"/>
            </a:pPr>
            <a:r>
              <a:rPr lang="en-US" sz="2400" dirty="0">
                <a:solidFill>
                  <a:schemeClr val="tx1">
                    <a:lumMod val="75000"/>
                    <a:lumOff val="25000"/>
                  </a:schemeClr>
                </a:solidFill>
              </a:rPr>
              <a:t>The purpose of terminologies alignment is to </a:t>
            </a:r>
            <a:r>
              <a:rPr lang="en-GB" sz="2400" dirty="0">
                <a:solidFill>
                  <a:schemeClr val="tx1">
                    <a:lumMod val="75000"/>
                    <a:lumOff val="25000"/>
                  </a:schemeClr>
                </a:solidFill>
              </a:rPr>
              <a:t>integrate knowledge, to support the communication among individuals, teams and communities coming from different scientific, cultural, technical and other domains. </a:t>
            </a:r>
          </a:p>
          <a:p>
            <a:pPr>
              <a:buClr>
                <a:schemeClr val="tx1">
                  <a:lumMod val="75000"/>
                  <a:lumOff val="25000"/>
                </a:schemeClr>
              </a:buClr>
              <a:buSzPct val="100000"/>
              <a:buFont typeface="Wingdings" panose="05000000000000000000" pitchFamily="2" charset="2"/>
              <a:buChar char="q"/>
            </a:pPr>
            <a:endParaRPr lang="en-GB" sz="2400" dirty="0">
              <a:solidFill>
                <a:schemeClr val="tx1">
                  <a:lumMod val="75000"/>
                  <a:lumOff val="25000"/>
                </a:schemeClr>
              </a:solidFill>
            </a:endParaRPr>
          </a:p>
          <a:p>
            <a:pPr lvl="1">
              <a:spcAft>
                <a:spcPts val="600"/>
              </a:spcAft>
              <a:buClr>
                <a:schemeClr val="tx1">
                  <a:lumMod val="75000"/>
                  <a:lumOff val="25000"/>
                </a:schemeClr>
              </a:buClr>
              <a:buSzPct val="100000"/>
              <a:buFont typeface="Wingdings" panose="05000000000000000000" pitchFamily="2" charset="2"/>
              <a:buChar char="q"/>
            </a:pPr>
            <a:r>
              <a:rPr lang="en-US" sz="2200" dirty="0">
                <a:solidFill>
                  <a:schemeClr val="tx1">
                    <a:lumMod val="75000"/>
                    <a:lumOff val="25000"/>
                  </a:schemeClr>
                </a:solidFill>
              </a:rPr>
              <a:t>to integrate different terminologies under one target terminology used as a core terminology in a knowledge aggregator. The core terminology gets extended with new specialized terms.</a:t>
            </a:r>
          </a:p>
          <a:p>
            <a:pPr lvl="1">
              <a:buClr>
                <a:schemeClr val="tx1">
                  <a:lumMod val="75000"/>
                  <a:lumOff val="25000"/>
                </a:schemeClr>
              </a:buClr>
              <a:buSzPct val="100000"/>
              <a:buFont typeface="Wingdings" panose="05000000000000000000" pitchFamily="2" charset="2"/>
              <a:buChar char="q"/>
            </a:pPr>
            <a:r>
              <a:rPr lang="en-US" sz="2200" dirty="0">
                <a:solidFill>
                  <a:schemeClr val="tx1">
                    <a:lumMod val="75000"/>
                    <a:lumOff val="25000"/>
                  </a:schemeClr>
                </a:solidFill>
              </a:rPr>
              <a:t>to empower searching capabilities in a semantic network, as the users of different terminologies are enabled to make queries using the common target vocabulary together with their own familiar vocabularies, to find more resources in their results. </a:t>
            </a:r>
          </a:p>
          <a:p>
            <a:pPr>
              <a:buClr>
                <a:schemeClr val="tx1">
                  <a:lumMod val="75000"/>
                  <a:lumOff val="25000"/>
                </a:schemeClr>
              </a:buClr>
              <a:buSzPct val="100000"/>
              <a:buFont typeface="Wingdings" panose="05000000000000000000" pitchFamily="2" charset="2"/>
              <a:buChar char="q"/>
            </a:pPr>
            <a:endParaRPr lang="en-US" sz="2400" dirty="0">
              <a:solidFill>
                <a:schemeClr val="tx1">
                  <a:lumMod val="75000"/>
                  <a:lumOff val="25000"/>
                </a:schemeClr>
              </a:solidFill>
            </a:endParaRPr>
          </a:p>
          <a:p>
            <a:pPr>
              <a:buClr>
                <a:schemeClr val="tx1">
                  <a:lumMod val="75000"/>
                  <a:lumOff val="25000"/>
                </a:schemeClr>
              </a:buClr>
              <a:buSzPct val="100000"/>
              <a:buFont typeface="Wingdings" panose="05000000000000000000" pitchFamily="2" charset="2"/>
              <a:buChar char="q"/>
            </a:pPr>
            <a:endParaRPr lang="en-US" sz="2400" dirty="0">
              <a:solidFill>
                <a:schemeClr val="tx1">
                  <a:lumMod val="75000"/>
                  <a:lumOff val="25000"/>
                </a:schemeClr>
              </a:solidFill>
            </a:endParaRPr>
          </a:p>
          <a:p>
            <a:endParaRPr lang="en-US" sz="2400" dirty="0">
              <a:solidFill>
                <a:schemeClr val="tx1">
                  <a:lumMod val="75000"/>
                  <a:lumOff val="25000"/>
                </a:schemeClr>
              </a:solidFill>
            </a:endParaRPr>
          </a:p>
        </p:txBody>
      </p:sp>
    </p:spTree>
    <p:extLst>
      <p:ext uri="{BB962C8B-B14F-4D97-AF65-F5344CB8AC3E}">
        <p14:creationId xmlns:p14="http://schemas.microsoft.com/office/powerpoint/2010/main" val="3960581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4DCA9D-AD5B-4974-93CC-78E99B32DE9E}"/>
              </a:ext>
            </a:extLst>
          </p:cNvPr>
          <p:cNvSpPr>
            <a:spLocks noGrp="1"/>
          </p:cNvSpPr>
          <p:nvPr>
            <p:ph type="title"/>
          </p:nvPr>
        </p:nvSpPr>
        <p:spPr/>
        <p:txBody>
          <a:bodyPr>
            <a:normAutofit/>
          </a:bodyPr>
          <a:lstStyle/>
          <a:p>
            <a:r>
              <a:rPr lang="en-US" sz="2400" b="1" dirty="0" err="1">
                <a:solidFill>
                  <a:schemeClr val="tx1">
                    <a:lumMod val="65000"/>
                    <a:lumOff val="35000"/>
                  </a:schemeClr>
                </a:solidFill>
              </a:rPr>
              <a:t>ViSTA</a:t>
            </a:r>
            <a:r>
              <a:rPr lang="en-US" sz="2400" b="1" dirty="0">
                <a:solidFill>
                  <a:schemeClr val="tx1">
                    <a:lumMod val="65000"/>
                    <a:lumOff val="35000"/>
                  </a:schemeClr>
                </a:solidFill>
              </a:rPr>
              <a:t>: a Visual Terminology Alignment tool </a:t>
            </a:r>
          </a:p>
        </p:txBody>
      </p:sp>
      <p:sp>
        <p:nvSpPr>
          <p:cNvPr id="3" name="Θέση περιεχομένου 2">
            <a:extLst>
              <a:ext uri="{FF2B5EF4-FFF2-40B4-BE49-F238E27FC236}">
                <a16:creationId xmlns:a16="http://schemas.microsoft.com/office/drawing/2014/main" id="{0B2D5738-013B-4D32-9C82-518A3780FF55}"/>
              </a:ext>
            </a:extLst>
          </p:cNvPr>
          <p:cNvSpPr>
            <a:spLocks noGrp="1"/>
          </p:cNvSpPr>
          <p:nvPr>
            <p:ph idx="1"/>
          </p:nvPr>
        </p:nvSpPr>
        <p:spPr>
          <a:xfrm>
            <a:off x="502920" y="1706880"/>
            <a:ext cx="9052560" cy="4827694"/>
          </a:xfrm>
        </p:spPr>
        <p:txBody>
          <a:bodyPr>
            <a:normAutofit/>
          </a:bodyPr>
          <a:lstStyle/>
          <a:p>
            <a:pPr marL="0" indent="0">
              <a:buNone/>
            </a:pPr>
            <a:endParaRPr lang="en-US" sz="2400" dirty="0">
              <a:solidFill>
                <a:schemeClr val="tx1">
                  <a:lumMod val="75000"/>
                  <a:lumOff val="25000"/>
                </a:schemeClr>
              </a:solidFill>
            </a:endParaRPr>
          </a:p>
          <a:p>
            <a:pPr marL="0" indent="0">
              <a:buNone/>
            </a:pPr>
            <a:r>
              <a:rPr lang="en-US" sz="2400" dirty="0" err="1">
                <a:solidFill>
                  <a:schemeClr val="tx1">
                    <a:lumMod val="75000"/>
                    <a:lumOff val="25000"/>
                  </a:schemeClr>
                </a:solidFill>
              </a:rPr>
              <a:t>ViSTA</a:t>
            </a:r>
            <a:r>
              <a:rPr lang="en-US" sz="2400" dirty="0">
                <a:solidFill>
                  <a:schemeClr val="tx1">
                    <a:lumMod val="75000"/>
                    <a:lumOff val="25000"/>
                  </a:schemeClr>
                </a:solidFill>
              </a:rPr>
              <a:t> offers a simple and friendly web-based user interface for an  </a:t>
            </a:r>
            <a:r>
              <a:rPr lang="en-US" sz="2400" b="1" dirty="0">
                <a:solidFill>
                  <a:schemeClr val="tx1">
                    <a:lumMod val="75000"/>
                    <a:lumOff val="25000"/>
                  </a:schemeClr>
                </a:solidFill>
              </a:rPr>
              <a:t>exact</a:t>
            </a:r>
            <a:r>
              <a:rPr lang="en-US" sz="2400" dirty="0">
                <a:solidFill>
                  <a:schemeClr val="tx1">
                    <a:lumMod val="75000"/>
                    <a:lumOff val="25000"/>
                  </a:schemeClr>
                </a:solidFill>
              </a:rPr>
              <a:t>, </a:t>
            </a:r>
            <a:r>
              <a:rPr lang="en-US" sz="2400" b="1" dirty="0">
                <a:solidFill>
                  <a:schemeClr val="tx1">
                    <a:lumMod val="75000"/>
                    <a:lumOff val="25000"/>
                  </a:schemeClr>
                </a:solidFill>
              </a:rPr>
              <a:t>target-driven, human-interactive</a:t>
            </a:r>
            <a:r>
              <a:rPr lang="en-US" sz="2400" dirty="0">
                <a:solidFill>
                  <a:schemeClr val="tx1">
                    <a:lumMod val="75000"/>
                    <a:lumOff val="25000"/>
                  </a:schemeClr>
                </a:solidFill>
              </a:rPr>
              <a:t> terminology alignment. </a:t>
            </a:r>
          </a:p>
          <a:p>
            <a:pPr marL="0" indent="0">
              <a:buNone/>
            </a:pPr>
            <a:endParaRPr lang="en-US" sz="2400" dirty="0">
              <a:solidFill>
                <a:schemeClr val="tx1">
                  <a:lumMod val="75000"/>
                  <a:lumOff val="25000"/>
                </a:schemeClr>
              </a:solidFill>
            </a:endParaRPr>
          </a:p>
          <a:p>
            <a:pPr marL="0" indent="0">
              <a:buNone/>
            </a:pPr>
            <a:r>
              <a:rPr lang="en-US" sz="2400" dirty="0">
                <a:solidFill>
                  <a:schemeClr val="tx1">
                    <a:lumMod val="75000"/>
                    <a:lumOff val="25000"/>
                  </a:schemeClr>
                </a:solidFill>
              </a:rPr>
              <a:t>The alignment follows three principles: </a:t>
            </a:r>
            <a:endParaRPr lang="el-GR" sz="2400" dirty="0">
              <a:solidFill>
                <a:schemeClr val="tx1">
                  <a:lumMod val="75000"/>
                  <a:lumOff val="25000"/>
                </a:schemeClr>
              </a:solidFill>
            </a:endParaRPr>
          </a:p>
          <a:p>
            <a:pPr marL="457200" lvl="1" indent="-457200">
              <a:buClr>
                <a:schemeClr val="tx1">
                  <a:lumMod val="85000"/>
                  <a:lumOff val="15000"/>
                </a:schemeClr>
              </a:buClr>
              <a:buSzPct val="100000"/>
              <a:buFont typeface="Wingdings" panose="05000000000000000000" pitchFamily="2" charset="2"/>
              <a:buChar char="q"/>
            </a:pPr>
            <a:r>
              <a:rPr lang="en-US" sz="2400" dirty="0">
                <a:solidFill>
                  <a:schemeClr val="tx1">
                    <a:lumMod val="75000"/>
                    <a:lumOff val="25000"/>
                  </a:schemeClr>
                </a:solidFill>
              </a:rPr>
              <a:t>Terminologies and the alignment result are acyclic graphs preserving the taxonomy subsumption (is-a)</a:t>
            </a:r>
            <a:endParaRPr lang="el-GR" sz="2400" dirty="0">
              <a:solidFill>
                <a:schemeClr val="tx1">
                  <a:lumMod val="75000"/>
                  <a:lumOff val="25000"/>
                </a:schemeClr>
              </a:solidFill>
            </a:endParaRPr>
          </a:p>
          <a:p>
            <a:pPr marL="457200" lvl="1" indent="-457200">
              <a:buClr>
                <a:schemeClr val="tx1">
                  <a:lumMod val="85000"/>
                  <a:lumOff val="15000"/>
                </a:schemeClr>
              </a:buClr>
              <a:buSzPct val="100000"/>
              <a:buFont typeface="Wingdings" panose="05000000000000000000" pitchFamily="2" charset="2"/>
              <a:buChar char="q"/>
            </a:pPr>
            <a:r>
              <a:rPr lang="en-US" sz="2400" dirty="0">
                <a:solidFill>
                  <a:schemeClr val="tx1">
                    <a:lumMod val="75000"/>
                    <a:lumOff val="25000"/>
                  </a:schemeClr>
                </a:solidFill>
              </a:rPr>
              <a:t>The broader and narrow relations are symmetrically inversed</a:t>
            </a:r>
            <a:endParaRPr lang="el-GR" sz="2400" dirty="0">
              <a:solidFill>
                <a:schemeClr val="tx1">
                  <a:lumMod val="75000"/>
                  <a:lumOff val="25000"/>
                </a:schemeClr>
              </a:solidFill>
            </a:endParaRPr>
          </a:p>
          <a:p>
            <a:pPr marL="457200" lvl="1" indent="-457200">
              <a:buClr>
                <a:schemeClr val="tx1">
                  <a:lumMod val="85000"/>
                  <a:lumOff val="15000"/>
                </a:schemeClr>
              </a:buClr>
              <a:buSzPct val="100000"/>
              <a:buFont typeface="Wingdings" panose="05000000000000000000" pitchFamily="2" charset="2"/>
              <a:buChar char="q"/>
            </a:pPr>
            <a:r>
              <a:rPr lang="en-US" sz="2400" dirty="0">
                <a:solidFill>
                  <a:schemeClr val="tx1">
                    <a:lumMod val="75000"/>
                    <a:lumOff val="25000"/>
                  </a:schemeClr>
                </a:solidFill>
              </a:rPr>
              <a:t>Target-driven reconciliation of the source terminology: the source conforms to the target but not the reverse</a:t>
            </a:r>
          </a:p>
          <a:p>
            <a:pPr marL="0" indent="0">
              <a:buNone/>
            </a:pPr>
            <a:endParaRPr lang="en-US" sz="2400" dirty="0">
              <a:solidFill>
                <a:schemeClr val="tx1">
                  <a:lumMod val="75000"/>
                  <a:lumOff val="25000"/>
                </a:schemeClr>
              </a:solidFill>
            </a:endParaRPr>
          </a:p>
          <a:p>
            <a:pPr>
              <a:buClr>
                <a:schemeClr val="tx1">
                  <a:lumMod val="75000"/>
                  <a:lumOff val="25000"/>
                </a:schemeClr>
              </a:buClr>
              <a:buSzPct val="70000"/>
              <a:buFont typeface="Wingdings" panose="05000000000000000000" pitchFamily="2" charset="2"/>
              <a:buChar char="q"/>
            </a:pPr>
            <a:endParaRPr lang="en-US" sz="2400" dirty="0">
              <a:solidFill>
                <a:schemeClr val="tx1">
                  <a:lumMod val="75000"/>
                  <a:lumOff val="25000"/>
                </a:schemeClr>
              </a:solidFill>
            </a:endParaRPr>
          </a:p>
        </p:txBody>
      </p:sp>
    </p:spTree>
    <p:extLst>
      <p:ext uri="{BB962C8B-B14F-4D97-AF65-F5344CB8AC3E}">
        <p14:creationId xmlns:p14="http://schemas.microsoft.com/office/powerpoint/2010/main" val="230087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solidFill>
                  <a:schemeClr val="tx1">
                    <a:lumMod val="65000"/>
                    <a:lumOff val="35000"/>
                  </a:schemeClr>
                </a:solidFill>
              </a:rPr>
              <a:t>VisTA</a:t>
            </a:r>
            <a:r>
              <a:rPr lang="en-US" sz="2800" dirty="0">
                <a:solidFill>
                  <a:schemeClr val="tx1">
                    <a:lumMod val="65000"/>
                    <a:lumOff val="35000"/>
                  </a:schemeClr>
                </a:solidFill>
              </a:rPr>
              <a:t> key features</a:t>
            </a:r>
            <a:endParaRPr lang="el-GR" sz="2800" dirty="0">
              <a:solidFill>
                <a:schemeClr val="tx1">
                  <a:lumMod val="65000"/>
                  <a:lumOff val="35000"/>
                </a:schemeClr>
              </a:solidFill>
            </a:endParaRPr>
          </a:p>
        </p:txBody>
      </p:sp>
      <p:sp>
        <p:nvSpPr>
          <p:cNvPr id="3" name="Content Placeholder 2"/>
          <p:cNvSpPr>
            <a:spLocks noGrp="1"/>
          </p:cNvSpPr>
          <p:nvPr>
            <p:ph idx="1"/>
          </p:nvPr>
        </p:nvSpPr>
        <p:spPr>
          <a:xfrm>
            <a:off x="640080" y="1353344"/>
            <a:ext cx="9049173" cy="4827694"/>
          </a:xfrm>
        </p:spPr>
        <p:txBody>
          <a:bodyPr>
            <a:noAutofit/>
          </a:bodyPr>
          <a:lstStyle/>
          <a:p>
            <a:pPr hangingPunct="0">
              <a:spcBef>
                <a:spcPts val="600"/>
              </a:spcBef>
              <a:spcAft>
                <a:spcPts val="600"/>
              </a:spcAft>
              <a:buClr>
                <a:schemeClr val="tx1">
                  <a:lumMod val="85000"/>
                  <a:lumOff val="15000"/>
                </a:schemeClr>
              </a:buClr>
              <a:buSzPct val="100000"/>
              <a:buFont typeface="Wingdings" panose="05000000000000000000" pitchFamily="2" charset="2"/>
              <a:buChar char="q"/>
            </a:pPr>
            <a:r>
              <a:rPr lang="en-US" sz="2400" dirty="0">
                <a:solidFill>
                  <a:schemeClr val="tx1">
                    <a:lumMod val="65000"/>
                    <a:lumOff val="35000"/>
                  </a:schemeClr>
                </a:solidFill>
              </a:rPr>
              <a:t>The adaptation of the structure of the source terminology is supported by the tool: </a:t>
            </a:r>
            <a:r>
              <a:rPr lang="en-US" sz="2400" b="1" dirty="0">
                <a:solidFill>
                  <a:schemeClr val="tx1">
                    <a:lumMod val="65000"/>
                    <a:lumOff val="35000"/>
                  </a:schemeClr>
                </a:solidFill>
              </a:rPr>
              <a:t>removal of the incompliant </a:t>
            </a:r>
            <a:r>
              <a:rPr lang="en-US" sz="2400" b="1" dirty="0" err="1">
                <a:solidFill>
                  <a:schemeClr val="tx1">
                    <a:lumMod val="65000"/>
                    <a:lumOff val="35000"/>
                  </a:schemeClr>
                </a:solidFill>
              </a:rPr>
              <a:t>subterms</a:t>
            </a:r>
            <a:r>
              <a:rPr lang="en-US" sz="2400" b="1" dirty="0">
                <a:solidFill>
                  <a:schemeClr val="tx1">
                    <a:lumMod val="65000"/>
                    <a:lumOff val="35000"/>
                  </a:schemeClr>
                </a:solidFill>
              </a:rPr>
              <a:t> </a:t>
            </a:r>
            <a:r>
              <a:rPr lang="en-US" sz="2400" dirty="0">
                <a:solidFill>
                  <a:schemeClr val="tx1">
                    <a:lumMod val="65000"/>
                    <a:lumOff val="35000"/>
                  </a:schemeClr>
                </a:solidFill>
              </a:rPr>
              <a:t>that break the subsumption of the target </a:t>
            </a:r>
          </a:p>
          <a:p>
            <a:pPr hangingPunct="0">
              <a:spcBef>
                <a:spcPts val="600"/>
              </a:spcBef>
              <a:spcAft>
                <a:spcPts val="600"/>
              </a:spcAft>
              <a:buClr>
                <a:schemeClr val="tx1">
                  <a:lumMod val="85000"/>
                  <a:lumOff val="15000"/>
                </a:schemeClr>
              </a:buClr>
              <a:buSzPct val="100000"/>
              <a:buFont typeface="Wingdings" panose="05000000000000000000" pitchFamily="2" charset="2"/>
              <a:buChar char="q"/>
            </a:pPr>
            <a:endParaRPr lang="en-US" sz="2400" dirty="0">
              <a:solidFill>
                <a:schemeClr val="tx1">
                  <a:lumMod val="65000"/>
                  <a:lumOff val="35000"/>
                </a:schemeClr>
              </a:solidFill>
            </a:endParaRPr>
          </a:p>
          <a:p>
            <a:pPr hangingPunct="0">
              <a:spcBef>
                <a:spcPts val="600"/>
              </a:spcBef>
              <a:spcAft>
                <a:spcPts val="600"/>
              </a:spcAft>
              <a:buClr>
                <a:schemeClr val="tx1">
                  <a:lumMod val="85000"/>
                  <a:lumOff val="15000"/>
                </a:schemeClr>
              </a:buClr>
              <a:buSzPct val="100000"/>
              <a:buFont typeface="Wingdings" panose="05000000000000000000" pitchFamily="2" charset="2"/>
              <a:buChar char="q"/>
            </a:pPr>
            <a:endParaRPr lang="en-US" sz="2200" dirty="0">
              <a:solidFill>
                <a:schemeClr val="tx1">
                  <a:lumMod val="65000"/>
                  <a:lumOff val="35000"/>
                </a:schemeClr>
              </a:solidFill>
            </a:endParaRPr>
          </a:p>
        </p:txBody>
      </p:sp>
      <p:sp>
        <p:nvSpPr>
          <p:cNvPr id="5" name="Slide Number Placeholder 4"/>
          <p:cNvSpPr>
            <a:spLocks noGrp="1"/>
          </p:cNvSpPr>
          <p:nvPr>
            <p:ph type="sldNum" sz="quarter" idx="4"/>
          </p:nvPr>
        </p:nvSpPr>
        <p:spPr/>
        <p:txBody>
          <a:bodyPr/>
          <a:lstStyle/>
          <a:p>
            <a:pPr defTabSz="975390"/>
            <a:fld id="{9B859F67-28F6-44F9-8CE7-666D30219135}" type="slidenum">
              <a:rPr lang="en-US">
                <a:solidFill>
                  <a:prstClr val="black">
                    <a:tint val="75000"/>
                  </a:prstClr>
                </a:solidFill>
                <a:latin typeface="Calibri"/>
              </a:rPr>
              <a:pPr defTabSz="975390"/>
              <a:t>26</a:t>
            </a:fld>
            <a:endParaRPr lang="en-US" dirty="0">
              <a:solidFill>
                <a:prstClr val="black">
                  <a:tint val="75000"/>
                </a:prstClr>
              </a:solidFill>
              <a:latin typeface="Calibri"/>
            </a:endParaRPr>
          </a:p>
        </p:txBody>
      </p:sp>
      <p:sp>
        <p:nvSpPr>
          <p:cNvPr id="6" name="Footer Placeholder 3"/>
          <p:cNvSpPr>
            <a:spLocks noGrp="1"/>
          </p:cNvSpPr>
          <p:nvPr>
            <p:ph type="ftr" sz="quarter" idx="3"/>
          </p:nvPr>
        </p:nvSpPr>
        <p:spPr>
          <a:xfrm>
            <a:off x="6397413" y="6740735"/>
            <a:ext cx="3183467" cy="389467"/>
          </a:xfrm>
        </p:spPr>
        <p:txBody>
          <a:bodyPr/>
          <a:lstStyle/>
          <a:p>
            <a:pPr defTabSz="975390"/>
            <a:r>
              <a:rPr lang="en-GB" b="1" dirty="0">
                <a:solidFill>
                  <a:prstClr val="black">
                    <a:tint val="75000"/>
                  </a:prstClr>
                </a:solidFill>
                <a:latin typeface="Calibri"/>
              </a:rPr>
              <a:t>Thesaurus maintenance WG workshop</a:t>
            </a:r>
            <a:endParaRPr lang="en-US" dirty="0">
              <a:solidFill>
                <a:prstClr val="black">
                  <a:tint val="75000"/>
                </a:prstClr>
              </a:solidFill>
              <a:latin typeface="Calibri"/>
            </a:endParaRPr>
          </a:p>
        </p:txBody>
      </p:sp>
      <p:pic>
        <p:nvPicPr>
          <p:cNvPr id="7" name="Θέση περιεχομένου 5">
            <a:extLst>
              <a:ext uri="{FF2B5EF4-FFF2-40B4-BE49-F238E27FC236}">
                <a16:creationId xmlns:a16="http://schemas.microsoft.com/office/drawing/2014/main" id="{62FB2AC3-F13D-4D2E-B23E-27A4DD83BA74}"/>
              </a:ext>
            </a:extLst>
          </p:cNvPr>
          <p:cNvPicPr>
            <a:picLocks noChangeAspect="1"/>
          </p:cNvPicPr>
          <p:nvPr/>
        </p:nvPicPr>
        <p:blipFill>
          <a:blip r:embed="rId3"/>
          <a:stretch>
            <a:fillRect/>
          </a:stretch>
        </p:blipFill>
        <p:spPr>
          <a:xfrm>
            <a:off x="565321" y="2819400"/>
            <a:ext cx="8927757" cy="2667000"/>
          </a:xfrm>
          <a:prstGeom prst="rect">
            <a:avLst/>
          </a:prstGeom>
        </p:spPr>
      </p:pic>
    </p:spTree>
    <p:extLst>
      <p:ext uri="{BB962C8B-B14F-4D97-AF65-F5344CB8AC3E}">
        <p14:creationId xmlns:p14="http://schemas.microsoft.com/office/powerpoint/2010/main" val="162422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77792C-027A-4721-A1E3-3E5F42C0C830}"/>
              </a:ext>
            </a:extLst>
          </p:cNvPr>
          <p:cNvSpPr>
            <a:spLocks noGrp="1"/>
          </p:cNvSpPr>
          <p:nvPr>
            <p:ph type="title"/>
          </p:nvPr>
        </p:nvSpPr>
        <p:spPr/>
        <p:txBody>
          <a:bodyPr>
            <a:normAutofit/>
          </a:bodyPr>
          <a:lstStyle/>
          <a:p>
            <a:endParaRPr lang="en-US" sz="2600" dirty="0">
              <a:solidFill>
                <a:schemeClr val="tx1">
                  <a:lumMod val="65000"/>
                  <a:lumOff val="35000"/>
                </a:schemeClr>
              </a:solidFill>
            </a:endParaRPr>
          </a:p>
        </p:txBody>
      </p:sp>
      <p:sp>
        <p:nvSpPr>
          <p:cNvPr id="5" name="Θέση αριθμού διαφάνειας 4">
            <a:extLst>
              <a:ext uri="{FF2B5EF4-FFF2-40B4-BE49-F238E27FC236}">
                <a16:creationId xmlns:a16="http://schemas.microsoft.com/office/drawing/2014/main" id="{FA78CFE3-051E-472E-941C-5F138F90FC86}"/>
              </a:ext>
            </a:extLst>
          </p:cNvPr>
          <p:cNvSpPr>
            <a:spLocks noGrp="1"/>
          </p:cNvSpPr>
          <p:nvPr>
            <p:ph type="sldNum" sz="quarter" idx="4"/>
          </p:nvPr>
        </p:nvSpPr>
        <p:spPr/>
        <p:txBody>
          <a:bodyPr/>
          <a:lstStyle/>
          <a:p>
            <a:fld id="{9B859F67-28F6-44F9-8CE7-666D30219135}" type="slidenum">
              <a:rPr lang="en-US" smtClean="0"/>
              <a:pPr/>
              <a:t>27</a:t>
            </a:fld>
            <a:endParaRPr lang="en-US" dirty="0"/>
          </a:p>
        </p:txBody>
      </p:sp>
      <p:sp>
        <p:nvSpPr>
          <p:cNvPr id="7" name="Θέση περιεχομένου 6">
            <a:extLst>
              <a:ext uri="{FF2B5EF4-FFF2-40B4-BE49-F238E27FC236}">
                <a16:creationId xmlns:a16="http://schemas.microsoft.com/office/drawing/2014/main" id="{A42F0DF2-5624-4D60-A0E5-E7F9657A187B}"/>
              </a:ext>
            </a:extLst>
          </p:cNvPr>
          <p:cNvSpPr>
            <a:spLocks noGrp="1"/>
          </p:cNvSpPr>
          <p:nvPr>
            <p:ph idx="1"/>
          </p:nvPr>
        </p:nvSpPr>
        <p:spPr/>
        <p:txBody>
          <a:bodyPr>
            <a:normAutofit/>
          </a:bodyPr>
          <a:lstStyle/>
          <a:p>
            <a:pPr hangingPunct="0">
              <a:spcBef>
                <a:spcPts val="600"/>
              </a:spcBef>
              <a:spcAft>
                <a:spcPts val="600"/>
              </a:spcAft>
              <a:buClr>
                <a:schemeClr val="tx1">
                  <a:lumMod val="85000"/>
                  <a:lumOff val="15000"/>
                </a:schemeClr>
              </a:buClr>
              <a:buSzPct val="100000"/>
              <a:buFont typeface="Wingdings" panose="05000000000000000000" pitchFamily="2" charset="2"/>
              <a:buChar char="q"/>
            </a:pPr>
            <a:r>
              <a:rPr lang="en-US" sz="2400" dirty="0">
                <a:solidFill>
                  <a:schemeClr val="tx1">
                    <a:lumMod val="65000"/>
                    <a:lumOff val="35000"/>
                  </a:schemeClr>
                </a:solidFill>
              </a:rPr>
              <a:t>Multiple-inheritance of terms is allowed (unless it breaks subsumption)</a:t>
            </a:r>
            <a:endParaRPr lang="en-US" sz="2400" i="1" dirty="0">
              <a:solidFill>
                <a:schemeClr val="tx1">
                  <a:lumMod val="65000"/>
                  <a:lumOff val="35000"/>
                </a:schemeClr>
              </a:solidFill>
            </a:endParaRPr>
          </a:p>
          <a:p>
            <a:pPr hangingPunct="0">
              <a:spcBef>
                <a:spcPts val="600"/>
              </a:spcBef>
              <a:spcAft>
                <a:spcPts val="600"/>
              </a:spcAft>
              <a:buClr>
                <a:schemeClr val="tx1">
                  <a:lumMod val="85000"/>
                  <a:lumOff val="15000"/>
                </a:schemeClr>
              </a:buClr>
              <a:buSzPct val="100000"/>
              <a:buFont typeface="Wingdings" panose="05000000000000000000" pitchFamily="2" charset="2"/>
              <a:buChar char="q"/>
            </a:pPr>
            <a:r>
              <a:rPr lang="en-US" sz="2400" dirty="0">
                <a:solidFill>
                  <a:schemeClr val="tx1">
                    <a:lumMod val="65000"/>
                    <a:lumOff val="35000"/>
                  </a:schemeClr>
                </a:solidFill>
              </a:rPr>
              <a:t>The extension of the target terminology is based on broader match and the exact match relations</a:t>
            </a:r>
          </a:p>
          <a:p>
            <a:pPr hangingPunct="0">
              <a:spcBef>
                <a:spcPts val="600"/>
              </a:spcBef>
              <a:spcAft>
                <a:spcPts val="600"/>
              </a:spcAft>
              <a:buClr>
                <a:schemeClr val="tx1">
                  <a:lumMod val="85000"/>
                  <a:lumOff val="15000"/>
                </a:schemeClr>
              </a:buClr>
              <a:buSzPct val="100000"/>
              <a:buFont typeface="Wingdings" panose="05000000000000000000" pitchFamily="2" charset="2"/>
              <a:buChar char="q"/>
            </a:pPr>
            <a:endParaRPr lang="en-US" sz="2400" dirty="0">
              <a:solidFill>
                <a:schemeClr val="tx1">
                  <a:lumMod val="65000"/>
                  <a:lumOff val="35000"/>
                </a:schemeClr>
              </a:solidFill>
            </a:endParaRPr>
          </a:p>
        </p:txBody>
      </p:sp>
      <p:pic>
        <p:nvPicPr>
          <p:cNvPr id="9" name="Εικόνα 8">
            <a:extLst>
              <a:ext uri="{FF2B5EF4-FFF2-40B4-BE49-F238E27FC236}">
                <a16:creationId xmlns:a16="http://schemas.microsoft.com/office/drawing/2014/main" id="{766269CA-248B-4AEE-A67A-D0793E7F8961}"/>
              </a:ext>
            </a:extLst>
          </p:cNvPr>
          <p:cNvPicPr>
            <a:picLocks noChangeAspect="1"/>
          </p:cNvPicPr>
          <p:nvPr/>
        </p:nvPicPr>
        <p:blipFill>
          <a:blip r:embed="rId2"/>
          <a:stretch>
            <a:fillRect/>
          </a:stretch>
        </p:blipFill>
        <p:spPr>
          <a:xfrm>
            <a:off x="649605" y="3104481"/>
            <a:ext cx="8905875" cy="2905125"/>
          </a:xfrm>
          <a:prstGeom prst="rect">
            <a:avLst/>
          </a:prstGeom>
        </p:spPr>
      </p:pic>
    </p:spTree>
    <p:extLst>
      <p:ext uri="{BB962C8B-B14F-4D97-AF65-F5344CB8AC3E}">
        <p14:creationId xmlns:p14="http://schemas.microsoft.com/office/powerpoint/2010/main" val="2047049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86C89F-23B9-4484-96A3-D0A24023B261}"/>
              </a:ext>
            </a:extLst>
          </p:cNvPr>
          <p:cNvSpPr>
            <a:spLocks noGrp="1"/>
          </p:cNvSpPr>
          <p:nvPr>
            <p:ph type="title"/>
          </p:nvPr>
        </p:nvSpPr>
        <p:spPr/>
        <p:txBody>
          <a:bodyPr>
            <a:normAutofit/>
          </a:bodyPr>
          <a:lstStyle/>
          <a:p>
            <a:r>
              <a:rPr lang="en-US" sz="2800" dirty="0">
                <a:solidFill>
                  <a:schemeClr val="tx1">
                    <a:lumMod val="65000"/>
                    <a:lumOff val="35000"/>
                  </a:schemeClr>
                </a:solidFill>
              </a:rPr>
              <a:t>The result of the Alignment</a:t>
            </a:r>
            <a:endParaRPr lang="en-US" sz="2800" dirty="0"/>
          </a:p>
        </p:txBody>
      </p:sp>
      <p:sp>
        <p:nvSpPr>
          <p:cNvPr id="3" name="Θέση περιεχομένου 2">
            <a:extLst>
              <a:ext uri="{FF2B5EF4-FFF2-40B4-BE49-F238E27FC236}">
                <a16:creationId xmlns:a16="http://schemas.microsoft.com/office/drawing/2014/main" id="{7E475140-0815-4DE3-B364-87E256B7657E}"/>
              </a:ext>
            </a:extLst>
          </p:cNvPr>
          <p:cNvSpPr>
            <a:spLocks noGrp="1"/>
          </p:cNvSpPr>
          <p:nvPr>
            <p:ph idx="1"/>
          </p:nvPr>
        </p:nvSpPr>
        <p:spPr/>
        <p:txBody>
          <a:bodyPr>
            <a:normAutofit/>
          </a:bodyPr>
          <a:lstStyle/>
          <a:p>
            <a:pPr marL="0" indent="0">
              <a:buClr>
                <a:schemeClr val="tx1">
                  <a:lumMod val="75000"/>
                  <a:lumOff val="25000"/>
                </a:schemeClr>
              </a:buClr>
              <a:buNone/>
            </a:pPr>
            <a:r>
              <a:rPr lang="en-US" sz="2400" dirty="0">
                <a:solidFill>
                  <a:schemeClr val="tx1">
                    <a:lumMod val="65000"/>
                    <a:lumOff val="35000"/>
                  </a:schemeClr>
                </a:solidFill>
              </a:rPr>
              <a:t>For each pair of aligned terminologies, </a:t>
            </a:r>
            <a:r>
              <a:rPr lang="en-US" sz="2400" dirty="0" err="1">
                <a:solidFill>
                  <a:schemeClr val="tx1">
                    <a:lumMod val="65000"/>
                    <a:lumOff val="35000"/>
                  </a:schemeClr>
                </a:solidFill>
              </a:rPr>
              <a:t>ViSTA</a:t>
            </a:r>
            <a:r>
              <a:rPr lang="en-US" sz="2400" dirty="0">
                <a:solidFill>
                  <a:schemeClr val="tx1">
                    <a:lumMod val="65000"/>
                    <a:lumOff val="35000"/>
                  </a:schemeClr>
                </a:solidFill>
              </a:rPr>
              <a:t> produces an alignment graph in RDF/SKOS. </a:t>
            </a:r>
          </a:p>
          <a:p>
            <a:pPr marL="0" indent="0">
              <a:buClr>
                <a:schemeClr val="tx1">
                  <a:lumMod val="75000"/>
                  <a:lumOff val="25000"/>
                </a:schemeClr>
              </a:buClr>
              <a:buNone/>
            </a:pPr>
            <a:r>
              <a:rPr lang="en-US" sz="2400" dirty="0">
                <a:solidFill>
                  <a:schemeClr val="tx1">
                    <a:lumMod val="65000"/>
                    <a:lumOff val="35000"/>
                  </a:schemeClr>
                </a:solidFill>
              </a:rPr>
              <a:t>The graph contains:</a:t>
            </a:r>
          </a:p>
          <a:p>
            <a:pPr lvl="1">
              <a:buClr>
                <a:schemeClr val="tx1">
                  <a:lumMod val="75000"/>
                  <a:lumOff val="25000"/>
                </a:schemeClr>
              </a:buClr>
              <a:buFont typeface="Wingdings" panose="05000000000000000000" pitchFamily="2" charset="2"/>
              <a:buChar char="q"/>
            </a:pPr>
            <a:r>
              <a:rPr lang="en-US" sz="2400" dirty="0">
                <a:solidFill>
                  <a:schemeClr val="tx1">
                    <a:lumMod val="65000"/>
                    <a:lumOff val="35000"/>
                  </a:schemeClr>
                </a:solidFill>
              </a:rPr>
              <a:t>the correspondences between terms</a:t>
            </a:r>
          </a:p>
          <a:p>
            <a:pPr lvl="1">
              <a:buClr>
                <a:schemeClr val="tx1">
                  <a:lumMod val="75000"/>
                  <a:lumOff val="25000"/>
                </a:schemeClr>
              </a:buClr>
              <a:buFont typeface="Wingdings" panose="05000000000000000000" pitchFamily="2" charset="2"/>
              <a:buChar char="q"/>
            </a:pPr>
            <a:r>
              <a:rPr lang="en-US" sz="2400" dirty="0">
                <a:solidFill>
                  <a:schemeClr val="tx1">
                    <a:lumMod val="65000"/>
                    <a:lumOff val="35000"/>
                  </a:schemeClr>
                </a:solidFill>
              </a:rPr>
              <a:t>the children hierarchy of the source terms</a:t>
            </a:r>
          </a:p>
          <a:p>
            <a:pPr lvl="1">
              <a:buClr>
                <a:schemeClr val="tx1">
                  <a:lumMod val="75000"/>
                  <a:lumOff val="25000"/>
                </a:schemeClr>
              </a:buClr>
              <a:buFont typeface="Wingdings" panose="05000000000000000000" pitchFamily="2" charset="2"/>
              <a:buChar char="q"/>
            </a:pPr>
            <a:endParaRPr lang="en-US" sz="2400" dirty="0">
              <a:solidFill>
                <a:schemeClr val="tx1">
                  <a:lumMod val="65000"/>
                  <a:lumOff val="35000"/>
                </a:schemeClr>
              </a:solidFill>
            </a:endParaRPr>
          </a:p>
          <a:p>
            <a:pPr>
              <a:buClr>
                <a:schemeClr val="tx1">
                  <a:lumMod val="75000"/>
                  <a:lumOff val="25000"/>
                </a:schemeClr>
              </a:buClr>
              <a:buFont typeface="Wingdings" panose="05000000000000000000" pitchFamily="2" charset="2"/>
              <a:buChar char="q"/>
            </a:pPr>
            <a:r>
              <a:rPr lang="en-US" sz="2400" dirty="0">
                <a:solidFill>
                  <a:schemeClr val="tx1">
                    <a:lumMod val="65000"/>
                    <a:lumOff val="35000"/>
                  </a:schemeClr>
                </a:solidFill>
              </a:rPr>
              <a:t>Searching space: </a:t>
            </a:r>
          </a:p>
          <a:p>
            <a:pPr lvl="1">
              <a:buClr>
                <a:schemeClr val="tx1">
                  <a:lumMod val="75000"/>
                  <a:lumOff val="25000"/>
                </a:schemeClr>
              </a:buClr>
              <a:buFont typeface="Wingdings" panose="05000000000000000000" pitchFamily="2" charset="2"/>
              <a:buChar char="q"/>
            </a:pPr>
            <a:r>
              <a:rPr lang="en-US" sz="2400" dirty="0">
                <a:solidFill>
                  <a:schemeClr val="tx1">
                    <a:lumMod val="65000"/>
                    <a:lumOff val="35000"/>
                  </a:schemeClr>
                </a:solidFill>
              </a:rPr>
              <a:t>Alignment graph + Target terminology graph</a:t>
            </a:r>
          </a:p>
          <a:p>
            <a:pPr>
              <a:buClr>
                <a:schemeClr val="tx1">
                  <a:lumMod val="75000"/>
                  <a:lumOff val="25000"/>
                </a:schemeClr>
              </a:buClr>
              <a:buFont typeface="Wingdings" panose="05000000000000000000" pitchFamily="2" charset="2"/>
              <a:buChar char="q"/>
            </a:pPr>
            <a:endParaRPr lang="en-US" sz="2000" dirty="0">
              <a:solidFill>
                <a:schemeClr val="tx1">
                  <a:lumMod val="65000"/>
                  <a:lumOff val="35000"/>
                </a:schemeClr>
              </a:solidFill>
            </a:endParaRPr>
          </a:p>
        </p:txBody>
      </p:sp>
      <p:sp>
        <p:nvSpPr>
          <p:cNvPr id="4" name="Θέση υποσέλιδου 3">
            <a:extLst>
              <a:ext uri="{FF2B5EF4-FFF2-40B4-BE49-F238E27FC236}">
                <a16:creationId xmlns:a16="http://schemas.microsoft.com/office/drawing/2014/main" id="{64A0FD74-0171-4FA3-A419-24DD4991CC01}"/>
              </a:ext>
            </a:extLst>
          </p:cNvPr>
          <p:cNvSpPr>
            <a:spLocks noGrp="1"/>
          </p:cNvSpPr>
          <p:nvPr>
            <p:ph type="ftr" sz="quarter" idx="3"/>
          </p:nvPr>
        </p:nvSpPr>
        <p:spPr/>
        <p:txBody>
          <a:bodyPr/>
          <a:lstStyle/>
          <a:p>
            <a:r>
              <a:rPr lang="en-GB" dirty="0"/>
              <a:t> </a:t>
            </a:r>
            <a:r>
              <a:rPr lang="en-GB" b="1" dirty="0"/>
              <a:t>Thesaurus maintenance WG workshop </a:t>
            </a:r>
            <a:endParaRPr lang="en-GB" dirty="0"/>
          </a:p>
        </p:txBody>
      </p:sp>
      <p:sp>
        <p:nvSpPr>
          <p:cNvPr id="5" name="Θέση αριθμού διαφάνειας 4">
            <a:extLst>
              <a:ext uri="{FF2B5EF4-FFF2-40B4-BE49-F238E27FC236}">
                <a16:creationId xmlns:a16="http://schemas.microsoft.com/office/drawing/2014/main" id="{215CEDE7-44A9-48CC-9DE4-FD773C122196}"/>
              </a:ext>
            </a:extLst>
          </p:cNvPr>
          <p:cNvSpPr>
            <a:spLocks noGrp="1"/>
          </p:cNvSpPr>
          <p:nvPr>
            <p:ph type="sldNum" sz="quarter" idx="4"/>
          </p:nvPr>
        </p:nvSpPr>
        <p:spPr/>
        <p:txBody>
          <a:bodyPr/>
          <a:lstStyle/>
          <a:p>
            <a:fld id="{9B859F67-28F6-44F9-8CE7-666D30219135}" type="slidenum">
              <a:rPr lang="en-US" smtClean="0"/>
              <a:pPr/>
              <a:t>28</a:t>
            </a:fld>
            <a:endParaRPr lang="en-US" dirty="0"/>
          </a:p>
        </p:txBody>
      </p:sp>
      <p:pic>
        <p:nvPicPr>
          <p:cNvPr id="6" name="Εικόνα 5">
            <a:extLst>
              <a:ext uri="{FF2B5EF4-FFF2-40B4-BE49-F238E27FC236}">
                <a16:creationId xmlns:a16="http://schemas.microsoft.com/office/drawing/2014/main" id="{448EAD94-BEEB-4289-8877-84007798CA00}"/>
              </a:ext>
            </a:extLst>
          </p:cNvPr>
          <p:cNvPicPr>
            <a:picLocks noChangeAspect="1"/>
          </p:cNvPicPr>
          <p:nvPr/>
        </p:nvPicPr>
        <p:blipFill>
          <a:blip r:embed="rId2"/>
          <a:stretch>
            <a:fillRect/>
          </a:stretch>
        </p:blipFill>
        <p:spPr>
          <a:xfrm>
            <a:off x="6995856" y="1945743"/>
            <a:ext cx="2882677" cy="3363123"/>
          </a:xfrm>
          <a:prstGeom prst="rect">
            <a:avLst/>
          </a:prstGeom>
        </p:spPr>
      </p:pic>
    </p:spTree>
    <p:extLst>
      <p:ext uri="{BB962C8B-B14F-4D97-AF65-F5344CB8AC3E}">
        <p14:creationId xmlns:p14="http://schemas.microsoft.com/office/powerpoint/2010/main" val="4056601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AEDC14-8CFA-458B-9223-5F71601A0101}"/>
              </a:ext>
            </a:extLst>
          </p:cNvPr>
          <p:cNvSpPr>
            <a:spLocks noGrp="1"/>
          </p:cNvSpPr>
          <p:nvPr>
            <p:ph type="title"/>
          </p:nvPr>
        </p:nvSpPr>
        <p:spPr/>
        <p:txBody>
          <a:bodyPr>
            <a:normAutofit/>
          </a:bodyPr>
          <a:lstStyle/>
          <a:p>
            <a:r>
              <a:rPr lang="en-US" sz="2800" b="1" dirty="0">
                <a:solidFill>
                  <a:schemeClr val="tx1">
                    <a:lumMod val="65000"/>
                    <a:lumOff val="35000"/>
                  </a:schemeClr>
                </a:solidFill>
              </a:rPr>
              <a:t>To align or not to align?</a:t>
            </a:r>
          </a:p>
        </p:txBody>
      </p:sp>
      <p:sp>
        <p:nvSpPr>
          <p:cNvPr id="3" name="Θέση περιεχομένου 2">
            <a:extLst>
              <a:ext uri="{FF2B5EF4-FFF2-40B4-BE49-F238E27FC236}">
                <a16:creationId xmlns:a16="http://schemas.microsoft.com/office/drawing/2014/main" id="{51F0AC5F-C99B-42D4-BAD9-C88733E23109}"/>
              </a:ext>
            </a:extLst>
          </p:cNvPr>
          <p:cNvSpPr>
            <a:spLocks noGrp="1"/>
          </p:cNvSpPr>
          <p:nvPr>
            <p:ph idx="1"/>
          </p:nvPr>
        </p:nvSpPr>
        <p:spPr>
          <a:xfrm>
            <a:off x="1638300" y="2816772"/>
            <a:ext cx="6781800" cy="1676400"/>
          </a:xfrm>
        </p:spPr>
        <p:txBody>
          <a:bodyPr>
            <a:normAutofit/>
          </a:bodyPr>
          <a:lstStyle/>
          <a:p>
            <a:pPr marL="0" indent="0">
              <a:buClr>
                <a:schemeClr val="tx1">
                  <a:lumMod val="75000"/>
                  <a:lumOff val="25000"/>
                </a:schemeClr>
              </a:buClr>
              <a:buSzPct val="70000"/>
              <a:buNone/>
            </a:pPr>
            <a:r>
              <a:rPr lang="en-US" sz="2600" b="1" dirty="0">
                <a:solidFill>
                  <a:schemeClr val="tx1">
                    <a:lumMod val="65000"/>
                    <a:lumOff val="35000"/>
                  </a:schemeClr>
                </a:solidFill>
              </a:rPr>
              <a:t>And more importantly what target to align to?</a:t>
            </a:r>
          </a:p>
          <a:p>
            <a:pPr marL="0" indent="0">
              <a:buClr>
                <a:schemeClr val="tx1">
                  <a:lumMod val="75000"/>
                  <a:lumOff val="25000"/>
                </a:schemeClr>
              </a:buClr>
              <a:buSzPct val="70000"/>
              <a:buNone/>
            </a:pPr>
            <a:r>
              <a:rPr lang="en-US" sz="2600" dirty="0">
                <a:solidFill>
                  <a:schemeClr val="tx1">
                    <a:lumMod val="65000"/>
                    <a:lumOff val="35000"/>
                  </a:schemeClr>
                </a:solidFill>
              </a:rPr>
              <a:t>It really depends on one’s purpose</a:t>
            </a:r>
          </a:p>
          <a:p>
            <a:pPr marL="0" indent="0">
              <a:buClr>
                <a:schemeClr val="tx1">
                  <a:lumMod val="75000"/>
                  <a:lumOff val="25000"/>
                </a:schemeClr>
              </a:buClr>
              <a:buSzPct val="70000"/>
              <a:buNone/>
            </a:pPr>
            <a:endParaRPr lang="en-US" sz="2600" dirty="0">
              <a:solidFill>
                <a:schemeClr val="tx1">
                  <a:lumMod val="65000"/>
                  <a:lumOff val="35000"/>
                </a:schemeClr>
              </a:solidFill>
            </a:endParaRPr>
          </a:p>
          <a:p>
            <a:pPr>
              <a:buClr>
                <a:schemeClr val="tx1">
                  <a:lumMod val="75000"/>
                  <a:lumOff val="25000"/>
                </a:schemeClr>
              </a:buClr>
              <a:buSzPct val="70000"/>
              <a:buFont typeface="Wingdings" panose="05000000000000000000" pitchFamily="2" charset="2"/>
              <a:buChar char="q"/>
            </a:pPr>
            <a:endParaRPr lang="en-US" sz="2400" dirty="0">
              <a:solidFill>
                <a:schemeClr val="tx1">
                  <a:lumMod val="65000"/>
                  <a:lumOff val="35000"/>
                </a:schemeClr>
              </a:solidFill>
            </a:endParaRPr>
          </a:p>
        </p:txBody>
      </p:sp>
    </p:spTree>
    <p:extLst>
      <p:ext uri="{BB962C8B-B14F-4D97-AF65-F5344CB8AC3E}">
        <p14:creationId xmlns:p14="http://schemas.microsoft.com/office/powerpoint/2010/main" val="133752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tx1">
                    <a:lumMod val="65000"/>
                    <a:lumOff val="35000"/>
                  </a:schemeClr>
                </a:solidFill>
                <a:latin typeface="+mn-lt"/>
                <a:ea typeface="+mn-ea"/>
                <a:cs typeface="+mn-cs"/>
              </a:rPr>
              <a:t>The </a:t>
            </a:r>
            <a:r>
              <a:rPr lang="en-US" sz="2800" b="1" dirty="0" err="1">
                <a:solidFill>
                  <a:schemeClr val="tx1">
                    <a:lumMod val="65000"/>
                    <a:lumOff val="35000"/>
                  </a:schemeClr>
                </a:solidFill>
                <a:latin typeface="+mn-lt"/>
                <a:ea typeface="+mn-ea"/>
                <a:cs typeface="+mn-cs"/>
              </a:rPr>
              <a:t>BackBone</a:t>
            </a:r>
            <a:r>
              <a:rPr lang="en-US" sz="2800" b="1" dirty="0">
                <a:solidFill>
                  <a:schemeClr val="tx1">
                    <a:lumMod val="65000"/>
                    <a:lumOff val="35000"/>
                  </a:schemeClr>
                </a:solidFill>
                <a:latin typeface="+mn-lt"/>
                <a:ea typeface="+mn-ea"/>
                <a:cs typeface="+mn-cs"/>
              </a:rPr>
              <a:t> Thesaurus (BBT) </a:t>
            </a:r>
          </a:p>
        </p:txBody>
      </p:sp>
      <p:sp>
        <p:nvSpPr>
          <p:cNvPr id="3" name="Content Placeholder 2"/>
          <p:cNvSpPr>
            <a:spLocks noGrp="1"/>
          </p:cNvSpPr>
          <p:nvPr>
            <p:ph idx="1"/>
          </p:nvPr>
        </p:nvSpPr>
        <p:spPr/>
        <p:txBody>
          <a:bodyPr>
            <a:normAutofit/>
          </a:bodyPr>
          <a:lstStyle/>
          <a:p>
            <a:pPr defTabSz="355474">
              <a:buClr>
                <a:schemeClr val="tx1">
                  <a:lumMod val="65000"/>
                  <a:lumOff val="35000"/>
                </a:schemeClr>
              </a:buClr>
              <a:buSzPct val="100000"/>
              <a:buFont typeface="Wingdings" panose="05000000000000000000" pitchFamily="2" charset="2"/>
              <a:buChar char="q"/>
            </a:pPr>
            <a:r>
              <a:rPr lang="en-US" sz="2400" dirty="0">
                <a:solidFill>
                  <a:schemeClr val="tx1">
                    <a:lumMod val="65000"/>
                    <a:lumOff val="35000"/>
                  </a:schemeClr>
                </a:solidFill>
              </a:rPr>
              <a:t>The </a:t>
            </a:r>
            <a:r>
              <a:rPr lang="en-US" sz="2400" b="1" dirty="0" err="1">
                <a:solidFill>
                  <a:schemeClr val="tx1">
                    <a:lumMod val="65000"/>
                    <a:lumOff val="35000"/>
                  </a:schemeClr>
                </a:solidFill>
              </a:rPr>
              <a:t>BackBone</a:t>
            </a:r>
            <a:r>
              <a:rPr lang="en-US" sz="2400" b="1" dirty="0">
                <a:solidFill>
                  <a:schemeClr val="tx1">
                    <a:lumMod val="65000"/>
                    <a:lumOff val="35000"/>
                  </a:schemeClr>
                </a:solidFill>
              </a:rPr>
              <a:t> Thesaurus </a:t>
            </a:r>
            <a:r>
              <a:rPr lang="en-US" sz="2400" dirty="0">
                <a:solidFill>
                  <a:schemeClr val="tx1">
                    <a:lumMod val="65000"/>
                    <a:lumOff val="35000"/>
                  </a:schemeClr>
                </a:solidFill>
              </a:rPr>
              <a:t>is the research outcome of work undertaken by the </a:t>
            </a:r>
            <a:r>
              <a:rPr lang="en-US" sz="2400" i="1" dirty="0">
                <a:solidFill>
                  <a:schemeClr val="tx1">
                    <a:lumMod val="65000"/>
                    <a:lumOff val="35000"/>
                  </a:schemeClr>
                </a:solidFill>
              </a:rPr>
              <a:t>DARIAH Thesaurus Maintenance WG </a:t>
            </a:r>
            <a:r>
              <a:rPr lang="en-US" sz="2400" dirty="0">
                <a:solidFill>
                  <a:schemeClr val="tx1">
                    <a:lumMod val="65000"/>
                    <a:lumOff val="35000"/>
                  </a:schemeClr>
                </a:solidFill>
              </a:rPr>
              <a:t>in an effort to design and establish a coherent overarching thesaurus for the humanities, under which specialist thesauri and structured vocabularies used across scholarly communities can be aligned and form a thesaurus federation. </a:t>
            </a:r>
          </a:p>
          <a:p>
            <a:pPr marL="0" indent="0" defTabSz="355474">
              <a:buClr>
                <a:schemeClr val="tx1">
                  <a:lumMod val="65000"/>
                  <a:lumOff val="35000"/>
                </a:schemeClr>
              </a:buClr>
              <a:buSzPct val="100000"/>
              <a:buNone/>
            </a:pPr>
            <a:endParaRPr lang="en-US" sz="2400" dirty="0">
              <a:solidFill>
                <a:schemeClr val="tx1">
                  <a:lumMod val="65000"/>
                  <a:lumOff val="35000"/>
                </a:schemeClr>
              </a:solidFill>
            </a:endParaRPr>
          </a:p>
          <a:p>
            <a:pPr defTabSz="355474">
              <a:buClr>
                <a:schemeClr val="tx1">
                  <a:lumMod val="65000"/>
                  <a:lumOff val="35000"/>
                </a:schemeClr>
              </a:buClr>
              <a:buSzPct val="100000"/>
              <a:buFont typeface="Wingdings" panose="05000000000000000000" pitchFamily="2" charset="2"/>
              <a:buChar char="q"/>
            </a:pPr>
            <a:r>
              <a:rPr lang="en-US" sz="2400" dirty="0">
                <a:solidFill>
                  <a:schemeClr val="tx1">
                    <a:lumMod val="65000"/>
                    <a:lumOff val="35000"/>
                  </a:schemeClr>
                </a:solidFill>
              </a:rPr>
              <a:t>It is constructed and maintained collectively by a distributed group of DARIAH affiliated organizations (AA, DAI, FORTH, FRANTIQ), and its content is available in 4 languages (English, French, German, Greek). </a:t>
            </a:r>
          </a:p>
          <a:p>
            <a:pPr marL="0" indent="0">
              <a:buClr>
                <a:schemeClr val="tx1">
                  <a:lumMod val="65000"/>
                  <a:lumOff val="35000"/>
                </a:schemeClr>
              </a:buClr>
              <a:buSzPct val="100000"/>
              <a:buNone/>
            </a:pPr>
            <a:endParaRPr lang="en-US" sz="2400" dirty="0"/>
          </a:p>
        </p:txBody>
      </p:sp>
    </p:spTree>
    <p:extLst>
      <p:ext uri="{BB962C8B-B14F-4D97-AF65-F5344CB8AC3E}">
        <p14:creationId xmlns:p14="http://schemas.microsoft.com/office/powerpoint/2010/main" val="100671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9ED3F7-57A8-44C1-951B-6A23F018241B}"/>
              </a:ext>
            </a:extLst>
          </p:cNvPr>
          <p:cNvSpPr>
            <a:spLocks noGrp="1"/>
          </p:cNvSpPr>
          <p:nvPr>
            <p:ph type="title"/>
          </p:nvPr>
        </p:nvSpPr>
        <p:spPr/>
        <p:txBody>
          <a:bodyPr>
            <a:normAutofit/>
          </a:bodyPr>
          <a:lstStyle/>
          <a:p>
            <a:r>
              <a:rPr lang="en-US" sz="2400" b="1" dirty="0">
                <a:solidFill>
                  <a:schemeClr val="tx1">
                    <a:lumMod val="65000"/>
                    <a:lumOff val="35000"/>
                  </a:schemeClr>
                </a:solidFill>
              </a:rPr>
              <a:t>BBT alignment</a:t>
            </a:r>
            <a:r>
              <a:rPr lang="en-US" sz="2400" dirty="0">
                <a:solidFill>
                  <a:schemeClr val="tx1">
                    <a:lumMod val="65000"/>
                    <a:lumOff val="35000"/>
                  </a:schemeClr>
                </a:solidFill>
              </a:rPr>
              <a:t>: </a:t>
            </a:r>
            <a:endParaRPr lang="en-US" sz="2400" dirty="0"/>
          </a:p>
        </p:txBody>
      </p:sp>
      <p:sp>
        <p:nvSpPr>
          <p:cNvPr id="3" name="Θέση περιεχομένου 2">
            <a:extLst>
              <a:ext uri="{FF2B5EF4-FFF2-40B4-BE49-F238E27FC236}">
                <a16:creationId xmlns:a16="http://schemas.microsoft.com/office/drawing/2014/main" id="{63672C7D-8606-4949-BB30-20F549410A26}"/>
              </a:ext>
            </a:extLst>
          </p:cNvPr>
          <p:cNvSpPr>
            <a:spLocks noGrp="1"/>
          </p:cNvSpPr>
          <p:nvPr>
            <p:ph idx="1"/>
          </p:nvPr>
        </p:nvSpPr>
        <p:spPr/>
        <p:txBody>
          <a:bodyPr/>
          <a:lstStyle/>
          <a:p>
            <a:pPr lvl="0">
              <a:buClr>
                <a:prstClr val="black">
                  <a:lumMod val="75000"/>
                  <a:lumOff val="25000"/>
                </a:prstClr>
              </a:buClr>
              <a:buSzPct val="70000"/>
              <a:buFont typeface="Wingdings" panose="05000000000000000000" pitchFamily="2" charset="2"/>
              <a:buChar char="q"/>
            </a:pPr>
            <a:r>
              <a:rPr lang="en-US" sz="2400" dirty="0">
                <a:solidFill>
                  <a:prstClr val="black">
                    <a:lumMod val="65000"/>
                    <a:lumOff val="35000"/>
                  </a:prstClr>
                </a:solidFill>
              </a:rPr>
              <a:t>A fairly easy and quick process, given its small set of facets &amp; hierarchies</a:t>
            </a:r>
          </a:p>
          <a:p>
            <a:pPr lvl="0">
              <a:buClr>
                <a:prstClr val="black">
                  <a:lumMod val="75000"/>
                  <a:lumOff val="25000"/>
                </a:prstClr>
              </a:buClr>
              <a:buSzPct val="70000"/>
              <a:buFont typeface="Wingdings" panose="05000000000000000000" pitchFamily="2" charset="2"/>
              <a:buChar char="q"/>
            </a:pPr>
            <a:r>
              <a:rPr lang="en-US" sz="2400" dirty="0">
                <a:solidFill>
                  <a:prstClr val="black">
                    <a:lumMod val="65000"/>
                    <a:lumOff val="35000"/>
                  </a:prstClr>
                </a:solidFill>
              </a:rPr>
              <a:t>Terminologies are linked at a high-level to the BBT and preserve their autonomy</a:t>
            </a:r>
          </a:p>
          <a:p>
            <a:pPr lvl="0">
              <a:buClr>
                <a:prstClr val="black">
                  <a:lumMod val="75000"/>
                  <a:lumOff val="25000"/>
                </a:prstClr>
              </a:buClr>
              <a:buSzPct val="70000"/>
              <a:buFont typeface="Wingdings" panose="05000000000000000000" pitchFamily="2" charset="2"/>
              <a:buChar char="q"/>
            </a:pPr>
            <a:r>
              <a:rPr lang="en-US" sz="2400" dirty="0">
                <a:solidFill>
                  <a:prstClr val="black">
                    <a:lumMod val="65000"/>
                    <a:lumOff val="35000"/>
                  </a:prstClr>
                </a:solidFill>
              </a:rPr>
              <a:t>One can publish their thesaurus and become part of the thesaurus federation</a:t>
            </a:r>
          </a:p>
          <a:p>
            <a:pPr lvl="0">
              <a:buClr>
                <a:prstClr val="black">
                  <a:lumMod val="75000"/>
                  <a:lumOff val="25000"/>
                </a:prstClr>
              </a:buClr>
              <a:buSzPct val="70000"/>
              <a:buFont typeface="Wingdings" panose="05000000000000000000" pitchFamily="2" charset="2"/>
              <a:buChar char="q"/>
            </a:pPr>
            <a:r>
              <a:rPr lang="en-US" sz="2400" dirty="0">
                <a:solidFill>
                  <a:prstClr val="black">
                    <a:lumMod val="65000"/>
                    <a:lumOff val="35000"/>
                  </a:prstClr>
                </a:solidFill>
              </a:rPr>
              <a:t>Assuming there is no appropriate node with which to align, one can always propose a new branch within BBT </a:t>
            </a:r>
            <a:r>
              <a:rPr lang="en-US" dirty="0">
                <a:solidFill>
                  <a:prstClr val="black">
                    <a:lumMod val="65000"/>
                    <a:lumOff val="35000"/>
                  </a:prstClr>
                </a:solidFill>
              </a:rPr>
              <a:t>(to be examined by the managing team)</a:t>
            </a:r>
            <a:endParaRPr lang="en-US" sz="2400" dirty="0">
              <a:solidFill>
                <a:prstClr val="black">
                  <a:lumMod val="65000"/>
                  <a:lumOff val="35000"/>
                </a:prstClr>
              </a:solidFill>
            </a:endParaRPr>
          </a:p>
          <a:p>
            <a:pPr lvl="0">
              <a:buClr>
                <a:prstClr val="black">
                  <a:lumMod val="75000"/>
                  <a:lumOff val="25000"/>
                </a:prstClr>
              </a:buClr>
              <a:buSzPct val="70000"/>
              <a:buFont typeface="Wingdings" panose="05000000000000000000" pitchFamily="2" charset="2"/>
              <a:buChar char="q"/>
            </a:pPr>
            <a:r>
              <a:rPr lang="en-US" sz="2400" dirty="0">
                <a:solidFill>
                  <a:prstClr val="black">
                    <a:lumMod val="65000"/>
                    <a:lumOff val="35000"/>
                  </a:prstClr>
                </a:solidFill>
              </a:rPr>
              <a:t>At the same time, (s)he can fully align a terminology or a subpart thereof to another terminology discovered through </a:t>
            </a:r>
            <a:r>
              <a:rPr lang="en-US" sz="2400" dirty="0" err="1">
                <a:solidFill>
                  <a:prstClr val="black">
                    <a:lumMod val="65000"/>
                    <a:lumOff val="35000"/>
                  </a:prstClr>
                </a:solidFill>
              </a:rPr>
              <a:t>Skosmos</a:t>
            </a:r>
            <a:r>
              <a:rPr lang="en-US" sz="2400" dirty="0">
                <a:solidFill>
                  <a:prstClr val="black">
                    <a:lumMod val="65000"/>
                    <a:lumOff val="35000"/>
                  </a:prstClr>
                </a:solidFill>
              </a:rPr>
              <a:t> </a:t>
            </a:r>
            <a:r>
              <a:rPr lang="en-US" sz="2200" dirty="0">
                <a:solidFill>
                  <a:prstClr val="black">
                    <a:lumMod val="65000"/>
                    <a:lumOff val="35000"/>
                  </a:prstClr>
                </a:solidFill>
              </a:rPr>
              <a:t>(in the future)</a:t>
            </a:r>
            <a:endParaRPr lang="en-US" sz="2400" dirty="0">
              <a:solidFill>
                <a:prstClr val="black">
                  <a:lumMod val="65000"/>
                  <a:lumOff val="35000"/>
                </a:prstClr>
              </a:solidFill>
            </a:endParaRPr>
          </a:p>
          <a:p>
            <a:endParaRPr lang="en-US" dirty="0"/>
          </a:p>
        </p:txBody>
      </p:sp>
    </p:spTree>
    <p:extLst>
      <p:ext uri="{BB962C8B-B14F-4D97-AF65-F5344CB8AC3E}">
        <p14:creationId xmlns:p14="http://schemas.microsoft.com/office/powerpoint/2010/main" val="649559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A8F8CC-0AA4-4E65-98E8-847087F4E81A}"/>
              </a:ext>
            </a:extLst>
          </p:cNvPr>
          <p:cNvSpPr>
            <a:spLocks noGrp="1"/>
          </p:cNvSpPr>
          <p:nvPr>
            <p:ph type="title"/>
          </p:nvPr>
        </p:nvSpPr>
        <p:spPr/>
        <p:txBody>
          <a:bodyPr/>
          <a:lstStyle/>
          <a:p>
            <a:r>
              <a:rPr lang="en-US" b="1" dirty="0">
                <a:solidFill>
                  <a:schemeClr val="tx1">
                    <a:lumMod val="65000"/>
                    <a:lumOff val="35000"/>
                  </a:schemeClr>
                </a:solidFill>
              </a:rPr>
              <a:t>Alignment with a fully-fledged thesaurus</a:t>
            </a:r>
            <a:r>
              <a:rPr lang="en-US" dirty="0">
                <a:solidFill>
                  <a:schemeClr val="tx1">
                    <a:lumMod val="65000"/>
                    <a:lumOff val="35000"/>
                  </a:schemeClr>
                </a:solidFill>
              </a:rPr>
              <a:t>: </a:t>
            </a:r>
            <a:br>
              <a:rPr lang="en-US" dirty="0">
                <a:solidFill>
                  <a:schemeClr val="tx1">
                    <a:lumMod val="65000"/>
                    <a:lumOff val="35000"/>
                  </a:schemeClr>
                </a:solidFill>
              </a:rPr>
            </a:br>
            <a:endParaRPr lang="en-US" dirty="0"/>
          </a:p>
        </p:txBody>
      </p:sp>
      <p:sp>
        <p:nvSpPr>
          <p:cNvPr id="3" name="Θέση περιεχομένου 2">
            <a:extLst>
              <a:ext uri="{FF2B5EF4-FFF2-40B4-BE49-F238E27FC236}">
                <a16:creationId xmlns:a16="http://schemas.microsoft.com/office/drawing/2014/main" id="{82490B4D-D827-40E4-87AD-B354992381DA}"/>
              </a:ext>
            </a:extLst>
          </p:cNvPr>
          <p:cNvSpPr>
            <a:spLocks noGrp="1"/>
          </p:cNvSpPr>
          <p:nvPr>
            <p:ph idx="1"/>
          </p:nvPr>
        </p:nvSpPr>
        <p:spPr>
          <a:xfrm>
            <a:off x="502920" y="1371600"/>
            <a:ext cx="9052560" cy="4827694"/>
          </a:xfrm>
        </p:spPr>
        <p:txBody>
          <a:bodyPr>
            <a:normAutofit/>
          </a:bodyPr>
          <a:lstStyle/>
          <a:p>
            <a:pPr>
              <a:buClr>
                <a:schemeClr val="tx1">
                  <a:lumMod val="75000"/>
                  <a:lumOff val="25000"/>
                </a:schemeClr>
              </a:buClr>
              <a:buSzPct val="70000"/>
              <a:buFont typeface="Wingdings" panose="05000000000000000000" pitchFamily="2" charset="2"/>
              <a:buChar char="q"/>
            </a:pPr>
            <a:r>
              <a:rPr lang="en-US" sz="2400" dirty="0">
                <a:solidFill>
                  <a:schemeClr val="tx1">
                    <a:lumMod val="65000"/>
                    <a:lumOff val="35000"/>
                  </a:schemeClr>
                </a:solidFill>
              </a:rPr>
              <a:t>It’s a massive task, given the depth of the relations. </a:t>
            </a:r>
          </a:p>
          <a:p>
            <a:pPr>
              <a:buClr>
                <a:schemeClr val="tx1">
                  <a:lumMod val="75000"/>
                  <a:lumOff val="25000"/>
                </a:schemeClr>
              </a:buClr>
              <a:buSzPct val="70000"/>
              <a:buFont typeface="Wingdings" panose="05000000000000000000" pitchFamily="2" charset="2"/>
              <a:buChar char="q"/>
            </a:pPr>
            <a:r>
              <a:rPr lang="en-US" sz="2400" dirty="0">
                <a:solidFill>
                  <a:schemeClr val="tx1">
                    <a:lumMod val="65000"/>
                    <a:lumOff val="35000"/>
                  </a:schemeClr>
                </a:solidFill>
              </a:rPr>
              <a:t>It also addresses a different problem:</a:t>
            </a:r>
            <a:br>
              <a:rPr lang="en-US" sz="2400" dirty="0">
                <a:solidFill>
                  <a:schemeClr val="tx1">
                    <a:lumMod val="65000"/>
                    <a:lumOff val="35000"/>
                  </a:schemeClr>
                </a:solidFill>
              </a:rPr>
            </a:br>
            <a:r>
              <a:rPr lang="en-US" sz="2400" dirty="0">
                <a:solidFill>
                  <a:schemeClr val="tx1">
                    <a:lumMod val="65000"/>
                    <a:lumOff val="35000"/>
                  </a:schemeClr>
                </a:solidFill>
              </a:rPr>
              <a:t>Wanting to reorganize a facet or other part of one’s thesaurus and looking for a good terminology to align to!</a:t>
            </a:r>
          </a:p>
          <a:p>
            <a:pPr marL="0" indent="0">
              <a:buClr>
                <a:schemeClr val="tx1">
                  <a:lumMod val="75000"/>
                  <a:lumOff val="25000"/>
                </a:schemeClr>
              </a:buClr>
              <a:buSzPct val="70000"/>
              <a:buNone/>
            </a:pPr>
            <a:endParaRPr lang="en-US" sz="2400" dirty="0">
              <a:solidFill>
                <a:schemeClr val="tx1">
                  <a:lumMod val="65000"/>
                  <a:lumOff val="35000"/>
                </a:schemeClr>
              </a:solidFill>
            </a:endParaRPr>
          </a:p>
          <a:p>
            <a:pPr>
              <a:buClr>
                <a:schemeClr val="tx1">
                  <a:lumMod val="75000"/>
                  <a:lumOff val="25000"/>
                </a:schemeClr>
              </a:buClr>
              <a:buSzPct val="70000"/>
              <a:buFont typeface="Wingdings" panose="05000000000000000000" pitchFamily="2" charset="2"/>
              <a:buChar char="q"/>
            </a:pPr>
            <a:endParaRPr lang="en-US" sz="2400" dirty="0">
              <a:solidFill>
                <a:schemeClr val="tx1">
                  <a:lumMod val="65000"/>
                  <a:lumOff val="35000"/>
                </a:schemeClr>
              </a:solidFill>
            </a:endParaRPr>
          </a:p>
          <a:p>
            <a:endParaRPr lang="en-US" sz="2400" dirty="0"/>
          </a:p>
        </p:txBody>
      </p:sp>
      <p:pic>
        <p:nvPicPr>
          <p:cNvPr id="7" name="Εικόνα 6">
            <a:extLst>
              <a:ext uri="{FF2B5EF4-FFF2-40B4-BE49-F238E27FC236}">
                <a16:creationId xmlns:a16="http://schemas.microsoft.com/office/drawing/2014/main" id="{F3329E2A-6AE1-4705-AF95-4A4FE843A7C4}"/>
              </a:ext>
            </a:extLst>
          </p:cNvPr>
          <p:cNvPicPr>
            <a:picLocks noChangeAspect="1"/>
          </p:cNvPicPr>
          <p:nvPr/>
        </p:nvPicPr>
        <p:blipFill rotWithShape="1">
          <a:blip r:embed="rId2">
            <a:extLst>
              <a:ext uri="{28A0092B-C50C-407E-A947-70E740481C1C}">
                <a14:useLocalDpi xmlns:a14="http://schemas.microsoft.com/office/drawing/2010/main" val="0"/>
              </a:ext>
            </a:extLst>
          </a:blip>
          <a:srcRect b="6054"/>
          <a:stretch/>
        </p:blipFill>
        <p:spPr>
          <a:xfrm>
            <a:off x="3581400" y="2895601"/>
            <a:ext cx="5791702" cy="3505200"/>
          </a:xfrm>
          <a:prstGeom prst="rect">
            <a:avLst/>
          </a:prstGeom>
        </p:spPr>
      </p:pic>
    </p:spTree>
    <p:extLst>
      <p:ext uri="{BB962C8B-B14F-4D97-AF65-F5344CB8AC3E}">
        <p14:creationId xmlns:p14="http://schemas.microsoft.com/office/powerpoint/2010/main" val="1081898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306806-E55D-405B-AD62-5E167655C037}"/>
              </a:ext>
            </a:extLst>
          </p:cNvPr>
          <p:cNvSpPr>
            <a:spLocks noGrp="1"/>
          </p:cNvSpPr>
          <p:nvPr>
            <p:ph type="title"/>
          </p:nvPr>
        </p:nvSpPr>
        <p:spPr>
          <a:xfrm>
            <a:off x="502920" y="304800"/>
            <a:ext cx="9052560" cy="1219200"/>
          </a:xfrm>
        </p:spPr>
        <p:txBody>
          <a:bodyPr>
            <a:normAutofit/>
          </a:bodyPr>
          <a:lstStyle/>
          <a:p>
            <a:r>
              <a:rPr lang="en-US" sz="2800" dirty="0">
                <a:solidFill>
                  <a:schemeClr val="tx1">
                    <a:lumMod val="65000"/>
                    <a:lumOff val="35000"/>
                  </a:schemeClr>
                </a:solidFill>
              </a:rPr>
              <a:t>One can’t be sloppy!!</a:t>
            </a:r>
          </a:p>
        </p:txBody>
      </p:sp>
      <p:pic>
        <p:nvPicPr>
          <p:cNvPr id="5" name="Εικόνα 4">
            <a:extLst>
              <a:ext uri="{FF2B5EF4-FFF2-40B4-BE49-F238E27FC236}">
                <a16:creationId xmlns:a16="http://schemas.microsoft.com/office/drawing/2014/main" id="{95B4F67C-D661-4F32-8CAD-48632B38A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81200"/>
            <a:ext cx="7393734" cy="3657598"/>
          </a:xfrm>
          <a:prstGeom prst="rect">
            <a:avLst/>
          </a:prstGeom>
        </p:spPr>
      </p:pic>
      <p:sp>
        <p:nvSpPr>
          <p:cNvPr id="6" name="TextBox 5">
            <a:extLst>
              <a:ext uri="{FF2B5EF4-FFF2-40B4-BE49-F238E27FC236}">
                <a16:creationId xmlns:a16="http://schemas.microsoft.com/office/drawing/2014/main" id="{36624347-B3FD-4921-AAC7-395C366E6414}"/>
              </a:ext>
            </a:extLst>
          </p:cNvPr>
          <p:cNvSpPr txBox="1"/>
          <p:nvPr/>
        </p:nvSpPr>
        <p:spPr>
          <a:xfrm>
            <a:off x="1600200" y="4648200"/>
            <a:ext cx="3372398" cy="1200329"/>
          </a:xfrm>
          <a:prstGeom prst="rect">
            <a:avLst/>
          </a:prstGeom>
          <a:noFill/>
        </p:spPr>
        <p:txBody>
          <a:bodyPr wrap="none" rtlCol="0">
            <a:spAutoFit/>
          </a:bodyPr>
          <a:lstStyle/>
          <a:p>
            <a:r>
              <a:rPr lang="en-US" sz="1800" dirty="0"/>
              <a:t>Rather, (s)he must establish exact </a:t>
            </a:r>
          </a:p>
          <a:p>
            <a:r>
              <a:rPr lang="en-US" sz="1800" dirty="0"/>
              <a:t>correspondences, which requires</a:t>
            </a:r>
          </a:p>
          <a:p>
            <a:r>
              <a:rPr lang="en-US" sz="1800" dirty="0"/>
              <a:t>an in-depth knowledge of both </a:t>
            </a:r>
          </a:p>
          <a:p>
            <a:r>
              <a:rPr lang="en-US" sz="1800" b="1" dirty="0"/>
              <a:t>source</a:t>
            </a:r>
            <a:r>
              <a:rPr lang="en-US" sz="1800" dirty="0"/>
              <a:t> and </a:t>
            </a:r>
            <a:r>
              <a:rPr lang="en-US" sz="1800" b="1" dirty="0"/>
              <a:t>target</a:t>
            </a:r>
            <a:r>
              <a:rPr lang="en-US" sz="1800" dirty="0"/>
              <a:t> vocabularies</a:t>
            </a:r>
          </a:p>
        </p:txBody>
      </p:sp>
    </p:spTree>
    <p:extLst>
      <p:ext uri="{BB962C8B-B14F-4D97-AF65-F5344CB8AC3E}">
        <p14:creationId xmlns:p14="http://schemas.microsoft.com/office/powerpoint/2010/main" val="3569620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DA5D1D-FA85-4165-BA45-73D062DB5E78}"/>
              </a:ext>
            </a:extLst>
          </p:cNvPr>
          <p:cNvSpPr>
            <a:spLocks noGrp="1"/>
          </p:cNvSpPr>
          <p:nvPr>
            <p:ph type="title"/>
          </p:nvPr>
        </p:nvSpPr>
        <p:spPr/>
        <p:txBody>
          <a:bodyPr>
            <a:normAutofit/>
          </a:bodyPr>
          <a:lstStyle/>
          <a:p>
            <a:r>
              <a:rPr lang="en-US" sz="2800" b="1" dirty="0">
                <a:solidFill>
                  <a:schemeClr val="tx1">
                    <a:lumMod val="65000"/>
                    <a:lumOff val="35000"/>
                  </a:schemeClr>
                </a:solidFill>
              </a:rPr>
              <a:t>Building the BBT; goals</a:t>
            </a:r>
            <a:endParaRPr lang="en-US" sz="2800" dirty="0"/>
          </a:p>
        </p:txBody>
      </p:sp>
      <p:sp>
        <p:nvSpPr>
          <p:cNvPr id="3" name="Θέση περιεχομένου 2">
            <a:extLst>
              <a:ext uri="{FF2B5EF4-FFF2-40B4-BE49-F238E27FC236}">
                <a16:creationId xmlns:a16="http://schemas.microsoft.com/office/drawing/2014/main" id="{24DCE786-790C-4B3C-83D5-1733A2FBC2C6}"/>
              </a:ext>
            </a:extLst>
          </p:cNvPr>
          <p:cNvSpPr>
            <a:spLocks noGrp="1"/>
          </p:cNvSpPr>
          <p:nvPr>
            <p:ph idx="1"/>
          </p:nvPr>
        </p:nvSpPr>
        <p:spPr/>
        <p:txBody>
          <a:bodyPr>
            <a:normAutofit fontScale="92500" lnSpcReduction="10000"/>
          </a:bodyPr>
          <a:lstStyle/>
          <a:p>
            <a:pPr defTabSz="355474">
              <a:buClr>
                <a:schemeClr val="tx1">
                  <a:lumMod val="65000"/>
                  <a:lumOff val="35000"/>
                </a:schemeClr>
              </a:buClr>
              <a:buSzPct val="100000"/>
              <a:buFont typeface="Wingdings" panose="05000000000000000000" pitchFamily="2" charset="2"/>
              <a:buChar char="q"/>
            </a:pPr>
            <a:r>
              <a:rPr lang="en-US" sz="2600" dirty="0">
                <a:solidFill>
                  <a:schemeClr val="tx1">
                    <a:lumMod val="65000"/>
                    <a:lumOff val="35000"/>
                  </a:schemeClr>
                </a:solidFill>
              </a:rPr>
              <a:t>BBT aims at enabling cross-disciplinary resource discovery while ensuring compatibility with thesauri that cover highly specific scientific domains and areas of knowledge in development. </a:t>
            </a:r>
          </a:p>
          <a:p>
            <a:pPr defTabSz="355474">
              <a:buClr>
                <a:schemeClr val="tx1">
                  <a:lumMod val="65000"/>
                  <a:lumOff val="35000"/>
                </a:schemeClr>
              </a:buClr>
              <a:buSzPct val="100000"/>
              <a:buFont typeface="Wingdings" panose="05000000000000000000" pitchFamily="2" charset="2"/>
              <a:buChar char="q"/>
            </a:pPr>
            <a:endParaRPr lang="en-US" sz="2600" dirty="0">
              <a:solidFill>
                <a:schemeClr val="tx1">
                  <a:lumMod val="65000"/>
                  <a:lumOff val="35000"/>
                </a:schemeClr>
              </a:solidFill>
            </a:endParaRPr>
          </a:p>
          <a:p>
            <a:pPr defTabSz="355474">
              <a:spcBef>
                <a:spcPts val="0"/>
              </a:spcBef>
              <a:spcAft>
                <a:spcPts val="300"/>
              </a:spcAft>
              <a:buClr>
                <a:schemeClr val="tx1">
                  <a:lumMod val="65000"/>
                  <a:lumOff val="35000"/>
                </a:schemeClr>
              </a:buClr>
              <a:buSzPct val="100000"/>
              <a:buFont typeface="Wingdings" panose="05000000000000000000" pitchFamily="2" charset="2"/>
              <a:buChar char="q"/>
            </a:pPr>
            <a:r>
              <a:rPr lang="en-US" sz="2600" dirty="0">
                <a:solidFill>
                  <a:schemeClr val="tx1">
                    <a:lumMod val="65000"/>
                    <a:lumOff val="35000"/>
                  </a:schemeClr>
                </a:solidFill>
              </a:rPr>
              <a:t>It favors a loose integration of multiple thesauri, by means of mapping them to a small set of high level terms (facets &amp; hierarchies). </a:t>
            </a:r>
          </a:p>
          <a:p>
            <a:pPr marL="892800" lvl="1" indent="-435600" defTabSz="355474">
              <a:spcBef>
                <a:spcPts val="0"/>
              </a:spcBef>
              <a:buClrTx/>
              <a:buSzPct val="50000"/>
              <a:buFont typeface="Wingdings" panose="05000000000000000000" pitchFamily="2" charset="2"/>
              <a:buChar char="q"/>
            </a:pPr>
            <a:r>
              <a:rPr lang="en-US" sz="22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For resource discovery recall is more important than precision</a:t>
            </a:r>
          </a:p>
          <a:p>
            <a:pPr marL="892800" lvl="1" indent="-435600" defTabSz="355474">
              <a:spcBef>
                <a:spcPts val="0"/>
              </a:spcBef>
              <a:buClrTx/>
              <a:buSzPct val="50000"/>
              <a:buFont typeface="Wingdings" panose="05000000000000000000" pitchFamily="2" charset="2"/>
              <a:buChar char="q"/>
            </a:pPr>
            <a:r>
              <a:rPr lang="en-US" sz="22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Terms for discovery can be much coarser than for documentation </a:t>
            </a:r>
          </a:p>
          <a:p>
            <a:pPr marL="892800" lvl="1" indent="-435600" defTabSz="355474">
              <a:spcBef>
                <a:spcPts val="160"/>
              </a:spcBef>
              <a:spcAft>
                <a:spcPts val="160"/>
              </a:spcAft>
              <a:buClrTx/>
              <a:buSzPct val="50000"/>
              <a:buFont typeface="Wingdings" panose="05000000000000000000" pitchFamily="2" charset="2"/>
              <a:buChar char="q"/>
            </a:pPr>
            <a:r>
              <a:rPr lang="en-US" sz="22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The more generic the concept, the higher the recall</a:t>
            </a:r>
          </a:p>
          <a:p>
            <a:pPr marL="0" indent="0" defTabSz="355474">
              <a:buClr>
                <a:schemeClr val="tx1">
                  <a:lumMod val="65000"/>
                  <a:lumOff val="35000"/>
                </a:schemeClr>
              </a:buClr>
              <a:buSzPct val="100000"/>
              <a:buNone/>
            </a:pPr>
            <a:endParaRPr lang="en-US" sz="2400" dirty="0">
              <a:solidFill>
                <a:schemeClr val="tx1">
                  <a:lumMod val="65000"/>
                  <a:lumOff val="35000"/>
                </a:schemeClr>
              </a:solidFill>
            </a:endParaRPr>
          </a:p>
          <a:p>
            <a:pPr defTabSz="355474">
              <a:buClr>
                <a:schemeClr val="tx1">
                  <a:lumMod val="65000"/>
                  <a:lumOff val="35000"/>
                </a:schemeClr>
              </a:buClr>
              <a:buSzPct val="100000"/>
              <a:buFont typeface="Wingdings" panose="05000000000000000000" pitchFamily="2" charset="2"/>
              <a:buChar char="q"/>
            </a:pPr>
            <a:r>
              <a:rPr lang="en-US" sz="2600" dirty="0">
                <a:solidFill>
                  <a:schemeClr val="tx1">
                    <a:lumMod val="65000"/>
                    <a:lumOff val="35000"/>
                  </a:schemeClr>
                </a:solidFill>
              </a:rPr>
              <a:t>Aligned vocabularies retain their autonomy rather than being subordinated under an all-encompassing thesaurus. They are accessed through the global thesaurus.</a:t>
            </a:r>
          </a:p>
          <a:p>
            <a:pPr defTabSz="355474">
              <a:buClr>
                <a:schemeClr val="tx1">
                  <a:lumMod val="65000"/>
                  <a:lumOff val="35000"/>
                </a:schemeClr>
              </a:buClr>
              <a:buSzPct val="100000"/>
              <a:buFont typeface="Wingdings" panose="05000000000000000000" pitchFamily="2" charset="2"/>
              <a:buChar char="q"/>
            </a:pPr>
            <a:endParaRPr lang="en-US" sz="2400" dirty="0">
              <a:solidFill>
                <a:schemeClr val="tx1">
                  <a:lumMod val="65000"/>
                  <a:lumOff val="35000"/>
                </a:schemeClr>
              </a:solidFill>
            </a:endParaRPr>
          </a:p>
          <a:p>
            <a:endParaRPr lang="en-US" sz="2400" dirty="0">
              <a:solidFill>
                <a:schemeClr val="tx1">
                  <a:lumMod val="75000"/>
                  <a:lumOff val="25000"/>
                </a:schemeClr>
              </a:solidFill>
            </a:endParaRPr>
          </a:p>
        </p:txBody>
      </p:sp>
    </p:spTree>
    <p:extLst>
      <p:ext uri="{BB962C8B-B14F-4D97-AF65-F5344CB8AC3E}">
        <p14:creationId xmlns:p14="http://schemas.microsoft.com/office/powerpoint/2010/main" val="332920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E6D5C8-8CA6-47EC-B11D-536EDBBBB0FA}"/>
              </a:ext>
            </a:extLst>
          </p:cNvPr>
          <p:cNvSpPr>
            <a:spLocks noGrp="1"/>
          </p:cNvSpPr>
          <p:nvPr>
            <p:ph type="title"/>
          </p:nvPr>
        </p:nvSpPr>
        <p:spPr/>
        <p:txBody>
          <a:bodyPr>
            <a:normAutofit/>
          </a:bodyPr>
          <a:lstStyle/>
          <a:p>
            <a:r>
              <a:rPr lang="en-US" sz="2800" b="1" dirty="0">
                <a:solidFill>
                  <a:schemeClr val="tx1">
                    <a:lumMod val="65000"/>
                    <a:lumOff val="35000"/>
                  </a:schemeClr>
                </a:solidFill>
              </a:rPr>
              <a:t>Building the BBT; principles</a:t>
            </a:r>
            <a:endParaRPr lang="en-US" sz="2800" dirty="0"/>
          </a:p>
        </p:txBody>
      </p:sp>
      <p:sp>
        <p:nvSpPr>
          <p:cNvPr id="3" name="Θέση περιεχομένου 2">
            <a:extLst>
              <a:ext uri="{FF2B5EF4-FFF2-40B4-BE49-F238E27FC236}">
                <a16:creationId xmlns:a16="http://schemas.microsoft.com/office/drawing/2014/main" id="{2062D1A9-887F-4936-9552-53201B123310}"/>
              </a:ext>
            </a:extLst>
          </p:cNvPr>
          <p:cNvSpPr>
            <a:spLocks noGrp="1"/>
          </p:cNvSpPr>
          <p:nvPr>
            <p:ph idx="1"/>
          </p:nvPr>
        </p:nvSpPr>
        <p:spPr/>
        <p:txBody>
          <a:bodyPr>
            <a:normAutofit/>
          </a:bodyPr>
          <a:lstStyle/>
          <a:p>
            <a:pPr marL="295018" lvl="2" indent="-435600" defTabSz="355474">
              <a:spcBef>
                <a:spcPts val="160"/>
              </a:spcBef>
              <a:buClrTx/>
              <a:buSzTx/>
              <a:buFont typeface="Wingdings" panose="05000000000000000000" pitchFamily="2" charset="2"/>
              <a:buChar char="q"/>
            </a:pPr>
            <a:r>
              <a:rPr lang="en-US" sz="24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BBT facets and hierarchies were obtained through a </a:t>
            </a:r>
            <a:r>
              <a:rPr lang="en-US" sz="2400" b="1"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bottom-up analysis </a:t>
            </a:r>
            <a:r>
              <a:rPr lang="en-US" sz="24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of classificatory systems used by humanities researchers.</a:t>
            </a:r>
          </a:p>
          <a:p>
            <a:pPr marL="295018" lvl="2" indent="-435600" defTabSz="355474">
              <a:spcBef>
                <a:spcPts val="160"/>
              </a:spcBef>
              <a:buClrTx/>
              <a:buSzTx/>
              <a:buFont typeface="Wingdings" panose="05000000000000000000" pitchFamily="2" charset="2"/>
              <a:buChar char="q"/>
            </a:pPr>
            <a:endParaRPr lang="en-US" sz="2400" b="1"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endParaRPr>
          </a:p>
          <a:p>
            <a:pPr marL="295018" lvl="2" indent="-435600" defTabSz="355474">
              <a:spcBef>
                <a:spcPts val="160"/>
              </a:spcBef>
              <a:buClrTx/>
              <a:buSzTx/>
              <a:buFont typeface="Wingdings" panose="05000000000000000000" pitchFamily="2" charset="2"/>
              <a:buChar char="q"/>
            </a:pPr>
            <a:r>
              <a:rPr lang="en-US" sz="2400" b="1"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Relations btw BBT terms: </a:t>
            </a:r>
            <a:r>
              <a:rPr lang="en-US" sz="24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hierarchical </a:t>
            </a:r>
            <a:r>
              <a:rPr lang="en-US" sz="2400" dirty="0" err="1">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isA</a:t>
            </a:r>
            <a:endParaRPr lang="en-US" sz="24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endParaRPr>
          </a:p>
          <a:p>
            <a:pPr marL="1204737" lvl="3" indent="-888119" defTabSz="355474">
              <a:spcBef>
                <a:spcPts val="160"/>
              </a:spcBef>
              <a:spcAft>
                <a:spcPts val="160"/>
              </a:spcAft>
              <a:buClrTx/>
              <a:buSzTx/>
              <a:buNone/>
            </a:pPr>
            <a:endParaRPr lang="en-US" sz="24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endParaRPr>
          </a:p>
          <a:p>
            <a:pPr marL="435600" lvl="0" indent="-435600" defTabSz="355474">
              <a:spcBef>
                <a:spcPts val="160"/>
              </a:spcBef>
              <a:spcAft>
                <a:spcPts val="160"/>
              </a:spcAft>
              <a:buClrTx/>
              <a:buSzTx/>
              <a:buFont typeface="Wingdings" panose="05000000000000000000" pitchFamily="2" charset="2"/>
              <a:buChar char="q"/>
            </a:pPr>
            <a:r>
              <a:rPr lang="en-US" sz="2400" b="1"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BBT assumes an open-world position</a:t>
            </a:r>
            <a:r>
              <a:rPr lang="en-US" sz="24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 facets and hierarchies within them do not exhaust the domain they classify.</a:t>
            </a:r>
          </a:p>
          <a:p>
            <a:pPr marL="892800" lvl="1" indent="-435600" defTabSz="355474">
              <a:spcBef>
                <a:spcPts val="160"/>
              </a:spcBef>
              <a:spcAft>
                <a:spcPts val="160"/>
              </a:spcAft>
              <a:buClrTx/>
              <a:buFont typeface="Wingdings" panose="05000000000000000000" pitchFamily="2" charset="2"/>
              <a:buChar char="q"/>
            </a:pPr>
            <a:r>
              <a:rPr lang="en-US"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Complements of terms or negative definitions are not permitted. </a:t>
            </a:r>
          </a:p>
          <a:p>
            <a:pPr marL="435600" lvl="0" indent="-435600" defTabSz="355474">
              <a:spcBef>
                <a:spcPts val="160"/>
              </a:spcBef>
              <a:spcAft>
                <a:spcPts val="160"/>
              </a:spcAft>
              <a:buClrTx/>
              <a:buSzTx/>
              <a:buFont typeface="Wingdings" panose="05000000000000000000" pitchFamily="2" charset="2"/>
              <a:buChar char="q"/>
            </a:pPr>
            <a:endParaRPr lang="en-US" sz="24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endParaRPr>
          </a:p>
          <a:p>
            <a:pPr marL="435600" lvl="0" indent="-435600" defTabSz="355474">
              <a:spcBef>
                <a:spcPts val="160"/>
              </a:spcBef>
              <a:spcAft>
                <a:spcPts val="160"/>
              </a:spcAft>
              <a:buClrTx/>
              <a:buSzTx/>
              <a:buFont typeface="Wingdings" panose="05000000000000000000" pitchFamily="2" charset="2"/>
              <a:buChar char="q"/>
            </a:pPr>
            <a:r>
              <a:rPr lang="en-US" sz="2400" b="1"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BBT is deliberately open to revision: </a:t>
            </a:r>
            <a:r>
              <a:rPr lang="en-US" sz="24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extending the domain of its application, will probably call for the definition of new hierarchies in the BBT, in an orderly fashion </a:t>
            </a:r>
            <a:r>
              <a:rPr lang="en-US" sz="2400" b="1"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BBTalk</a:t>
            </a:r>
            <a:r>
              <a:rPr lang="en-US" sz="2400" b="1"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a:t>
            </a:r>
          </a:p>
          <a:p>
            <a:pPr marL="435600" lvl="0" indent="-435600" defTabSz="355474">
              <a:spcBef>
                <a:spcPts val="160"/>
              </a:spcBef>
              <a:spcAft>
                <a:spcPts val="160"/>
              </a:spcAft>
              <a:buClrTx/>
              <a:buSzTx/>
              <a:buFont typeface="Wingdings" panose="05000000000000000000" pitchFamily="2" charset="2"/>
              <a:buChar char="q"/>
            </a:pPr>
            <a:endParaRPr lang="en-US" sz="2400" dirty="0">
              <a:solidFill>
                <a:prstClr val="black"/>
              </a:solidFill>
            </a:endParaRPr>
          </a:p>
          <a:p>
            <a:pPr marL="0" indent="0">
              <a:buNone/>
            </a:pPr>
            <a:endParaRPr lang="en-US" sz="2400" dirty="0"/>
          </a:p>
        </p:txBody>
      </p:sp>
    </p:spTree>
    <p:extLst>
      <p:ext uri="{BB962C8B-B14F-4D97-AF65-F5344CB8AC3E}">
        <p14:creationId xmlns:p14="http://schemas.microsoft.com/office/powerpoint/2010/main" val="3536969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0F1EC2-5AF2-451F-BB89-EA1D69CE0243}"/>
              </a:ext>
            </a:extLst>
          </p:cNvPr>
          <p:cNvSpPr>
            <a:spLocks noGrp="1"/>
          </p:cNvSpPr>
          <p:nvPr>
            <p:ph type="title"/>
          </p:nvPr>
        </p:nvSpPr>
        <p:spPr/>
        <p:txBody>
          <a:bodyPr>
            <a:normAutofit/>
          </a:bodyPr>
          <a:lstStyle/>
          <a:p>
            <a:r>
              <a:rPr lang="en-US" sz="2800" b="1" dirty="0">
                <a:solidFill>
                  <a:prstClr val="black">
                    <a:lumMod val="65000"/>
                    <a:lumOff val="35000"/>
                  </a:prstClr>
                </a:solidFill>
                <a:latin typeface="Calibri" panose="020F0502020204030204" pitchFamily="34" charset="0"/>
                <a:ea typeface="+mn-ea"/>
                <a:cs typeface="Times New Roman" panose="02020603050405020304" pitchFamily="18" charset="0"/>
              </a:rPr>
              <a:t>Motivation for the BBT</a:t>
            </a:r>
          </a:p>
        </p:txBody>
      </p:sp>
      <p:sp>
        <p:nvSpPr>
          <p:cNvPr id="3" name="Θέση περιεχομένου 2">
            <a:extLst>
              <a:ext uri="{FF2B5EF4-FFF2-40B4-BE49-F238E27FC236}">
                <a16:creationId xmlns:a16="http://schemas.microsoft.com/office/drawing/2014/main" id="{E5461437-986E-4E59-BFEF-34A5A0CA12FA}"/>
              </a:ext>
            </a:extLst>
          </p:cNvPr>
          <p:cNvSpPr>
            <a:spLocks noGrp="1"/>
          </p:cNvSpPr>
          <p:nvPr>
            <p:ph idx="1"/>
          </p:nvPr>
        </p:nvSpPr>
        <p:spPr/>
        <p:txBody>
          <a:bodyPr>
            <a:normAutofit/>
          </a:bodyPr>
          <a:lstStyle/>
          <a:p>
            <a:pPr marL="435600" lvl="0" indent="-435600" defTabSz="355474">
              <a:spcBef>
                <a:spcPts val="160"/>
              </a:spcBef>
              <a:spcAft>
                <a:spcPts val="160"/>
              </a:spcAft>
              <a:buClrTx/>
              <a:buSzTx/>
              <a:buFont typeface="Wingdings" panose="05000000000000000000" pitchFamily="2" charset="2"/>
              <a:buChar char="q"/>
            </a:pPr>
            <a:r>
              <a:rPr lang="en-US" sz="24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BBT concepts heavily draw on CIDOC-CRM classes. </a:t>
            </a:r>
          </a:p>
          <a:p>
            <a:pPr marL="435600" lvl="0" indent="-435600" defTabSz="355474">
              <a:spcBef>
                <a:spcPts val="160"/>
              </a:spcBef>
              <a:spcAft>
                <a:spcPts val="160"/>
              </a:spcAft>
              <a:buClrTx/>
              <a:buSzTx/>
              <a:buFont typeface="Wingdings" panose="05000000000000000000" pitchFamily="2" charset="2"/>
              <a:buChar char="q"/>
            </a:pPr>
            <a:endParaRPr lang="en-US" sz="24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endParaRPr>
          </a:p>
          <a:p>
            <a:pPr marL="435600" lvl="0" indent="-435600" defTabSz="355474">
              <a:spcBef>
                <a:spcPts val="160"/>
              </a:spcBef>
              <a:spcAft>
                <a:spcPts val="160"/>
              </a:spcAft>
              <a:buClrTx/>
              <a:buSzTx/>
              <a:buFont typeface="Wingdings" panose="05000000000000000000" pitchFamily="2" charset="2"/>
              <a:buChar char="q"/>
            </a:pPr>
            <a:r>
              <a:rPr lang="en-US" sz="24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However, efforts have been made to </a:t>
            </a:r>
            <a:r>
              <a:rPr lang="en-US" sz="2400" b="1"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reconcile</a:t>
            </a:r>
            <a:r>
              <a:rPr lang="en-US" sz="24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 them with the AAT facets &amp; high-level hierarchies, to some extent. </a:t>
            </a:r>
          </a:p>
          <a:p>
            <a:pPr marL="435600" lvl="0" indent="-435600" defTabSz="355474">
              <a:spcBef>
                <a:spcPts val="160"/>
              </a:spcBef>
              <a:spcAft>
                <a:spcPts val="160"/>
              </a:spcAft>
              <a:buClrTx/>
              <a:buSzTx/>
              <a:buFont typeface="Wingdings" panose="05000000000000000000" pitchFamily="2" charset="2"/>
              <a:buChar char="q"/>
            </a:pPr>
            <a:endParaRPr lang="en-US" sz="24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endParaRPr>
          </a:p>
          <a:p>
            <a:pPr marL="435600" lvl="0" indent="-435600" defTabSz="355474">
              <a:spcBef>
                <a:spcPts val="160"/>
              </a:spcBef>
              <a:spcAft>
                <a:spcPts val="160"/>
              </a:spcAft>
              <a:buClrTx/>
              <a:buSzTx/>
              <a:buFont typeface="Wingdings" panose="05000000000000000000" pitchFamily="2" charset="2"/>
              <a:buChar char="q"/>
            </a:pPr>
            <a:r>
              <a:rPr lang="en-US" sz="24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Seemingly a top-down approach, BUT really a bottom-up process: </a:t>
            </a:r>
          </a:p>
          <a:p>
            <a:pPr marL="892800" lvl="1" indent="-435600" defTabSz="355474">
              <a:spcBef>
                <a:spcPts val="160"/>
              </a:spcBef>
              <a:spcAft>
                <a:spcPts val="160"/>
              </a:spcAft>
              <a:buClrTx/>
              <a:buSzPct val="50000"/>
              <a:buFont typeface="Wingdings" panose="05000000000000000000" pitchFamily="2" charset="2"/>
              <a:buChar char="q"/>
            </a:pPr>
            <a:r>
              <a:rPr lang="en-US" sz="24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the definition of the CRM is an abstraction over museum documentation standards and practices. </a:t>
            </a:r>
          </a:p>
          <a:p>
            <a:pPr marL="892800" lvl="1" indent="-435600" defTabSz="355474">
              <a:spcBef>
                <a:spcPts val="160"/>
              </a:spcBef>
              <a:spcAft>
                <a:spcPts val="160"/>
              </a:spcAft>
              <a:buClrTx/>
              <a:buSzPct val="50000"/>
              <a:buFont typeface="Wingdings" panose="05000000000000000000" pitchFamily="2" charset="2"/>
              <a:buChar char="q"/>
            </a:pPr>
            <a:r>
              <a:rPr lang="en-US" sz="24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rPr>
              <a:t>to be of use to the humanities researchers, BBT structure conform to their terminological systems (to some extent). </a:t>
            </a:r>
          </a:p>
          <a:p>
            <a:pPr marL="0" indent="0">
              <a:buNone/>
            </a:pPr>
            <a:endParaRPr lang="en-US" sz="2400" dirty="0">
              <a:solidFill>
                <a:prstClr val="black">
                  <a:lumMod val="65000"/>
                  <a:lumOff val="35000"/>
                </a:prst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2510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kern="0" dirty="0">
                <a:solidFill>
                  <a:srgbClr val="4D4D4D"/>
                </a:solidFill>
              </a:rPr>
              <a:t>The Structure of BBT </a:t>
            </a:r>
            <a:endParaRPr lang="en-US" sz="2800" dirty="0"/>
          </a:p>
        </p:txBody>
      </p:sp>
      <p:sp>
        <p:nvSpPr>
          <p:cNvPr id="3" name="Content Placeholder 2"/>
          <p:cNvSpPr>
            <a:spLocks noGrp="1"/>
          </p:cNvSpPr>
          <p:nvPr>
            <p:ph idx="1"/>
          </p:nvPr>
        </p:nvSpPr>
        <p:spPr>
          <a:xfrm>
            <a:off x="851863" y="1378089"/>
            <a:ext cx="4114800" cy="4708525"/>
          </a:xfrm>
        </p:spPr>
        <p:txBody>
          <a:bodyPr>
            <a:noAutofit/>
          </a:bodyPr>
          <a:lstStyle/>
          <a:p>
            <a:pPr marL="0" indent="0">
              <a:spcBef>
                <a:spcPts val="0"/>
              </a:spcBef>
              <a:buNone/>
            </a:pPr>
            <a:r>
              <a:rPr lang="en-US" b="1" dirty="0"/>
              <a:t>Activities (facet)</a:t>
            </a:r>
          </a:p>
          <a:p>
            <a:pPr marL="0" indent="0">
              <a:spcBef>
                <a:spcPts val="0"/>
              </a:spcBef>
              <a:buNone/>
            </a:pPr>
            <a:r>
              <a:rPr lang="en-US" dirty="0"/>
              <a:t>- activities (top term)</a:t>
            </a:r>
          </a:p>
          <a:p>
            <a:pPr marL="0" indent="0">
              <a:spcBef>
                <a:spcPts val="0"/>
              </a:spcBef>
              <a:buNone/>
            </a:pPr>
            <a:r>
              <a:rPr lang="en-US" dirty="0"/>
              <a:t>- - disciplines </a:t>
            </a:r>
          </a:p>
          <a:p>
            <a:pPr marL="0" indent="0">
              <a:spcBef>
                <a:spcPts val="0"/>
              </a:spcBef>
              <a:buNone/>
            </a:pPr>
            <a:r>
              <a:rPr lang="en-US" dirty="0"/>
              <a:t>- - functions</a:t>
            </a:r>
          </a:p>
          <a:p>
            <a:pPr marL="0" indent="0">
              <a:spcBef>
                <a:spcPts val="0"/>
              </a:spcBef>
              <a:buNone/>
            </a:pPr>
            <a:r>
              <a:rPr lang="en-US" dirty="0"/>
              <a:t>- - human interactions</a:t>
            </a:r>
          </a:p>
          <a:p>
            <a:pPr marL="0" indent="0">
              <a:spcBef>
                <a:spcPts val="0"/>
              </a:spcBef>
              <a:buNone/>
            </a:pPr>
            <a:r>
              <a:rPr lang="en-US" dirty="0"/>
              <a:t>- - intentional </a:t>
            </a:r>
            <a:r>
              <a:rPr lang="en-US" dirty="0" err="1"/>
              <a:t>desctructions</a:t>
            </a:r>
            <a:endParaRPr lang="en-US" dirty="0"/>
          </a:p>
          <a:p>
            <a:pPr marL="0" indent="0">
              <a:spcBef>
                <a:spcPts val="0"/>
              </a:spcBef>
              <a:buNone/>
            </a:pPr>
            <a:r>
              <a:rPr lang="en-US" b="1" dirty="0"/>
              <a:t>Conceptual Objects (facet)</a:t>
            </a:r>
          </a:p>
          <a:p>
            <a:pPr marL="0" indent="0">
              <a:spcBef>
                <a:spcPts val="0"/>
              </a:spcBef>
              <a:buNone/>
            </a:pPr>
            <a:r>
              <a:rPr lang="en-US" dirty="0"/>
              <a:t>- conceptual objects (top term) </a:t>
            </a:r>
          </a:p>
          <a:p>
            <a:pPr marL="0" indent="0">
              <a:spcBef>
                <a:spcPts val="0"/>
              </a:spcBef>
              <a:buNone/>
            </a:pPr>
            <a:r>
              <a:rPr lang="en-US" dirty="0"/>
              <a:t>- - symbolic objects</a:t>
            </a:r>
          </a:p>
          <a:p>
            <a:pPr marL="0" indent="0">
              <a:spcBef>
                <a:spcPts val="0"/>
              </a:spcBef>
              <a:buNone/>
            </a:pPr>
            <a:r>
              <a:rPr lang="en-US" dirty="0"/>
              <a:t>- - propositional objects</a:t>
            </a:r>
          </a:p>
          <a:p>
            <a:pPr marL="0" indent="0">
              <a:spcBef>
                <a:spcPts val="0"/>
              </a:spcBef>
              <a:buNone/>
            </a:pPr>
            <a:r>
              <a:rPr lang="en-US" dirty="0"/>
              <a:t>- - methods</a:t>
            </a:r>
          </a:p>
          <a:p>
            <a:pPr marL="0" indent="0">
              <a:spcBef>
                <a:spcPts val="0"/>
              </a:spcBef>
              <a:buNone/>
            </a:pPr>
            <a:r>
              <a:rPr lang="en-US" dirty="0"/>
              <a:t>- - concepts</a:t>
            </a:r>
          </a:p>
          <a:p>
            <a:pPr marL="0" indent="0">
              <a:spcBef>
                <a:spcPts val="0"/>
              </a:spcBef>
              <a:buNone/>
            </a:pPr>
            <a:r>
              <a:rPr lang="en-US" b="1" dirty="0"/>
              <a:t>Geopolitical Units (facet)</a:t>
            </a:r>
          </a:p>
          <a:p>
            <a:pPr marL="0" indent="0">
              <a:spcBef>
                <a:spcPts val="0"/>
              </a:spcBef>
              <a:buNone/>
            </a:pPr>
            <a:r>
              <a:rPr lang="en-US" dirty="0"/>
              <a:t>- geopolitical units (top term)</a:t>
            </a:r>
          </a:p>
          <a:p>
            <a:pPr marL="0" indent="0">
              <a:spcBef>
                <a:spcPts val="0"/>
              </a:spcBef>
              <a:buNone/>
            </a:pPr>
            <a:r>
              <a:rPr lang="en-US" b="1" dirty="0"/>
              <a:t>Groups and Collectivities(facet)</a:t>
            </a:r>
          </a:p>
          <a:p>
            <a:pPr marL="0" indent="0">
              <a:spcBef>
                <a:spcPts val="0"/>
              </a:spcBef>
              <a:buNone/>
            </a:pPr>
            <a:r>
              <a:rPr lang="en-US" dirty="0"/>
              <a:t>- groups and collectivities(top term) </a:t>
            </a:r>
            <a:endParaRPr lang="en-US" sz="1700" dirty="0"/>
          </a:p>
        </p:txBody>
      </p:sp>
      <p:sp>
        <p:nvSpPr>
          <p:cNvPr id="7" name="TextBox 6"/>
          <p:cNvSpPr txBox="1"/>
          <p:nvPr/>
        </p:nvSpPr>
        <p:spPr>
          <a:xfrm>
            <a:off x="5257800" y="1357068"/>
            <a:ext cx="4068293" cy="5632311"/>
          </a:xfrm>
          <a:prstGeom prst="rect">
            <a:avLst/>
          </a:prstGeom>
          <a:noFill/>
        </p:spPr>
        <p:txBody>
          <a:bodyPr wrap="none" rtlCol="0">
            <a:spAutoFit/>
          </a:bodyPr>
          <a:lstStyle/>
          <a:p>
            <a:r>
              <a:rPr lang="en-US" sz="2000" b="1" dirty="0"/>
              <a:t>Material Things (facet)</a:t>
            </a:r>
          </a:p>
          <a:p>
            <a:r>
              <a:rPr lang="en-US" sz="2000" dirty="0"/>
              <a:t>- material things (top term)</a:t>
            </a:r>
          </a:p>
          <a:p>
            <a:r>
              <a:rPr lang="en-US" sz="2000" dirty="0"/>
              <a:t>- - built environment</a:t>
            </a:r>
          </a:p>
          <a:p>
            <a:r>
              <a:rPr lang="en-US" sz="2000" dirty="0"/>
              <a:t>- - mobile objects</a:t>
            </a:r>
          </a:p>
          <a:p>
            <a:r>
              <a:rPr lang="en-US" sz="2000" dirty="0"/>
              <a:t>- - physical features</a:t>
            </a:r>
          </a:p>
          <a:p>
            <a:r>
              <a:rPr lang="en-US" sz="2000" dirty="0"/>
              <a:t>- - structural parts of material objects</a:t>
            </a:r>
          </a:p>
          <a:p>
            <a:r>
              <a:rPr lang="en-US" sz="2000" b="1" dirty="0"/>
              <a:t>Materials (facet)</a:t>
            </a:r>
          </a:p>
          <a:p>
            <a:r>
              <a:rPr lang="en-US" sz="2000" dirty="0"/>
              <a:t>- materials (top term)</a:t>
            </a:r>
          </a:p>
          <a:p>
            <a:r>
              <a:rPr lang="en-US" sz="2000" b="1" dirty="0"/>
              <a:t>Natural Processes (facet)</a:t>
            </a:r>
          </a:p>
          <a:p>
            <a:r>
              <a:rPr lang="en-US" sz="2000" dirty="0"/>
              <a:t>- natural processes (top term)</a:t>
            </a:r>
          </a:p>
          <a:p>
            <a:r>
              <a:rPr lang="en-US" sz="2000" dirty="0"/>
              <a:t>- - geneses</a:t>
            </a:r>
          </a:p>
          <a:p>
            <a:r>
              <a:rPr lang="en-US" sz="2000" dirty="0"/>
              <a:t>- - natural destructions</a:t>
            </a:r>
          </a:p>
          <a:p>
            <a:r>
              <a:rPr lang="en-US" sz="2000" b="1" dirty="0"/>
              <a:t>Roles (facet)</a:t>
            </a:r>
          </a:p>
          <a:p>
            <a:r>
              <a:rPr lang="en-US" sz="2000" dirty="0"/>
              <a:t>- roles (top term)</a:t>
            </a:r>
          </a:p>
          <a:p>
            <a:r>
              <a:rPr lang="en-US" sz="2000" dirty="0"/>
              <a:t>- - offices </a:t>
            </a:r>
          </a:p>
          <a:p>
            <a:r>
              <a:rPr lang="en-US" sz="2000" dirty="0"/>
              <a:t>- - roles of interpersonal relations</a:t>
            </a:r>
          </a:p>
          <a:p>
            <a:r>
              <a:rPr lang="en-US" sz="2000" b="1" dirty="0"/>
              <a:t>Types of Epochs (facet)</a:t>
            </a:r>
          </a:p>
          <a:p>
            <a:r>
              <a:rPr lang="en-US" sz="2000" dirty="0"/>
              <a:t>- types of epochs (top term)</a:t>
            </a:r>
          </a:p>
        </p:txBody>
      </p:sp>
    </p:spTree>
    <p:extLst>
      <p:ext uri="{BB962C8B-B14F-4D97-AF65-F5344CB8AC3E}">
        <p14:creationId xmlns:p14="http://schemas.microsoft.com/office/powerpoint/2010/main" val="3517558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kern="0" dirty="0">
                <a:solidFill>
                  <a:srgbClr val="4D4D4D"/>
                </a:solidFill>
              </a:rPr>
              <a:t>Materials </a:t>
            </a:r>
            <a:r>
              <a:rPr lang="en-US" sz="2400" b="1" kern="0" dirty="0">
                <a:solidFill>
                  <a:srgbClr val="4D4D4D"/>
                </a:solidFill>
              </a:rPr>
              <a:t>[CRM E57 Material, AAT Materials]</a:t>
            </a:r>
            <a:endParaRPr lang="en-US" sz="2800" b="1" dirty="0"/>
          </a:p>
        </p:txBody>
      </p:sp>
      <p:sp>
        <p:nvSpPr>
          <p:cNvPr id="3" name="Content Placeholder 2"/>
          <p:cNvSpPr>
            <a:spLocks noGrp="1"/>
          </p:cNvSpPr>
          <p:nvPr>
            <p:ph idx="1"/>
          </p:nvPr>
        </p:nvSpPr>
        <p:spPr>
          <a:xfrm>
            <a:off x="914400" y="1646239"/>
            <a:ext cx="4114800" cy="4708525"/>
          </a:xfrm>
        </p:spPr>
        <p:txBody>
          <a:bodyPr>
            <a:noAutofit/>
          </a:bodyPr>
          <a:lstStyle/>
          <a:p>
            <a:pPr marL="0" indent="0">
              <a:spcBef>
                <a:spcPts val="0"/>
              </a:spcBef>
              <a:buNone/>
            </a:pPr>
            <a:r>
              <a:rPr lang="en-US" b="1" dirty="0">
                <a:solidFill>
                  <a:schemeClr val="bg1">
                    <a:lumMod val="75000"/>
                  </a:schemeClr>
                </a:solidFill>
              </a:rPr>
              <a:t>Activities (facet)</a:t>
            </a:r>
          </a:p>
          <a:p>
            <a:pPr marL="0" indent="0">
              <a:spcBef>
                <a:spcPts val="0"/>
              </a:spcBef>
              <a:buNone/>
            </a:pPr>
            <a:r>
              <a:rPr lang="en-US" dirty="0">
                <a:solidFill>
                  <a:schemeClr val="bg1">
                    <a:lumMod val="75000"/>
                  </a:schemeClr>
                </a:solidFill>
              </a:rPr>
              <a:t>- activities (top term)</a:t>
            </a:r>
          </a:p>
          <a:p>
            <a:pPr marL="0" indent="0">
              <a:spcBef>
                <a:spcPts val="0"/>
              </a:spcBef>
              <a:buNone/>
            </a:pPr>
            <a:r>
              <a:rPr lang="en-US" dirty="0">
                <a:solidFill>
                  <a:schemeClr val="bg1">
                    <a:lumMod val="75000"/>
                  </a:schemeClr>
                </a:solidFill>
              </a:rPr>
              <a:t>- - disciplines </a:t>
            </a:r>
          </a:p>
          <a:p>
            <a:pPr marL="0" indent="0">
              <a:spcBef>
                <a:spcPts val="0"/>
              </a:spcBef>
              <a:buNone/>
            </a:pPr>
            <a:r>
              <a:rPr lang="en-US" dirty="0">
                <a:solidFill>
                  <a:schemeClr val="bg1">
                    <a:lumMod val="75000"/>
                  </a:schemeClr>
                </a:solidFill>
              </a:rPr>
              <a:t>- - functions</a:t>
            </a:r>
          </a:p>
          <a:p>
            <a:pPr marL="0" indent="0">
              <a:spcBef>
                <a:spcPts val="0"/>
              </a:spcBef>
              <a:buNone/>
            </a:pPr>
            <a:r>
              <a:rPr lang="en-US" dirty="0">
                <a:solidFill>
                  <a:schemeClr val="bg1">
                    <a:lumMod val="75000"/>
                  </a:schemeClr>
                </a:solidFill>
              </a:rPr>
              <a:t>- - human interactions</a:t>
            </a:r>
          </a:p>
          <a:p>
            <a:pPr marL="0" indent="0">
              <a:spcBef>
                <a:spcPts val="0"/>
              </a:spcBef>
              <a:buNone/>
            </a:pPr>
            <a:r>
              <a:rPr lang="en-US" dirty="0">
                <a:solidFill>
                  <a:schemeClr val="bg1">
                    <a:lumMod val="75000"/>
                  </a:schemeClr>
                </a:solidFill>
              </a:rPr>
              <a:t>- - intentional </a:t>
            </a:r>
            <a:r>
              <a:rPr lang="en-US" dirty="0" err="1">
                <a:solidFill>
                  <a:schemeClr val="bg1">
                    <a:lumMod val="75000"/>
                  </a:schemeClr>
                </a:solidFill>
              </a:rPr>
              <a:t>desctructions</a:t>
            </a:r>
            <a:endParaRPr lang="en-US" dirty="0">
              <a:solidFill>
                <a:schemeClr val="bg1">
                  <a:lumMod val="75000"/>
                </a:schemeClr>
              </a:solidFill>
            </a:endParaRPr>
          </a:p>
          <a:p>
            <a:pPr marL="0" indent="0">
              <a:spcBef>
                <a:spcPts val="0"/>
              </a:spcBef>
              <a:buNone/>
            </a:pPr>
            <a:r>
              <a:rPr lang="en-US" b="1" dirty="0">
                <a:solidFill>
                  <a:schemeClr val="bg1">
                    <a:lumMod val="75000"/>
                  </a:schemeClr>
                </a:solidFill>
              </a:rPr>
              <a:t>Conceptual Objects (facet)</a:t>
            </a:r>
          </a:p>
          <a:p>
            <a:pPr marL="0" indent="0">
              <a:spcBef>
                <a:spcPts val="0"/>
              </a:spcBef>
              <a:buNone/>
            </a:pPr>
            <a:r>
              <a:rPr lang="en-US" dirty="0">
                <a:solidFill>
                  <a:schemeClr val="bg1">
                    <a:lumMod val="75000"/>
                  </a:schemeClr>
                </a:solidFill>
              </a:rPr>
              <a:t>- conceptual objects (top term) </a:t>
            </a:r>
          </a:p>
          <a:p>
            <a:pPr marL="0" indent="0">
              <a:spcBef>
                <a:spcPts val="0"/>
              </a:spcBef>
              <a:buNone/>
            </a:pPr>
            <a:r>
              <a:rPr lang="en-US" dirty="0">
                <a:solidFill>
                  <a:schemeClr val="bg1">
                    <a:lumMod val="75000"/>
                  </a:schemeClr>
                </a:solidFill>
              </a:rPr>
              <a:t>- - symbolic objects</a:t>
            </a:r>
          </a:p>
          <a:p>
            <a:pPr marL="0" indent="0">
              <a:spcBef>
                <a:spcPts val="0"/>
              </a:spcBef>
              <a:buNone/>
            </a:pPr>
            <a:r>
              <a:rPr lang="en-US" dirty="0">
                <a:solidFill>
                  <a:schemeClr val="bg1">
                    <a:lumMod val="75000"/>
                  </a:schemeClr>
                </a:solidFill>
              </a:rPr>
              <a:t>- - propositional objects</a:t>
            </a:r>
          </a:p>
          <a:p>
            <a:pPr marL="0" indent="0">
              <a:spcBef>
                <a:spcPts val="0"/>
              </a:spcBef>
              <a:buNone/>
            </a:pPr>
            <a:r>
              <a:rPr lang="en-US" dirty="0">
                <a:solidFill>
                  <a:schemeClr val="bg1">
                    <a:lumMod val="75000"/>
                  </a:schemeClr>
                </a:solidFill>
              </a:rPr>
              <a:t>- - methods</a:t>
            </a:r>
          </a:p>
          <a:p>
            <a:pPr marL="0" indent="0">
              <a:spcBef>
                <a:spcPts val="0"/>
              </a:spcBef>
              <a:buNone/>
            </a:pPr>
            <a:r>
              <a:rPr lang="en-US" dirty="0">
                <a:solidFill>
                  <a:schemeClr val="bg1">
                    <a:lumMod val="75000"/>
                  </a:schemeClr>
                </a:solidFill>
              </a:rPr>
              <a:t>- - concepts</a:t>
            </a:r>
          </a:p>
          <a:p>
            <a:pPr marL="0" indent="0">
              <a:spcBef>
                <a:spcPts val="0"/>
              </a:spcBef>
              <a:buNone/>
            </a:pPr>
            <a:r>
              <a:rPr lang="en-US" b="1" dirty="0">
                <a:solidFill>
                  <a:schemeClr val="bg1">
                    <a:lumMod val="75000"/>
                  </a:schemeClr>
                </a:solidFill>
              </a:rPr>
              <a:t>Geopolitical Units (facet)</a:t>
            </a:r>
          </a:p>
          <a:p>
            <a:pPr marL="0" indent="0">
              <a:spcBef>
                <a:spcPts val="0"/>
              </a:spcBef>
              <a:buNone/>
            </a:pPr>
            <a:r>
              <a:rPr lang="en-US" dirty="0">
                <a:solidFill>
                  <a:schemeClr val="bg1">
                    <a:lumMod val="75000"/>
                  </a:schemeClr>
                </a:solidFill>
              </a:rPr>
              <a:t>- geopolitical units (top term)</a:t>
            </a:r>
          </a:p>
          <a:p>
            <a:pPr marL="0" indent="0">
              <a:spcBef>
                <a:spcPts val="0"/>
              </a:spcBef>
              <a:buNone/>
            </a:pPr>
            <a:r>
              <a:rPr lang="en-US" b="1" dirty="0">
                <a:solidFill>
                  <a:schemeClr val="bg1">
                    <a:lumMod val="75000"/>
                  </a:schemeClr>
                </a:solidFill>
              </a:rPr>
              <a:t>Groups and Collectivities(facet)</a:t>
            </a:r>
          </a:p>
          <a:p>
            <a:pPr marL="0" indent="0">
              <a:spcBef>
                <a:spcPts val="0"/>
              </a:spcBef>
              <a:buNone/>
            </a:pPr>
            <a:r>
              <a:rPr lang="en-US" dirty="0">
                <a:solidFill>
                  <a:schemeClr val="bg1">
                    <a:lumMod val="75000"/>
                  </a:schemeClr>
                </a:solidFill>
              </a:rPr>
              <a:t>- groups and collectivities(top term) </a:t>
            </a:r>
            <a:endParaRPr lang="en-US" sz="1700" dirty="0">
              <a:solidFill>
                <a:schemeClr val="bg1">
                  <a:lumMod val="75000"/>
                </a:schemeClr>
              </a:solidFill>
            </a:endParaRPr>
          </a:p>
        </p:txBody>
      </p:sp>
      <p:sp>
        <p:nvSpPr>
          <p:cNvPr id="7" name="TextBox 6"/>
          <p:cNvSpPr txBox="1"/>
          <p:nvPr/>
        </p:nvSpPr>
        <p:spPr>
          <a:xfrm>
            <a:off x="5181601" y="1582204"/>
            <a:ext cx="4068293" cy="5632311"/>
          </a:xfrm>
          <a:prstGeom prst="rect">
            <a:avLst/>
          </a:prstGeom>
          <a:noFill/>
        </p:spPr>
        <p:txBody>
          <a:bodyPr wrap="none" rtlCol="0">
            <a:spAutoFit/>
          </a:bodyPr>
          <a:lstStyle/>
          <a:p>
            <a:r>
              <a:rPr lang="en-US" sz="2000" b="1" dirty="0">
                <a:solidFill>
                  <a:schemeClr val="bg1">
                    <a:lumMod val="75000"/>
                  </a:schemeClr>
                </a:solidFill>
              </a:rPr>
              <a:t>Material Things (facet)</a:t>
            </a:r>
          </a:p>
          <a:p>
            <a:r>
              <a:rPr lang="en-US" sz="2000" dirty="0">
                <a:solidFill>
                  <a:schemeClr val="bg1">
                    <a:lumMod val="75000"/>
                  </a:schemeClr>
                </a:solidFill>
              </a:rPr>
              <a:t>- material things (top term)</a:t>
            </a:r>
          </a:p>
          <a:p>
            <a:r>
              <a:rPr lang="en-US" sz="2000" dirty="0">
                <a:solidFill>
                  <a:schemeClr val="bg1">
                    <a:lumMod val="75000"/>
                  </a:schemeClr>
                </a:solidFill>
              </a:rPr>
              <a:t>- - built environment</a:t>
            </a:r>
          </a:p>
          <a:p>
            <a:r>
              <a:rPr lang="en-US" sz="2000" dirty="0">
                <a:solidFill>
                  <a:schemeClr val="bg1">
                    <a:lumMod val="75000"/>
                  </a:schemeClr>
                </a:solidFill>
              </a:rPr>
              <a:t>- - mobile objects</a:t>
            </a:r>
          </a:p>
          <a:p>
            <a:r>
              <a:rPr lang="en-US" sz="2000" dirty="0">
                <a:solidFill>
                  <a:schemeClr val="bg1">
                    <a:lumMod val="75000"/>
                  </a:schemeClr>
                </a:solidFill>
              </a:rPr>
              <a:t>- - physical features</a:t>
            </a:r>
          </a:p>
          <a:p>
            <a:r>
              <a:rPr lang="en-US" sz="2000" dirty="0">
                <a:solidFill>
                  <a:schemeClr val="bg1">
                    <a:lumMod val="75000"/>
                  </a:schemeClr>
                </a:solidFill>
              </a:rPr>
              <a:t>- - structural parts of material objects</a:t>
            </a:r>
          </a:p>
          <a:p>
            <a:r>
              <a:rPr lang="en-US" sz="2000" b="1" dirty="0">
                <a:solidFill>
                  <a:schemeClr val="tx1">
                    <a:lumMod val="85000"/>
                    <a:lumOff val="15000"/>
                  </a:schemeClr>
                </a:solidFill>
              </a:rPr>
              <a:t>Materials (facet)</a:t>
            </a:r>
          </a:p>
          <a:p>
            <a:r>
              <a:rPr lang="en-US" sz="2000" dirty="0">
                <a:solidFill>
                  <a:schemeClr val="tx1">
                    <a:lumMod val="85000"/>
                    <a:lumOff val="15000"/>
                  </a:schemeClr>
                </a:solidFill>
              </a:rPr>
              <a:t>- materials (top term)</a:t>
            </a:r>
          </a:p>
          <a:p>
            <a:r>
              <a:rPr lang="en-US" sz="2000" b="1" dirty="0">
                <a:solidFill>
                  <a:schemeClr val="bg1">
                    <a:lumMod val="75000"/>
                  </a:schemeClr>
                </a:solidFill>
              </a:rPr>
              <a:t>Natural Processes (facet)</a:t>
            </a:r>
          </a:p>
          <a:p>
            <a:r>
              <a:rPr lang="en-US" sz="2000" dirty="0">
                <a:solidFill>
                  <a:schemeClr val="bg1">
                    <a:lumMod val="75000"/>
                  </a:schemeClr>
                </a:solidFill>
              </a:rPr>
              <a:t>- natural processes (top term)</a:t>
            </a:r>
          </a:p>
          <a:p>
            <a:r>
              <a:rPr lang="en-US" sz="2000" dirty="0">
                <a:solidFill>
                  <a:schemeClr val="bg1">
                    <a:lumMod val="75000"/>
                  </a:schemeClr>
                </a:solidFill>
              </a:rPr>
              <a:t>- - geneses</a:t>
            </a:r>
          </a:p>
          <a:p>
            <a:r>
              <a:rPr lang="en-US" sz="2000" dirty="0">
                <a:solidFill>
                  <a:schemeClr val="bg1">
                    <a:lumMod val="75000"/>
                  </a:schemeClr>
                </a:solidFill>
              </a:rPr>
              <a:t>- - natural destructions</a:t>
            </a:r>
          </a:p>
          <a:p>
            <a:r>
              <a:rPr lang="en-US" sz="2000" b="1" dirty="0">
                <a:solidFill>
                  <a:schemeClr val="bg1">
                    <a:lumMod val="75000"/>
                  </a:schemeClr>
                </a:solidFill>
              </a:rPr>
              <a:t>Roles (facet)</a:t>
            </a:r>
          </a:p>
          <a:p>
            <a:r>
              <a:rPr lang="en-US" sz="2000" dirty="0">
                <a:solidFill>
                  <a:schemeClr val="bg1">
                    <a:lumMod val="75000"/>
                  </a:schemeClr>
                </a:solidFill>
              </a:rPr>
              <a:t>- roles (top term)</a:t>
            </a:r>
          </a:p>
          <a:p>
            <a:r>
              <a:rPr lang="en-US" sz="2000" dirty="0">
                <a:solidFill>
                  <a:schemeClr val="bg1">
                    <a:lumMod val="75000"/>
                  </a:schemeClr>
                </a:solidFill>
              </a:rPr>
              <a:t>- - offices </a:t>
            </a:r>
          </a:p>
          <a:p>
            <a:r>
              <a:rPr lang="en-US" sz="2000" dirty="0">
                <a:solidFill>
                  <a:schemeClr val="bg1">
                    <a:lumMod val="75000"/>
                  </a:schemeClr>
                </a:solidFill>
              </a:rPr>
              <a:t>- - roles of interpersonal relations</a:t>
            </a:r>
          </a:p>
          <a:p>
            <a:r>
              <a:rPr lang="en-US" sz="2000" b="1" dirty="0">
                <a:solidFill>
                  <a:schemeClr val="bg1">
                    <a:lumMod val="75000"/>
                  </a:schemeClr>
                </a:solidFill>
              </a:rPr>
              <a:t>Types of Epochs (facet)</a:t>
            </a:r>
          </a:p>
          <a:p>
            <a:r>
              <a:rPr lang="en-US" sz="2000" dirty="0">
                <a:solidFill>
                  <a:schemeClr val="bg1">
                    <a:lumMod val="75000"/>
                  </a:schemeClr>
                </a:solidFill>
              </a:rPr>
              <a:t>- types of epochs (top term)</a:t>
            </a:r>
          </a:p>
        </p:txBody>
      </p:sp>
    </p:spTree>
    <p:extLst>
      <p:ext uri="{BB962C8B-B14F-4D97-AF65-F5344CB8AC3E}">
        <p14:creationId xmlns:p14="http://schemas.microsoft.com/office/powerpoint/2010/main" val="401142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kern="0" dirty="0">
                <a:solidFill>
                  <a:srgbClr val="4D4D4D"/>
                </a:solidFill>
              </a:rPr>
              <a:t>CRM </a:t>
            </a:r>
            <a:r>
              <a:rPr lang="en-US" sz="2800" b="1" i="1" kern="0" dirty="0" err="1">
                <a:solidFill>
                  <a:srgbClr val="4D4D4D"/>
                </a:solidFill>
              </a:rPr>
              <a:t>Perdurants</a:t>
            </a:r>
            <a:r>
              <a:rPr lang="en-US" sz="2800" b="1" i="1" kern="0" dirty="0">
                <a:solidFill>
                  <a:srgbClr val="4D4D4D"/>
                </a:solidFill>
              </a:rPr>
              <a:t> </a:t>
            </a:r>
            <a:r>
              <a:rPr lang="en-US" sz="2800" b="1" i="1" dirty="0">
                <a:solidFill>
                  <a:schemeClr val="tx1">
                    <a:lumMod val="75000"/>
                    <a:lumOff val="25000"/>
                  </a:schemeClr>
                </a:solidFill>
              </a:rPr>
              <a:t>and related AAT concepts </a:t>
            </a:r>
            <a:r>
              <a:rPr lang="en-US" sz="2800" b="1" i="1" kern="0" dirty="0">
                <a:solidFill>
                  <a:srgbClr val="4D4D4D"/>
                </a:solidFill>
              </a:rPr>
              <a:t>in BBT</a:t>
            </a:r>
            <a:endParaRPr lang="en-US" sz="2800" dirty="0"/>
          </a:p>
        </p:txBody>
      </p:sp>
      <p:sp>
        <p:nvSpPr>
          <p:cNvPr id="3" name="Content Placeholder 2"/>
          <p:cNvSpPr>
            <a:spLocks noGrp="1"/>
          </p:cNvSpPr>
          <p:nvPr>
            <p:ph idx="1"/>
          </p:nvPr>
        </p:nvSpPr>
        <p:spPr>
          <a:xfrm>
            <a:off x="790903" y="1303337"/>
            <a:ext cx="4114800" cy="5021263"/>
          </a:xfrm>
        </p:spPr>
        <p:txBody>
          <a:bodyPr>
            <a:noAutofit/>
          </a:bodyPr>
          <a:lstStyle/>
          <a:p>
            <a:pPr marL="0" indent="0">
              <a:spcBef>
                <a:spcPts val="0"/>
              </a:spcBef>
              <a:buNone/>
            </a:pPr>
            <a:r>
              <a:rPr lang="en-US" b="1" dirty="0">
                <a:solidFill>
                  <a:schemeClr val="tx1">
                    <a:lumMod val="85000"/>
                    <a:lumOff val="15000"/>
                  </a:schemeClr>
                </a:solidFill>
              </a:rPr>
              <a:t>Activities (facet)</a:t>
            </a:r>
          </a:p>
          <a:p>
            <a:pPr marL="0" indent="0">
              <a:spcBef>
                <a:spcPts val="0"/>
              </a:spcBef>
              <a:buNone/>
            </a:pPr>
            <a:r>
              <a:rPr lang="en-US" dirty="0">
                <a:solidFill>
                  <a:schemeClr val="tx1">
                    <a:lumMod val="85000"/>
                    <a:lumOff val="15000"/>
                  </a:schemeClr>
                </a:solidFill>
              </a:rPr>
              <a:t>- activities (top term)</a:t>
            </a:r>
          </a:p>
          <a:p>
            <a:pPr marL="0" indent="0">
              <a:spcBef>
                <a:spcPts val="0"/>
              </a:spcBef>
              <a:buNone/>
            </a:pPr>
            <a:r>
              <a:rPr lang="en-US" dirty="0">
                <a:solidFill>
                  <a:schemeClr val="tx1">
                    <a:lumMod val="85000"/>
                    <a:lumOff val="15000"/>
                  </a:schemeClr>
                </a:solidFill>
              </a:rPr>
              <a:t>- - disciplines </a:t>
            </a:r>
          </a:p>
          <a:p>
            <a:pPr marL="0" indent="0">
              <a:spcBef>
                <a:spcPts val="0"/>
              </a:spcBef>
              <a:buNone/>
            </a:pPr>
            <a:r>
              <a:rPr lang="en-US" dirty="0">
                <a:solidFill>
                  <a:schemeClr val="tx1">
                    <a:lumMod val="85000"/>
                    <a:lumOff val="15000"/>
                  </a:schemeClr>
                </a:solidFill>
              </a:rPr>
              <a:t>- - functions</a:t>
            </a:r>
          </a:p>
          <a:p>
            <a:pPr marL="0" indent="0">
              <a:spcBef>
                <a:spcPts val="0"/>
              </a:spcBef>
              <a:buNone/>
            </a:pPr>
            <a:r>
              <a:rPr lang="en-US" dirty="0">
                <a:solidFill>
                  <a:schemeClr val="tx1">
                    <a:lumMod val="85000"/>
                    <a:lumOff val="15000"/>
                  </a:schemeClr>
                </a:solidFill>
              </a:rPr>
              <a:t>- - human interactions</a:t>
            </a:r>
          </a:p>
          <a:p>
            <a:pPr marL="0" indent="0">
              <a:spcBef>
                <a:spcPts val="0"/>
              </a:spcBef>
              <a:buNone/>
            </a:pPr>
            <a:r>
              <a:rPr lang="en-US" dirty="0">
                <a:solidFill>
                  <a:schemeClr val="tx1">
                    <a:lumMod val="85000"/>
                    <a:lumOff val="15000"/>
                  </a:schemeClr>
                </a:solidFill>
              </a:rPr>
              <a:t>- - intentional destructions</a:t>
            </a:r>
          </a:p>
          <a:p>
            <a:pPr marL="0" indent="0">
              <a:spcBef>
                <a:spcPts val="0"/>
              </a:spcBef>
              <a:buNone/>
            </a:pPr>
            <a:r>
              <a:rPr lang="en-US" b="1" dirty="0">
                <a:solidFill>
                  <a:schemeClr val="bg1">
                    <a:lumMod val="75000"/>
                  </a:schemeClr>
                </a:solidFill>
              </a:rPr>
              <a:t>Conceptual Objects (facet)</a:t>
            </a:r>
          </a:p>
          <a:p>
            <a:pPr marL="0" indent="0">
              <a:spcBef>
                <a:spcPts val="0"/>
              </a:spcBef>
              <a:buNone/>
            </a:pPr>
            <a:r>
              <a:rPr lang="en-US" dirty="0">
                <a:solidFill>
                  <a:schemeClr val="bg1">
                    <a:lumMod val="75000"/>
                  </a:schemeClr>
                </a:solidFill>
              </a:rPr>
              <a:t>- conceptual objects (top term) </a:t>
            </a:r>
          </a:p>
          <a:p>
            <a:pPr marL="0" indent="0">
              <a:spcBef>
                <a:spcPts val="0"/>
              </a:spcBef>
              <a:buNone/>
            </a:pPr>
            <a:r>
              <a:rPr lang="en-US" dirty="0">
                <a:solidFill>
                  <a:schemeClr val="bg1">
                    <a:lumMod val="75000"/>
                  </a:schemeClr>
                </a:solidFill>
              </a:rPr>
              <a:t>- - symbolic objects</a:t>
            </a:r>
          </a:p>
          <a:p>
            <a:pPr marL="0" indent="0">
              <a:spcBef>
                <a:spcPts val="0"/>
              </a:spcBef>
              <a:buNone/>
            </a:pPr>
            <a:r>
              <a:rPr lang="en-US" dirty="0">
                <a:solidFill>
                  <a:schemeClr val="bg1">
                    <a:lumMod val="75000"/>
                  </a:schemeClr>
                </a:solidFill>
              </a:rPr>
              <a:t>- - propositional objects</a:t>
            </a:r>
          </a:p>
          <a:p>
            <a:pPr marL="0" indent="0">
              <a:spcBef>
                <a:spcPts val="0"/>
              </a:spcBef>
              <a:buNone/>
            </a:pPr>
            <a:r>
              <a:rPr lang="en-US" dirty="0">
                <a:solidFill>
                  <a:schemeClr val="bg1">
                    <a:lumMod val="75000"/>
                  </a:schemeClr>
                </a:solidFill>
              </a:rPr>
              <a:t>- - methods</a:t>
            </a:r>
          </a:p>
          <a:p>
            <a:pPr marL="0" indent="0">
              <a:spcBef>
                <a:spcPts val="0"/>
              </a:spcBef>
              <a:buNone/>
            </a:pPr>
            <a:r>
              <a:rPr lang="en-US" dirty="0">
                <a:solidFill>
                  <a:schemeClr val="bg1">
                    <a:lumMod val="75000"/>
                  </a:schemeClr>
                </a:solidFill>
              </a:rPr>
              <a:t>- - concepts</a:t>
            </a:r>
          </a:p>
          <a:p>
            <a:pPr marL="0" indent="0">
              <a:spcBef>
                <a:spcPts val="0"/>
              </a:spcBef>
              <a:buNone/>
            </a:pPr>
            <a:r>
              <a:rPr lang="en-US" b="1" dirty="0">
                <a:solidFill>
                  <a:schemeClr val="bg1">
                    <a:lumMod val="75000"/>
                  </a:schemeClr>
                </a:solidFill>
              </a:rPr>
              <a:t>Geopolitical Units (facet)</a:t>
            </a:r>
          </a:p>
          <a:p>
            <a:pPr marL="0" indent="0">
              <a:spcBef>
                <a:spcPts val="0"/>
              </a:spcBef>
              <a:buNone/>
            </a:pPr>
            <a:r>
              <a:rPr lang="en-US" dirty="0">
                <a:solidFill>
                  <a:schemeClr val="bg1">
                    <a:lumMod val="75000"/>
                  </a:schemeClr>
                </a:solidFill>
              </a:rPr>
              <a:t>- geopolitical units (top term)</a:t>
            </a:r>
          </a:p>
          <a:p>
            <a:pPr marL="0" indent="0">
              <a:spcBef>
                <a:spcPts val="0"/>
              </a:spcBef>
              <a:buNone/>
            </a:pPr>
            <a:r>
              <a:rPr lang="en-US" b="1" dirty="0">
                <a:solidFill>
                  <a:schemeClr val="bg1">
                    <a:lumMod val="75000"/>
                  </a:schemeClr>
                </a:solidFill>
              </a:rPr>
              <a:t>Groups and Collectivities(facet)</a:t>
            </a:r>
          </a:p>
          <a:p>
            <a:pPr marL="0" indent="0">
              <a:spcBef>
                <a:spcPts val="0"/>
              </a:spcBef>
              <a:buNone/>
            </a:pPr>
            <a:r>
              <a:rPr lang="en-US" dirty="0">
                <a:solidFill>
                  <a:schemeClr val="bg1">
                    <a:lumMod val="75000"/>
                  </a:schemeClr>
                </a:solidFill>
              </a:rPr>
              <a:t>- groups and collectivities(top term) </a:t>
            </a:r>
            <a:endParaRPr lang="en-US" sz="1700" dirty="0">
              <a:solidFill>
                <a:schemeClr val="bg1">
                  <a:lumMod val="75000"/>
                </a:schemeClr>
              </a:solidFill>
            </a:endParaRPr>
          </a:p>
        </p:txBody>
      </p:sp>
      <p:sp>
        <p:nvSpPr>
          <p:cNvPr id="7" name="TextBox 6"/>
          <p:cNvSpPr txBox="1"/>
          <p:nvPr/>
        </p:nvSpPr>
        <p:spPr>
          <a:xfrm>
            <a:off x="5199204" y="1066800"/>
            <a:ext cx="4068293" cy="5632311"/>
          </a:xfrm>
          <a:prstGeom prst="rect">
            <a:avLst/>
          </a:prstGeom>
          <a:noFill/>
        </p:spPr>
        <p:txBody>
          <a:bodyPr wrap="none" rtlCol="0">
            <a:spAutoFit/>
          </a:bodyPr>
          <a:lstStyle/>
          <a:p>
            <a:r>
              <a:rPr lang="en-US" sz="2000" b="1" dirty="0">
                <a:solidFill>
                  <a:schemeClr val="bg1">
                    <a:lumMod val="75000"/>
                  </a:schemeClr>
                </a:solidFill>
              </a:rPr>
              <a:t>Material Things (facet)</a:t>
            </a:r>
          </a:p>
          <a:p>
            <a:r>
              <a:rPr lang="en-US" sz="2000" dirty="0">
                <a:solidFill>
                  <a:schemeClr val="bg1">
                    <a:lumMod val="75000"/>
                  </a:schemeClr>
                </a:solidFill>
              </a:rPr>
              <a:t>- material things (top term)</a:t>
            </a:r>
          </a:p>
          <a:p>
            <a:r>
              <a:rPr lang="en-US" sz="2000" dirty="0">
                <a:solidFill>
                  <a:schemeClr val="bg1">
                    <a:lumMod val="75000"/>
                  </a:schemeClr>
                </a:solidFill>
              </a:rPr>
              <a:t>- - built environment</a:t>
            </a:r>
          </a:p>
          <a:p>
            <a:r>
              <a:rPr lang="en-US" sz="2000" dirty="0">
                <a:solidFill>
                  <a:schemeClr val="bg1">
                    <a:lumMod val="75000"/>
                  </a:schemeClr>
                </a:solidFill>
              </a:rPr>
              <a:t>- - mobile objects</a:t>
            </a:r>
          </a:p>
          <a:p>
            <a:r>
              <a:rPr lang="en-US" sz="2000" dirty="0">
                <a:solidFill>
                  <a:schemeClr val="bg1">
                    <a:lumMod val="75000"/>
                  </a:schemeClr>
                </a:solidFill>
              </a:rPr>
              <a:t>- - physical features</a:t>
            </a:r>
          </a:p>
          <a:p>
            <a:r>
              <a:rPr lang="en-US" sz="2000" dirty="0">
                <a:solidFill>
                  <a:schemeClr val="bg1">
                    <a:lumMod val="75000"/>
                  </a:schemeClr>
                </a:solidFill>
              </a:rPr>
              <a:t>- - structural parts of material objects</a:t>
            </a:r>
          </a:p>
          <a:p>
            <a:r>
              <a:rPr lang="en-US" sz="2000" b="1" dirty="0">
                <a:solidFill>
                  <a:schemeClr val="bg1">
                    <a:lumMod val="75000"/>
                  </a:schemeClr>
                </a:solidFill>
              </a:rPr>
              <a:t>Materials (facet)</a:t>
            </a:r>
          </a:p>
          <a:p>
            <a:r>
              <a:rPr lang="en-US" sz="2000" dirty="0">
                <a:solidFill>
                  <a:schemeClr val="bg1">
                    <a:lumMod val="75000"/>
                  </a:schemeClr>
                </a:solidFill>
              </a:rPr>
              <a:t>- materials (top term)</a:t>
            </a:r>
          </a:p>
          <a:p>
            <a:r>
              <a:rPr lang="en-US" sz="2000" b="1" dirty="0">
                <a:solidFill>
                  <a:schemeClr val="tx1">
                    <a:lumMod val="85000"/>
                    <a:lumOff val="15000"/>
                  </a:schemeClr>
                </a:solidFill>
              </a:rPr>
              <a:t>Natural Processes (facet)</a:t>
            </a:r>
          </a:p>
          <a:p>
            <a:r>
              <a:rPr lang="en-US" sz="2000" dirty="0">
                <a:solidFill>
                  <a:schemeClr val="tx1">
                    <a:lumMod val="85000"/>
                    <a:lumOff val="15000"/>
                  </a:schemeClr>
                </a:solidFill>
              </a:rPr>
              <a:t>- natural processes (top term)</a:t>
            </a:r>
          </a:p>
          <a:p>
            <a:r>
              <a:rPr lang="en-US" sz="2000" dirty="0">
                <a:solidFill>
                  <a:schemeClr val="tx1">
                    <a:lumMod val="85000"/>
                    <a:lumOff val="15000"/>
                  </a:schemeClr>
                </a:solidFill>
              </a:rPr>
              <a:t>- - geneses</a:t>
            </a:r>
          </a:p>
          <a:p>
            <a:r>
              <a:rPr lang="en-US" sz="2000" dirty="0">
                <a:solidFill>
                  <a:schemeClr val="tx1">
                    <a:lumMod val="85000"/>
                    <a:lumOff val="15000"/>
                  </a:schemeClr>
                </a:solidFill>
              </a:rPr>
              <a:t>- - natural destructions</a:t>
            </a:r>
          </a:p>
          <a:p>
            <a:r>
              <a:rPr lang="en-US" sz="2000" b="1" dirty="0">
                <a:solidFill>
                  <a:schemeClr val="bg1">
                    <a:lumMod val="75000"/>
                  </a:schemeClr>
                </a:solidFill>
              </a:rPr>
              <a:t>Roles (facet)</a:t>
            </a:r>
          </a:p>
          <a:p>
            <a:r>
              <a:rPr lang="en-US" sz="2000" dirty="0">
                <a:solidFill>
                  <a:schemeClr val="bg1">
                    <a:lumMod val="75000"/>
                  </a:schemeClr>
                </a:solidFill>
              </a:rPr>
              <a:t>- roles (top term)</a:t>
            </a:r>
          </a:p>
          <a:p>
            <a:r>
              <a:rPr lang="en-US" sz="2000" dirty="0">
                <a:solidFill>
                  <a:schemeClr val="bg1">
                    <a:lumMod val="75000"/>
                  </a:schemeClr>
                </a:solidFill>
              </a:rPr>
              <a:t>- - offices </a:t>
            </a:r>
          </a:p>
          <a:p>
            <a:r>
              <a:rPr lang="en-US" sz="2000" dirty="0">
                <a:solidFill>
                  <a:schemeClr val="bg1">
                    <a:lumMod val="75000"/>
                  </a:schemeClr>
                </a:solidFill>
              </a:rPr>
              <a:t>- - roles of interpersonal relations</a:t>
            </a:r>
          </a:p>
          <a:p>
            <a:r>
              <a:rPr lang="en-US" sz="2000" b="1" dirty="0">
                <a:solidFill>
                  <a:schemeClr val="tx1">
                    <a:lumMod val="85000"/>
                    <a:lumOff val="15000"/>
                  </a:schemeClr>
                </a:solidFill>
              </a:rPr>
              <a:t>Types of Epochs (facet)</a:t>
            </a:r>
          </a:p>
          <a:p>
            <a:r>
              <a:rPr lang="en-US" sz="2000" dirty="0">
                <a:solidFill>
                  <a:schemeClr val="tx1">
                    <a:lumMod val="85000"/>
                    <a:lumOff val="15000"/>
                  </a:schemeClr>
                </a:solidFill>
              </a:rPr>
              <a:t>- types of epochs (top term)</a:t>
            </a:r>
          </a:p>
        </p:txBody>
      </p:sp>
    </p:spTree>
    <p:extLst>
      <p:ext uri="{BB962C8B-B14F-4D97-AF65-F5344CB8AC3E}">
        <p14:creationId xmlns:p14="http://schemas.microsoft.com/office/powerpoint/2010/main" val="3064403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ISLgr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Presentation2en</Template>
  <TotalTime>972</TotalTime>
  <Words>2238</Words>
  <Application>Microsoft Office PowerPoint</Application>
  <PresentationFormat>Custom</PresentationFormat>
  <Paragraphs>310</Paragraphs>
  <Slides>32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Times New Roman</vt:lpstr>
      <vt:lpstr>Wingdings</vt:lpstr>
      <vt:lpstr>Office Theme</vt:lpstr>
      <vt:lpstr>PresentationISLgr2</vt:lpstr>
      <vt:lpstr>The BackBone Thesaurus and thesaurus alignment. </vt:lpstr>
      <vt:lpstr>Outline </vt:lpstr>
      <vt:lpstr>The BackBone Thesaurus (BBT) </vt:lpstr>
      <vt:lpstr>Building the BBT; goals</vt:lpstr>
      <vt:lpstr>Building the BBT; principles</vt:lpstr>
      <vt:lpstr>Motivation for the BBT</vt:lpstr>
      <vt:lpstr>The Structure of BBT </vt:lpstr>
      <vt:lpstr>Materials [CRM E57 Material, AAT Materials]</vt:lpstr>
      <vt:lpstr>CRM Perdurants and related AAT concepts in BBT</vt:lpstr>
      <vt:lpstr>PowerPoint Presentation</vt:lpstr>
      <vt:lpstr>PowerPoint Presentation</vt:lpstr>
      <vt:lpstr>PowerPoint Presentation</vt:lpstr>
      <vt:lpstr>CRM Perdurants and related AAT concepts in BBT</vt:lpstr>
      <vt:lpstr>CRM Endurants &amp; and related AAT concepts in BBT</vt:lpstr>
      <vt:lpstr>Material Things facet</vt:lpstr>
      <vt:lpstr>Conceptual Objects facet</vt:lpstr>
      <vt:lpstr>CRM Actors and related AAT concepts in BBT</vt:lpstr>
      <vt:lpstr>CRM Actors and related AAT concepts in BBT</vt:lpstr>
      <vt:lpstr>BBTalk: A tool for federated thesaurus management</vt:lpstr>
      <vt:lpstr>BBTalk: A tool for federated thesaurus management</vt:lpstr>
      <vt:lpstr>PowerPoint Presentation</vt:lpstr>
      <vt:lpstr>BBTalk: A tool for federated thesaurus management</vt:lpstr>
      <vt:lpstr>BBTalk: A tool for federated thesaurus management</vt:lpstr>
      <vt:lpstr>Thesaurus Alignment</vt:lpstr>
      <vt:lpstr>ViSTA: a Visual Terminology Alignment tool </vt:lpstr>
      <vt:lpstr>VisTA key features</vt:lpstr>
      <vt:lpstr>PowerPoint Presentation</vt:lpstr>
      <vt:lpstr>The result of the Alignment</vt:lpstr>
      <vt:lpstr>To align or not to align?</vt:lpstr>
      <vt:lpstr>BBT alignment: </vt:lpstr>
      <vt:lpstr>Alignment with a fully-fledged thesaurus:  </vt:lpstr>
      <vt:lpstr>One can’t be sloppy!!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Korina Nterr</dc:creator>
  <cp:lastModifiedBy>Christos Georgis</cp:lastModifiedBy>
  <cp:revision>78</cp:revision>
  <dcterms:created xsi:type="dcterms:W3CDTF">2018-10-26T12:07:56Z</dcterms:created>
  <dcterms:modified xsi:type="dcterms:W3CDTF">2019-08-28T09:27:57Z</dcterms:modified>
</cp:coreProperties>
</file>