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2" r:id="rId4"/>
    <p:sldId id="278" r:id="rId5"/>
    <p:sldId id="258" r:id="rId6"/>
    <p:sldId id="285" r:id="rId7"/>
    <p:sldId id="287" r:id="rId8"/>
    <p:sldId id="281" r:id="rId9"/>
    <p:sldId id="283" r:id="rId10"/>
    <p:sldId id="277" r:id="rId11"/>
    <p:sldId id="274" r:id="rId12"/>
    <p:sldId id="276" r:id="rId13"/>
    <p:sldId id="288"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0487BB-D65D-41A2-A11F-CAB50F25A014}">
          <p14:sldIdLst>
            <p14:sldId id="256"/>
            <p14:sldId id="257"/>
            <p14:sldId id="272"/>
            <p14:sldId id="278"/>
            <p14:sldId id="258"/>
            <p14:sldId id="285"/>
            <p14:sldId id="287"/>
            <p14:sldId id="281"/>
            <p14:sldId id="283"/>
            <p14:sldId id="277"/>
            <p14:sldId id="274"/>
            <p14:sldId id="276"/>
            <p14:sldId id="288"/>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34" autoAdjust="0"/>
  </p:normalViewPr>
  <p:slideViewPr>
    <p:cSldViewPr>
      <p:cViewPr varScale="1">
        <p:scale>
          <a:sx n="65" d="100"/>
          <a:sy n="65" d="100"/>
        </p:scale>
        <p:origin x="1363"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E4C9B-2304-4D07-ACD8-85B8610ECA51}" type="datetimeFigureOut">
              <a:rPr lang="en-US" smtClean="0"/>
              <a:t>9/27/2018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659A0-411A-4BF5-915F-1C4D735D72A7}" type="slidenum">
              <a:rPr lang="en-US" smtClean="0"/>
              <a:t>‹#›</a:t>
            </a:fld>
            <a:endParaRPr lang="en-US"/>
          </a:p>
        </p:txBody>
      </p:sp>
    </p:spTree>
    <p:extLst>
      <p:ext uri="{BB962C8B-B14F-4D97-AF65-F5344CB8AC3E}">
        <p14:creationId xmlns:p14="http://schemas.microsoft.com/office/powerpoint/2010/main" val="316002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we will present BBTalk: a tool </a:t>
            </a:r>
            <a:r>
              <a:rPr lang="en-US" b="1" baseline="0" dirty="0" smtClean="0"/>
              <a:t>for managing connections and submissions </a:t>
            </a:r>
            <a:r>
              <a:rPr lang="en-US" baseline="0" dirty="0" smtClean="0"/>
              <a:t>for </a:t>
            </a:r>
            <a:r>
              <a:rPr lang="en-US" baseline="0" dirty="0" err="1" smtClean="0"/>
              <a:t>BackBone</a:t>
            </a:r>
            <a:r>
              <a:rPr lang="en-US" baseline="0" dirty="0" smtClean="0"/>
              <a:t> Thesaurus.</a:t>
            </a:r>
            <a:endParaRPr lang="en-US" dirty="0"/>
          </a:p>
        </p:txBody>
      </p:sp>
      <p:sp>
        <p:nvSpPr>
          <p:cNvPr id="4" name="Slide Number Placeholder 3"/>
          <p:cNvSpPr>
            <a:spLocks noGrp="1"/>
          </p:cNvSpPr>
          <p:nvPr>
            <p:ph type="sldNum" sz="quarter" idx="10"/>
          </p:nvPr>
        </p:nvSpPr>
        <p:spPr/>
        <p:txBody>
          <a:bodyPr/>
          <a:lstStyle/>
          <a:p>
            <a:fld id="{3A9659A0-411A-4BF5-915F-1C4D735D72A7}" type="slidenum">
              <a:rPr lang="en-US" smtClean="0"/>
              <a:t>1</a:t>
            </a:fld>
            <a:endParaRPr lang="en-US"/>
          </a:p>
        </p:txBody>
      </p:sp>
    </p:spTree>
    <p:extLst>
      <p:ext uri="{BB962C8B-B14F-4D97-AF65-F5344CB8AC3E}">
        <p14:creationId xmlns:p14="http://schemas.microsoft.com/office/powerpoint/2010/main" val="324893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now</a:t>
            </a:r>
            <a:r>
              <a:rPr lang="en-US" baseline="0" dirty="0" smtClean="0"/>
              <a:t> time to discuss about the submission workflow and the relevant submission statuses.</a:t>
            </a:r>
          </a:p>
          <a:p>
            <a:endParaRPr lang="en-US" baseline="0" dirty="0" smtClean="0"/>
          </a:p>
          <a:p>
            <a:r>
              <a:rPr lang="en-US" baseline="0" dirty="0" smtClean="0"/>
              <a:t>A submission </a:t>
            </a:r>
            <a:r>
              <a:rPr lang="en-US" u="sng" baseline="0" dirty="0" smtClean="0"/>
              <a:t>when created </a:t>
            </a:r>
            <a:r>
              <a:rPr lang="en-US" baseline="0" dirty="0" smtClean="0"/>
              <a:t>can be </a:t>
            </a:r>
            <a:r>
              <a:rPr lang="en-US" b="1" baseline="0" dirty="0" smtClean="0"/>
              <a:t>saved </a:t>
            </a:r>
            <a:r>
              <a:rPr lang="en-US" b="0" u="sng" baseline="0" dirty="0" smtClean="0"/>
              <a:t>multiple times </a:t>
            </a:r>
            <a:r>
              <a:rPr lang="en-US" baseline="0" dirty="0" smtClean="0"/>
              <a:t>before the user decides to submit it. </a:t>
            </a:r>
          </a:p>
          <a:p>
            <a:r>
              <a:rPr lang="en-US" baseline="0" dirty="0" smtClean="0"/>
              <a:t>The owner of a </a:t>
            </a:r>
            <a:r>
              <a:rPr lang="en-US" b="1" baseline="0" dirty="0" smtClean="0"/>
              <a:t>submitted</a:t>
            </a:r>
            <a:r>
              <a:rPr lang="en-US" baseline="0" dirty="0" smtClean="0"/>
              <a:t> submission </a:t>
            </a:r>
            <a:r>
              <a:rPr lang="en-US" b="0" u="sng" baseline="0" dirty="0" smtClean="0"/>
              <a:t>can change the status back </a:t>
            </a:r>
            <a:r>
              <a:rPr lang="en-US" baseline="0" dirty="0" smtClean="0"/>
              <a:t>to saved, (and continue editing), if the submission-discussion has not started.</a:t>
            </a:r>
          </a:p>
          <a:p>
            <a:endParaRPr lang="en-US" baseline="0" dirty="0" smtClean="0"/>
          </a:p>
          <a:p>
            <a:r>
              <a:rPr lang="en-US" baseline="0" dirty="0" smtClean="0"/>
              <a:t>Once </a:t>
            </a:r>
            <a:r>
              <a:rPr lang="en-US" b="1" baseline="0" dirty="0" smtClean="0"/>
              <a:t>under discussion </a:t>
            </a:r>
            <a:r>
              <a:rPr lang="en-US" b="0" baseline="0" dirty="0" smtClean="0"/>
              <a:t>the submission may take some time to finish. At the end of the discussion phase, (click) it can be either </a:t>
            </a:r>
            <a:r>
              <a:rPr lang="en-US" b="1" baseline="0" dirty="0" smtClean="0"/>
              <a:t>rejected</a:t>
            </a:r>
            <a:r>
              <a:rPr lang="en-US" b="0" baseline="0" dirty="0" smtClean="0"/>
              <a:t>, </a:t>
            </a:r>
            <a:r>
              <a:rPr lang="en-US" b="1" baseline="0" dirty="0" smtClean="0"/>
              <a:t>postponed</a:t>
            </a:r>
            <a:r>
              <a:rPr lang="en-US" b="0" baseline="0" dirty="0" smtClean="0"/>
              <a:t> or </a:t>
            </a:r>
            <a:r>
              <a:rPr lang="en-US" b="1" baseline="0" dirty="0" smtClean="0"/>
              <a:t>accepted (on implementation).</a:t>
            </a:r>
          </a:p>
          <a:p>
            <a:endParaRPr lang="en-US" b="1" baseline="0" dirty="0" smtClean="0"/>
          </a:p>
          <a:p>
            <a:r>
              <a:rPr lang="en-US" b="0" baseline="0" dirty="0" smtClean="0"/>
              <a:t>When a submission is marked </a:t>
            </a:r>
            <a:r>
              <a:rPr lang="en-US" b="1" baseline="0" dirty="0" smtClean="0"/>
              <a:t>on implementation</a:t>
            </a:r>
            <a:r>
              <a:rPr lang="en-US" b="0" baseline="0" dirty="0" smtClean="0"/>
              <a:t> a curator takes the responsibility to get the result from the discussion and complete the </a:t>
            </a:r>
            <a:r>
              <a:rPr lang="en-US" b="0" u="sng" baseline="0" dirty="0" smtClean="0"/>
              <a:t>Release Term form </a:t>
            </a:r>
            <a:r>
              <a:rPr lang="en-US" b="0" u="none" baseline="0" dirty="0" smtClean="0"/>
              <a:t>thus implementing the changes on the specified BBT concept. </a:t>
            </a:r>
          </a:p>
          <a:p>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Once he completes the implementation of the change, he can set the submission status (click) to </a:t>
            </a:r>
            <a:r>
              <a:rPr lang="en-US" b="1" u="none" baseline="0" dirty="0" smtClean="0"/>
              <a:t>wait for release</a:t>
            </a:r>
            <a:r>
              <a:rPr lang="en-US" b="0" u="none" baseline="0" dirty="0" smtClean="0"/>
              <a:t>. A</a:t>
            </a:r>
            <a:r>
              <a:rPr lang="en-US" baseline="0" dirty="0" smtClean="0"/>
              <a:t> submission marked as </a:t>
            </a:r>
            <a:r>
              <a:rPr lang="en-US" b="1" u="none" baseline="0" dirty="0" smtClean="0"/>
              <a:t>wait for release</a:t>
            </a:r>
            <a:r>
              <a:rPr lang="en-US" baseline="0" dirty="0" smtClean="0"/>
              <a:t> may be returned to status </a:t>
            </a:r>
            <a:r>
              <a:rPr lang="en-US" b="1" baseline="0" dirty="0" smtClean="0"/>
              <a:t>on implementation</a:t>
            </a:r>
            <a:r>
              <a:rPr lang="en-US" b="0" baseline="0" dirty="0" smtClean="0"/>
              <a:t> </a:t>
            </a:r>
            <a:r>
              <a:rPr lang="en-US" baseline="0" dirty="0" smtClean="0"/>
              <a:t>by the curator.</a:t>
            </a:r>
          </a:p>
          <a:p>
            <a:endParaRPr lang="en-US" b="0" u="none" baseline="0" dirty="0" smtClean="0"/>
          </a:p>
          <a:p>
            <a:r>
              <a:rPr lang="en-US" b="0" u="none" baseline="0" dirty="0" smtClean="0"/>
              <a:t>Finally, </a:t>
            </a:r>
            <a:r>
              <a:rPr lang="en-US" dirty="0" smtClean="0"/>
              <a:t>when the committee decides</a:t>
            </a:r>
            <a:r>
              <a:rPr lang="en-US" baseline="0" dirty="0" smtClean="0"/>
              <a:t> to r</a:t>
            </a:r>
            <a:r>
              <a:rPr lang="en-US" dirty="0" smtClean="0"/>
              <a:t>elease</a:t>
            </a:r>
            <a:r>
              <a:rPr lang="en-US" baseline="0" dirty="0" smtClean="0"/>
              <a:t> a new </a:t>
            </a:r>
            <a:r>
              <a:rPr lang="en-US" dirty="0" smtClean="0"/>
              <a:t>BBT version, all</a:t>
            </a:r>
            <a:r>
              <a:rPr lang="en-US" baseline="0" dirty="0" smtClean="0"/>
              <a:t> </a:t>
            </a:r>
            <a:r>
              <a:rPr lang="en-US" dirty="0" smtClean="0"/>
              <a:t>submissions marked as </a:t>
            </a:r>
            <a:r>
              <a:rPr lang="en-US" b="1" dirty="0" smtClean="0"/>
              <a:t>wait for release</a:t>
            </a:r>
            <a:r>
              <a:rPr lang="en-US" baseline="0" dirty="0" smtClean="0"/>
              <a:t> change to </a:t>
            </a:r>
            <a:r>
              <a:rPr lang="en-US" b="1" baseline="0" dirty="0" smtClean="0"/>
              <a:t>released</a:t>
            </a:r>
            <a:r>
              <a:rPr lang="en-US" baseline="0" dirty="0" smtClean="0"/>
              <a:t>.</a:t>
            </a:r>
            <a:r>
              <a:rPr lang="en-US" dirty="0" smtClean="0"/>
              <a:t> </a:t>
            </a:r>
            <a:endParaRPr lang="el-GR" b="0" u="none" dirty="0"/>
          </a:p>
        </p:txBody>
      </p:sp>
      <p:sp>
        <p:nvSpPr>
          <p:cNvPr id="4" name="Slide Number Placeholder 3"/>
          <p:cNvSpPr>
            <a:spLocks noGrp="1"/>
          </p:cNvSpPr>
          <p:nvPr>
            <p:ph type="sldNum" sz="quarter" idx="10"/>
          </p:nvPr>
        </p:nvSpPr>
        <p:spPr/>
        <p:txBody>
          <a:bodyPr/>
          <a:lstStyle/>
          <a:p>
            <a:fld id="{3A9659A0-411A-4BF5-915F-1C4D735D72A7}" type="slidenum">
              <a:rPr lang="en-US" smtClean="0"/>
              <a:t>10</a:t>
            </a:fld>
            <a:endParaRPr lang="en-US"/>
          </a:p>
        </p:txBody>
      </p:sp>
    </p:spTree>
    <p:extLst>
      <p:ext uri="{BB962C8B-B14F-4D97-AF65-F5344CB8AC3E}">
        <p14:creationId xmlns:p14="http://schemas.microsoft.com/office/powerpoint/2010/main" val="321861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BBTalk</a:t>
            </a:r>
            <a:r>
              <a:rPr lang="en-US" dirty="0" smtClean="0"/>
              <a:t> provides an interface </a:t>
            </a:r>
            <a:r>
              <a:rPr lang="en-US" b="1" dirty="0" smtClean="0"/>
              <a:t>for version control</a:t>
            </a:r>
            <a:r>
              <a:rPr lang="en-US" dirty="0" smtClean="0"/>
              <a:t>. The curators may </a:t>
            </a:r>
            <a:r>
              <a:rPr lang="en-US" b="1" dirty="0" smtClean="0"/>
              <a:t>implement</a:t>
            </a:r>
            <a:r>
              <a:rPr lang="en-US" b="1" baseline="0" dirty="0" smtClean="0"/>
              <a:t> the changes </a:t>
            </a:r>
            <a:r>
              <a:rPr lang="en-US" b="0" baseline="0" dirty="0" smtClean="0"/>
              <a:t>(click) </a:t>
            </a:r>
            <a:r>
              <a:rPr lang="en-US" baseline="0" dirty="0" smtClean="0"/>
              <a:t>that are marked as accepted by selecting Inspect Release Terms option. </a:t>
            </a:r>
          </a:p>
          <a:p>
            <a:endParaRPr lang="en-US" baseline="0" dirty="0" smtClean="0"/>
          </a:p>
          <a:p>
            <a:r>
              <a:rPr lang="en-US" baseline="0" dirty="0" smtClean="0"/>
              <a:t>This opens the list of submissions (click) marked as </a:t>
            </a:r>
            <a:r>
              <a:rPr lang="en-US" u="sng" baseline="0" dirty="0" smtClean="0"/>
              <a:t>under implementation</a:t>
            </a:r>
            <a:r>
              <a:rPr lang="en-US" u="none" baseline="0" dirty="0" smtClean="0"/>
              <a:t> or </a:t>
            </a:r>
            <a:r>
              <a:rPr lang="en-US" u="sng" baseline="0" dirty="0" smtClean="0"/>
              <a:t>wait for release. </a:t>
            </a:r>
            <a:r>
              <a:rPr lang="en-US" u="none" baseline="0" dirty="0" smtClean="0"/>
              <a:t> This is the </a:t>
            </a:r>
            <a:r>
              <a:rPr lang="en-US" b="1" u="none" baseline="0" dirty="0" smtClean="0"/>
              <a:t>list of Release Terms.</a:t>
            </a:r>
          </a:p>
          <a:p>
            <a:endParaRPr lang="en-US" b="1" u="none" baseline="0" dirty="0" smtClean="0"/>
          </a:p>
          <a:p>
            <a:r>
              <a:rPr lang="en-US" b="0" u="none" baseline="0" dirty="0" smtClean="0"/>
              <a:t>From this list may open the release term form (click) and </a:t>
            </a:r>
            <a:r>
              <a:rPr lang="en-US" b="1" u="none" baseline="0" dirty="0" smtClean="0"/>
              <a:t>see the details </a:t>
            </a:r>
            <a:r>
              <a:rPr lang="en-US" b="0" u="none" baseline="0" dirty="0" smtClean="0"/>
              <a:t>of the specific release term, or select an action (click) (such as </a:t>
            </a:r>
            <a:r>
              <a:rPr lang="en-US" b="1" u="none" baseline="0" dirty="0" smtClean="0"/>
              <a:t>Edit Release Term</a:t>
            </a:r>
            <a:r>
              <a:rPr lang="en-US" b="0" u="none" baseline="0" dirty="0" smtClean="0"/>
              <a:t>) from the available actions on the right.</a:t>
            </a:r>
          </a:p>
        </p:txBody>
      </p:sp>
      <p:sp>
        <p:nvSpPr>
          <p:cNvPr id="4" name="Slide Number Placeholder 3"/>
          <p:cNvSpPr>
            <a:spLocks noGrp="1"/>
          </p:cNvSpPr>
          <p:nvPr>
            <p:ph type="sldNum" sz="quarter" idx="10"/>
          </p:nvPr>
        </p:nvSpPr>
        <p:spPr/>
        <p:txBody>
          <a:bodyPr/>
          <a:lstStyle/>
          <a:p>
            <a:fld id="{3A9659A0-411A-4BF5-915F-1C4D735D72A7}" type="slidenum">
              <a:rPr lang="en-US" smtClean="0"/>
              <a:t>11</a:t>
            </a:fld>
            <a:endParaRPr lang="en-US"/>
          </a:p>
        </p:txBody>
      </p:sp>
    </p:spTree>
    <p:extLst>
      <p:ext uri="{BB962C8B-B14F-4D97-AF65-F5344CB8AC3E}">
        <p14:creationId xmlns:p14="http://schemas.microsoft.com/office/powerpoint/2010/main" val="92887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option that</a:t>
            </a:r>
            <a:r>
              <a:rPr lang="en-US" baseline="0" dirty="0" smtClean="0"/>
              <a:t> </a:t>
            </a:r>
            <a:r>
              <a:rPr lang="en-US" dirty="0" smtClean="0"/>
              <a:t>BBTalk provides from </a:t>
            </a:r>
            <a:r>
              <a:rPr lang="en-US" b="0" dirty="0" smtClean="0"/>
              <a:t>version control interface</a:t>
            </a:r>
            <a:r>
              <a:rPr lang="en-US" b="0" baseline="0" dirty="0" smtClean="0"/>
              <a:t> is that enables the user to (click) </a:t>
            </a:r>
            <a:r>
              <a:rPr lang="en-US" b="1" baseline="0" dirty="0" smtClean="0"/>
              <a:t>compare different BBT versions</a:t>
            </a:r>
            <a:r>
              <a:rPr lang="en-US" b="0" baseline="0" dirty="0" smtClean="0"/>
              <a:t>, by selecting the version he wants to compare.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A list of changes </a:t>
            </a:r>
            <a:r>
              <a:rPr lang="en-US" baseline="0" dirty="0" smtClean="0"/>
              <a:t>appears (click) displaying the </a:t>
            </a:r>
            <a:r>
              <a:rPr lang="en-US" b="1" baseline="0" dirty="0" smtClean="0"/>
              <a:t>version transition, </a:t>
            </a:r>
            <a:r>
              <a:rPr lang="en-US" b="0" baseline="0" dirty="0" smtClean="0"/>
              <a:t>the</a:t>
            </a:r>
            <a:r>
              <a:rPr lang="en-US" b="1" baseline="0" dirty="0" smtClean="0"/>
              <a:t> type of change, </a:t>
            </a:r>
            <a:r>
              <a:rPr lang="en-US" b="0" baseline="0" dirty="0" smtClean="0"/>
              <a:t>and</a:t>
            </a:r>
            <a:r>
              <a:rPr lang="en-US" b="1" baseline="0" dirty="0" smtClean="0"/>
              <a:t> </a:t>
            </a:r>
            <a:r>
              <a:rPr lang="en-US" b="0" baseline="0" dirty="0" smtClean="0"/>
              <a:t>the</a:t>
            </a:r>
            <a:r>
              <a:rPr lang="en-US" b="1" baseline="0" dirty="0" smtClean="0"/>
              <a:t> involved old and new terms. </a:t>
            </a:r>
            <a:r>
              <a:rPr lang="en-US" b="0" baseline="0" dirty="0" smtClean="0"/>
              <a:t>In case of </a:t>
            </a:r>
            <a:r>
              <a:rPr lang="en-US" b="0" u="sng" baseline="0" dirty="0" smtClean="0"/>
              <a:t>modification</a:t>
            </a:r>
            <a:r>
              <a:rPr lang="en-US" b="0" baseline="0" dirty="0" smtClean="0"/>
              <a:t> the user can </a:t>
            </a:r>
            <a:r>
              <a:rPr lang="en-US" b="0" u="sng" baseline="0" dirty="0" smtClean="0"/>
              <a:t>see the actual differences </a:t>
            </a:r>
            <a:r>
              <a:rPr lang="en-US" b="0" baseline="0" dirty="0" smtClean="0"/>
              <a:t>made to the BBT concept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l-GR" dirty="0"/>
          </a:p>
        </p:txBody>
      </p:sp>
      <p:sp>
        <p:nvSpPr>
          <p:cNvPr id="4" name="Slide Number Placeholder 3"/>
          <p:cNvSpPr>
            <a:spLocks noGrp="1"/>
          </p:cNvSpPr>
          <p:nvPr>
            <p:ph type="sldNum" sz="quarter" idx="10"/>
          </p:nvPr>
        </p:nvSpPr>
        <p:spPr/>
        <p:txBody>
          <a:bodyPr/>
          <a:lstStyle/>
          <a:p>
            <a:fld id="{3A9659A0-411A-4BF5-915F-1C4D735D72A7}" type="slidenum">
              <a:rPr lang="en-US" smtClean="0"/>
              <a:t>12</a:t>
            </a:fld>
            <a:endParaRPr lang="en-US"/>
          </a:p>
        </p:txBody>
      </p:sp>
    </p:spTree>
    <p:extLst>
      <p:ext uri="{BB962C8B-B14F-4D97-AF65-F5344CB8AC3E}">
        <p14:creationId xmlns:p14="http://schemas.microsoft.com/office/powerpoint/2010/main" val="12357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framework</a:t>
            </a:r>
            <a:r>
              <a:rPr lang="en-US" baseline="0" dirty="0" smtClean="0"/>
              <a:t> of </a:t>
            </a:r>
            <a:r>
              <a:rPr lang="en-US" dirty="0" smtClean="0">
                <a:solidFill>
                  <a:schemeClr val="accent1">
                    <a:lumMod val="75000"/>
                  </a:schemeClr>
                </a:solidFill>
              </a:rPr>
              <a:t>DARIAH Theme 2018 "Strategic Service Sustainability for DARIAH“ we made a funding proposal related</a:t>
            </a:r>
            <a:r>
              <a:rPr lang="en-US" baseline="0" dirty="0" smtClean="0">
                <a:solidFill>
                  <a:schemeClr val="accent1">
                    <a:lumMod val="75000"/>
                  </a:schemeClr>
                </a:solidFill>
              </a:rPr>
              <a:t> to </a:t>
            </a:r>
            <a:r>
              <a:rPr lang="en-US" baseline="0" dirty="0" err="1" smtClean="0">
                <a:solidFill>
                  <a:schemeClr val="accent1">
                    <a:lumMod val="75000"/>
                  </a:schemeClr>
                </a:solidFill>
              </a:rPr>
              <a:t>BBTalk</a:t>
            </a:r>
            <a:r>
              <a:rPr lang="en-US" baseline="0" dirty="0" smtClean="0">
                <a:solidFill>
                  <a:schemeClr val="accent1">
                    <a:lumMod val="75000"/>
                  </a:schemeClr>
                </a:solidFill>
              </a:rPr>
              <a:t>, which was </a:t>
            </a:r>
            <a:r>
              <a:rPr lang="en-US" dirty="0" smtClean="0"/>
              <a:t>submitted on Sept. 9</a:t>
            </a:r>
            <a:r>
              <a:rPr lang="en-US" baseline="30000" dirty="0" smtClean="0"/>
              <a:t>th</a:t>
            </a:r>
            <a:r>
              <a:rPr lang="en-US" dirty="0" smtClean="0"/>
              <a:t>, 2018,</a:t>
            </a:r>
            <a:r>
              <a:rPr lang="en-US" baseline="0" dirty="0" smtClean="0"/>
              <a:t> and</a:t>
            </a:r>
            <a:r>
              <a:rPr lang="en-US" dirty="0" smtClean="0"/>
              <a:t> focuses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l-GR" dirty="0"/>
          </a:p>
        </p:txBody>
      </p:sp>
      <p:sp>
        <p:nvSpPr>
          <p:cNvPr id="4" name="Slide Number Placeholder 3"/>
          <p:cNvSpPr>
            <a:spLocks noGrp="1"/>
          </p:cNvSpPr>
          <p:nvPr>
            <p:ph type="sldNum" sz="quarter" idx="10"/>
          </p:nvPr>
        </p:nvSpPr>
        <p:spPr/>
        <p:txBody>
          <a:bodyPr/>
          <a:lstStyle/>
          <a:p>
            <a:fld id="{3A9659A0-411A-4BF5-915F-1C4D735D72A7}" type="slidenum">
              <a:rPr lang="en-US" smtClean="0"/>
              <a:t>13</a:t>
            </a:fld>
            <a:endParaRPr lang="en-US"/>
          </a:p>
        </p:txBody>
      </p:sp>
    </p:spTree>
    <p:extLst>
      <p:ext uri="{BB962C8B-B14F-4D97-AF65-F5344CB8AC3E}">
        <p14:creationId xmlns:p14="http://schemas.microsoft.com/office/powerpoint/2010/main" val="126833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Different local</a:t>
            </a:r>
            <a:r>
              <a:rPr lang="en-US" sz="1200" baseline="0" dirty="0" smtClean="0"/>
              <a:t> thesaurus maintainers are working </a:t>
            </a:r>
            <a:r>
              <a:rPr lang="en-US" sz="1200" u="sng" baseline="0" dirty="0" smtClean="0"/>
              <a:t>independently</a:t>
            </a:r>
            <a:r>
              <a:rPr lang="en-US" sz="1200" baseline="0" dirty="0" smtClean="0"/>
              <a:t>, following their </a:t>
            </a:r>
            <a:r>
              <a:rPr lang="en-US" sz="1200" u="sng" baseline="0" dirty="0" smtClean="0"/>
              <a:t>own disciplines</a:t>
            </a:r>
            <a:r>
              <a:rPr lang="en-US" sz="1200" baseline="0" dirty="0" smtClean="0"/>
              <a:t>, based on their </a:t>
            </a:r>
            <a:r>
              <a:rPr lang="en-US" sz="1200" u="sng" baseline="0" dirty="0" smtClean="0"/>
              <a:t>own </a:t>
            </a:r>
            <a:r>
              <a:rPr lang="en-US" u="sng" dirty="0" smtClean="0"/>
              <a:t>terminology.</a:t>
            </a:r>
            <a:endParaRPr lang="en-US" sz="1200" u="sng" baseline="0" dirty="0" smtClean="0"/>
          </a:p>
          <a:p>
            <a:pPr>
              <a:lnSpc>
                <a:spcPct val="120000"/>
              </a:lnSpc>
            </a:pPr>
            <a:endParaRPr lang="en-US" sz="1200" baseline="0" dirty="0" smtClean="0"/>
          </a:p>
          <a:p>
            <a:pPr>
              <a:lnSpc>
                <a:spcPct val="120000"/>
              </a:lnSpc>
            </a:pPr>
            <a:r>
              <a:rPr lang="en-US" sz="1200" dirty="0" smtClean="0"/>
              <a:t>In order for </a:t>
            </a:r>
            <a:r>
              <a:rPr lang="en-US" sz="1200" u="sng" dirty="0" smtClean="0"/>
              <a:t>multiple </a:t>
            </a:r>
            <a:r>
              <a:rPr lang="en-US" sz="1200" u="sng" baseline="0" dirty="0" smtClean="0"/>
              <a:t>existing thesauri </a:t>
            </a:r>
            <a:r>
              <a:rPr lang="en-US" sz="1200" dirty="0" smtClean="0"/>
              <a:t>to </a:t>
            </a:r>
            <a:r>
              <a:rPr lang="en-US" sz="1200" u="sng" dirty="0" smtClean="0"/>
              <a:t>become </a:t>
            </a:r>
            <a:r>
              <a:rPr lang="en-US" sz="1200" u="sng" kern="1200" dirty="0" smtClean="0">
                <a:solidFill>
                  <a:schemeClr val="tx1"/>
                </a:solidFill>
                <a:effectLst/>
                <a:latin typeface="+mn-lt"/>
                <a:ea typeface="+mn-ea"/>
                <a:cs typeface="+mn-cs"/>
              </a:rPr>
              <a:t>interoperable </a:t>
            </a:r>
            <a:r>
              <a:rPr lang="en-US" sz="1200" u="none" kern="1200" dirty="0" smtClean="0">
                <a:solidFill>
                  <a:schemeClr val="tx1"/>
                </a:solidFill>
                <a:effectLst/>
                <a:latin typeface="+mn-lt"/>
                <a:ea typeface="+mn-ea"/>
                <a:cs typeface="+mn-cs"/>
              </a:rPr>
              <a:t>(click),</a:t>
            </a:r>
            <a:r>
              <a:rPr lang="en-US" sz="1200" u="none" kern="1200" baseline="0" dirty="0" smtClean="0">
                <a:solidFill>
                  <a:schemeClr val="tx1"/>
                </a:solidFill>
                <a:effectLst/>
                <a:latin typeface="+mn-lt"/>
                <a:ea typeface="+mn-ea"/>
                <a:cs typeface="+mn-cs"/>
              </a:rPr>
              <a:t> </a:t>
            </a:r>
          </a:p>
          <a:p>
            <a:pPr>
              <a:lnSpc>
                <a:spcPct val="120000"/>
              </a:lnSpc>
            </a:pPr>
            <a:endParaRPr lang="en-US" sz="1200" u="none" kern="1200" baseline="0" dirty="0" smtClean="0">
              <a:solidFill>
                <a:schemeClr val="tx1"/>
              </a:solidFill>
              <a:effectLst/>
              <a:latin typeface="+mn-lt"/>
              <a:ea typeface="+mn-ea"/>
              <a:cs typeface="+mn-cs"/>
            </a:endParaRPr>
          </a:p>
          <a:p>
            <a:pPr>
              <a:lnSpc>
                <a:spcPct val="120000"/>
              </a:lnSpc>
            </a:pPr>
            <a:r>
              <a:rPr lang="en-US" sz="1200" kern="1200" baseline="0" dirty="0" smtClean="0">
                <a:solidFill>
                  <a:schemeClr val="tx1"/>
                </a:solidFill>
                <a:effectLst/>
                <a:latin typeface="+mn-lt"/>
                <a:ea typeface="+mn-ea"/>
                <a:cs typeface="+mn-cs"/>
              </a:rPr>
              <a:t>w</a:t>
            </a:r>
            <a:r>
              <a:rPr lang="en-US" sz="1200" dirty="0" smtClean="0"/>
              <a:t>e need a </a:t>
            </a:r>
            <a:r>
              <a:rPr lang="en-US" sz="1200" b="1" dirty="0" smtClean="0"/>
              <a:t>common</a:t>
            </a:r>
            <a:r>
              <a:rPr lang="en-US" sz="1200" dirty="0" smtClean="0"/>
              <a:t> set of high-level concepts:</a:t>
            </a:r>
          </a:p>
          <a:p>
            <a:pPr marL="285750" indent="-285750">
              <a:lnSpc>
                <a:spcPct val="120000"/>
              </a:lnSpc>
              <a:buFont typeface="Arial" panose="020B0604020202020204" pitchFamily="34" charset="0"/>
              <a:buChar char="•"/>
            </a:pPr>
            <a:r>
              <a:rPr lang="en-US" sz="1200" dirty="0" smtClean="0"/>
              <a:t>to enable the classification in a </a:t>
            </a:r>
            <a:r>
              <a:rPr lang="en-US" sz="1200" b="1" dirty="0" smtClean="0"/>
              <a:t>consistent</a:t>
            </a:r>
            <a:r>
              <a:rPr lang="en-US" sz="1200" dirty="0" smtClean="0"/>
              <a:t> and objective way</a:t>
            </a:r>
          </a:p>
          <a:p>
            <a:pPr marL="285750" indent="-285750">
              <a:lnSpc>
                <a:spcPct val="120000"/>
              </a:lnSpc>
              <a:buFont typeface="Arial" panose="020B0604020202020204" pitchFamily="34" charset="0"/>
              <a:buChar char="•"/>
            </a:pPr>
            <a:r>
              <a:rPr lang="en-US" sz="1200" dirty="0" smtClean="0"/>
              <a:t>to ensure </a:t>
            </a:r>
            <a:r>
              <a:rPr lang="en-US" sz="1200" b="1" dirty="0" smtClean="0"/>
              <a:t>compatibility</a:t>
            </a:r>
            <a:r>
              <a:rPr lang="en-US" sz="1200" dirty="0" smtClean="0"/>
              <a:t> among different thesauri </a:t>
            </a:r>
          </a:p>
          <a:p>
            <a:pPr marL="285750" indent="-285750">
              <a:lnSpc>
                <a:spcPct val="120000"/>
              </a:lnSpc>
              <a:buFont typeface="Arial" panose="020B0604020202020204" pitchFamily="34" charset="0"/>
              <a:buChar char="•"/>
            </a:pPr>
            <a:endParaRPr lang="en-US" sz="1200" dirty="0" smtClean="0"/>
          </a:p>
          <a:p>
            <a:pPr marL="0" indent="0">
              <a:lnSpc>
                <a:spcPct val="120000"/>
              </a:lnSpc>
              <a:buFont typeface="Arial" panose="020B0604020202020204" pitchFamily="34" charset="0"/>
              <a:buNone/>
            </a:pPr>
            <a:r>
              <a:rPr lang="en-US" sz="1200" dirty="0" smtClean="0"/>
              <a:t>Thus we came up with </a:t>
            </a:r>
            <a:r>
              <a:rPr lang="en-US" sz="1200" dirty="0" err="1" smtClean="0"/>
              <a:t>BackBone</a:t>
            </a:r>
            <a:r>
              <a:rPr lang="en-US" sz="1200" baseline="0" dirty="0" smtClean="0"/>
              <a:t> </a:t>
            </a:r>
            <a:r>
              <a:rPr lang="en-US" sz="1200" dirty="0" smtClean="0"/>
              <a:t>Thesaurus (aka BBT)</a:t>
            </a:r>
            <a:r>
              <a:rPr lang="en-US" sz="1200" baseline="0" dirty="0" smtClean="0"/>
              <a:t>, an </a:t>
            </a:r>
            <a:r>
              <a:rPr lang="en-US" sz="1200" b="1" baseline="0" dirty="0" smtClean="0"/>
              <a:t>overarching thesaurus for the humanities</a:t>
            </a:r>
            <a:r>
              <a:rPr lang="en-US" sz="1200" baseline="0" dirty="0" smtClean="0"/>
              <a:t>, </a:t>
            </a:r>
            <a:r>
              <a:rPr lang="en-US" dirty="0" smtClean="0"/>
              <a:t>under which all the vocabularies and terminologies in use in the domain </a:t>
            </a:r>
            <a:r>
              <a:rPr lang="en-US" b="0" u="sng" dirty="0" smtClean="0"/>
              <a:t>can be aligned.</a:t>
            </a:r>
            <a:endParaRPr lang="en-US" sz="1200" b="0" u="sng" baseline="0" dirty="0" smtClean="0"/>
          </a:p>
          <a:p>
            <a:pPr marL="0" indent="0">
              <a:lnSpc>
                <a:spcPct val="120000"/>
              </a:lnSpc>
              <a:buFont typeface="Arial" panose="020B0604020202020204" pitchFamily="34" charset="0"/>
              <a:buNone/>
            </a:pPr>
            <a:endParaRPr lang="en-US" sz="1200" baseline="0" dirty="0" smtClean="0"/>
          </a:p>
          <a:p>
            <a:pPr marL="0" indent="0">
              <a:lnSpc>
                <a:spcPct val="120000"/>
              </a:lnSpc>
              <a:buFont typeface="Arial" panose="020B0604020202020204" pitchFamily="34" charset="0"/>
              <a:buNone/>
            </a:pPr>
            <a:r>
              <a:rPr lang="en-US" sz="1200" baseline="0" dirty="0" smtClean="0"/>
              <a:t>This </a:t>
            </a:r>
            <a:r>
              <a:rPr lang="en-US" sz="1200" u="sng" baseline="0" dirty="0" smtClean="0"/>
              <a:t>grey </a:t>
            </a:r>
            <a:r>
              <a:rPr lang="en-US" sz="1200" u="sng" baseline="0" dirty="0" err="1" smtClean="0"/>
              <a:t>triaglular</a:t>
            </a:r>
            <a:r>
              <a:rPr lang="en-US" sz="1200" u="sng" baseline="0" dirty="0" smtClean="0"/>
              <a:t> area </a:t>
            </a:r>
            <a:r>
              <a:rPr lang="en-US" sz="1200" baseline="0" dirty="0" smtClean="0"/>
              <a:t>(click) represents BBT, under which we expect local maintainers to align their thesauri, </a:t>
            </a:r>
            <a:r>
              <a:rPr lang="en-US" u="sng" dirty="0" smtClean="0"/>
              <a:t>without being</a:t>
            </a:r>
            <a:r>
              <a:rPr lang="en-US" u="sng" baseline="0" dirty="0" smtClean="0"/>
              <a:t> forced </a:t>
            </a:r>
            <a:r>
              <a:rPr lang="en-US" u="sng" dirty="0" smtClean="0"/>
              <a:t>to abandon their terminology.</a:t>
            </a:r>
            <a:endParaRPr lang="en-US" sz="1200" u="sng" dirty="0"/>
          </a:p>
        </p:txBody>
      </p:sp>
      <p:sp>
        <p:nvSpPr>
          <p:cNvPr id="4" name="Slide Number Placeholder 3"/>
          <p:cNvSpPr>
            <a:spLocks noGrp="1"/>
          </p:cNvSpPr>
          <p:nvPr>
            <p:ph type="sldNum" sz="quarter" idx="10"/>
          </p:nvPr>
        </p:nvSpPr>
        <p:spPr/>
        <p:txBody>
          <a:bodyPr/>
          <a:lstStyle/>
          <a:p>
            <a:fld id="{3A9659A0-411A-4BF5-915F-1C4D735D72A7}" type="slidenum">
              <a:rPr lang="en-US" smtClean="0"/>
              <a:t>2</a:t>
            </a:fld>
            <a:endParaRPr lang="en-US"/>
          </a:p>
        </p:txBody>
      </p:sp>
    </p:spTree>
    <p:extLst>
      <p:ext uri="{BB962C8B-B14F-4D97-AF65-F5344CB8AC3E}">
        <p14:creationId xmlns:p14="http://schemas.microsoft.com/office/powerpoint/2010/main" val="268590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developed BBTalk</a:t>
            </a:r>
            <a:r>
              <a:rPr lang="en-US" baseline="0" dirty="0" smtClean="0"/>
              <a:t> a management tool for submissions and connections.</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A9659A0-411A-4BF5-915F-1C4D735D72A7}" type="slidenum">
              <a:rPr lang="en-US" smtClean="0"/>
              <a:t>3</a:t>
            </a:fld>
            <a:endParaRPr lang="en-US"/>
          </a:p>
        </p:txBody>
      </p:sp>
    </p:spTree>
    <p:extLst>
      <p:ext uri="{BB962C8B-B14F-4D97-AF65-F5344CB8AC3E}">
        <p14:creationId xmlns:p14="http://schemas.microsoft.com/office/powerpoint/2010/main" val="404223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659A0-411A-4BF5-915F-1C4D735D72A7}" type="slidenum">
              <a:rPr lang="en-US" smtClean="0"/>
              <a:t>4</a:t>
            </a:fld>
            <a:endParaRPr lang="en-US"/>
          </a:p>
        </p:txBody>
      </p:sp>
    </p:spTree>
    <p:extLst>
      <p:ext uri="{BB962C8B-B14F-4D97-AF65-F5344CB8AC3E}">
        <p14:creationId xmlns:p14="http://schemas.microsoft.com/office/powerpoint/2010/main" val="10210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BBT support different</a:t>
            </a:r>
            <a:r>
              <a:rPr lang="en-US" baseline="0" dirty="0" smtClean="0"/>
              <a:t> user roles...</a:t>
            </a:r>
            <a:endParaRPr lang="en-US" dirty="0"/>
          </a:p>
        </p:txBody>
      </p:sp>
      <p:sp>
        <p:nvSpPr>
          <p:cNvPr id="4" name="Slide Number Placeholder 3"/>
          <p:cNvSpPr>
            <a:spLocks noGrp="1"/>
          </p:cNvSpPr>
          <p:nvPr>
            <p:ph type="sldNum" sz="quarter" idx="10"/>
          </p:nvPr>
        </p:nvSpPr>
        <p:spPr/>
        <p:txBody>
          <a:bodyPr/>
          <a:lstStyle/>
          <a:p>
            <a:fld id="{3A9659A0-411A-4BF5-915F-1C4D735D72A7}" type="slidenum">
              <a:rPr lang="en-US" smtClean="0"/>
              <a:t>5</a:t>
            </a:fld>
            <a:endParaRPr lang="en-US"/>
          </a:p>
        </p:txBody>
      </p:sp>
    </p:spTree>
    <p:extLst>
      <p:ext uri="{BB962C8B-B14F-4D97-AF65-F5344CB8AC3E}">
        <p14:creationId xmlns:p14="http://schemas.microsoft.com/office/powerpoint/2010/main" val="194844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BBTalk</a:t>
            </a:r>
            <a:r>
              <a:rPr lang="en-US" baseline="0" dirty="0" smtClean="0"/>
              <a:t> let the </a:t>
            </a:r>
            <a:r>
              <a:rPr lang="en-US" b="0" baseline="0" dirty="0" smtClean="0"/>
              <a:t>user</a:t>
            </a:r>
            <a:r>
              <a:rPr lang="en-US" b="1" baseline="0" dirty="0" smtClean="0"/>
              <a:t> browse through </a:t>
            </a:r>
            <a:r>
              <a:rPr lang="en-US" b="0" baseline="0" dirty="0" smtClean="0"/>
              <a:t>BBT facets and hierarchies,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providing (click) a </a:t>
            </a:r>
            <a:r>
              <a:rPr lang="en-US" b="1" baseline="0" dirty="0" smtClean="0"/>
              <a:t>hierarchical view </a:t>
            </a:r>
            <a:r>
              <a:rPr lang="en-US" baseline="0" dirty="0" smtClean="0"/>
              <a:t>of the thesaurus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user can </a:t>
            </a:r>
            <a:r>
              <a:rPr lang="en-US" u="sng" baseline="0" dirty="0" smtClean="0"/>
              <a:t>make submissions </a:t>
            </a:r>
            <a:r>
              <a:rPr lang="en-US" baseline="0" dirty="0" smtClean="0"/>
              <a:t>and</a:t>
            </a:r>
            <a:r>
              <a:rPr lang="en-US" u="sng" baseline="0" dirty="0" smtClean="0"/>
              <a:t> connections </a:t>
            </a:r>
            <a:r>
              <a:rPr lang="en-US" baseline="0" dirty="0" smtClean="0"/>
              <a:t>(click) </a:t>
            </a:r>
            <a:r>
              <a:rPr lang="en-US" b="1" baseline="0" dirty="0" smtClean="0"/>
              <a:t> by using the actions </a:t>
            </a:r>
            <a:r>
              <a:rPr lang="en-US" baseline="0" dirty="0" smtClean="0"/>
              <a:t>provided on the right </a:t>
            </a:r>
          </a:p>
          <a:p>
            <a:endParaRPr lang="en-US" baseline="0" dirty="0" smtClean="0"/>
          </a:p>
          <a:p>
            <a:r>
              <a:rPr lang="en-US" baseline="0" dirty="0" smtClean="0"/>
              <a:t>or </a:t>
            </a:r>
            <a:r>
              <a:rPr lang="en-US" u="sng" baseline="0" dirty="0" smtClean="0"/>
              <a:t>inspect concept </a:t>
            </a:r>
            <a:r>
              <a:rPr lang="en-US" b="0" u="sng" baseline="0" dirty="0" smtClean="0"/>
              <a:t>details </a:t>
            </a:r>
            <a:r>
              <a:rPr lang="en-US" baseline="0" dirty="0" smtClean="0"/>
              <a:t>(click)</a:t>
            </a:r>
            <a:r>
              <a:rPr lang="en-US" b="1" baseline="0" dirty="0" smtClean="0"/>
              <a:t> by selecting the concept name</a:t>
            </a:r>
          </a:p>
          <a:p>
            <a:endParaRPr lang="en-US" b="1" baseline="0" dirty="0" smtClean="0"/>
          </a:p>
          <a:p>
            <a:r>
              <a:rPr lang="en-US" b="0" baseline="0" dirty="0" smtClean="0"/>
              <a:t>This </a:t>
            </a:r>
            <a:r>
              <a:rPr lang="en-US" b="0" u="sng" baseline="0" dirty="0" smtClean="0"/>
              <a:t>opens up a form </a:t>
            </a:r>
            <a:r>
              <a:rPr lang="en-US" baseline="0" dirty="0" smtClean="0"/>
              <a:t>(click) </a:t>
            </a:r>
            <a:r>
              <a:rPr lang="en-US" b="0" baseline="0" dirty="0" smtClean="0"/>
              <a:t>containing all the concept details, such as </a:t>
            </a:r>
            <a:r>
              <a:rPr lang="en-US" b="1" baseline="0" dirty="0" smtClean="0"/>
              <a:t>concept name, scope note, translation, broader term </a:t>
            </a:r>
            <a:r>
              <a:rPr lang="en-US" b="0" baseline="0" dirty="0" smtClean="0"/>
              <a:t>etc.</a:t>
            </a:r>
          </a:p>
          <a:p>
            <a:endParaRPr lang="en-US" b="0" baseline="0" dirty="0" smtClean="0"/>
          </a:p>
          <a:p>
            <a:r>
              <a:rPr lang="en-US" b="0" u="none" baseline="0" dirty="0" smtClean="0"/>
              <a:t>The form </a:t>
            </a:r>
            <a:r>
              <a:rPr lang="en-US" b="0" u="sng" baseline="0" dirty="0" smtClean="0"/>
              <a:t>provides links</a:t>
            </a:r>
            <a:r>
              <a:rPr lang="en-US" b="0" baseline="0" dirty="0" smtClean="0"/>
              <a:t> that enable the user </a:t>
            </a:r>
            <a:r>
              <a:rPr lang="en-US" b="0" u="sng" baseline="0" dirty="0" smtClean="0"/>
              <a:t>to navigate </a:t>
            </a:r>
            <a:r>
              <a:rPr lang="en-US" b="0" baseline="0" dirty="0" smtClean="0"/>
              <a:t>through BBT and to </a:t>
            </a:r>
            <a:r>
              <a:rPr lang="en-US" b="0" u="sng" baseline="0" dirty="0" smtClean="0"/>
              <a:t>access all related information </a:t>
            </a:r>
            <a:r>
              <a:rPr lang="en-US" b="0" baseline="0" dirty="0" smtClean="0"/>
              <a:t>such as </a:t>
            </a:r>
            <a:r>
              <a:rPr lang="en-US" baseline="0" dirty="0" smtClean="0"/>
              <a:t>(click) </a:t>
            </a:r>
            <a:r>
              <a:rPr lang="en-US" b="0" baseline="0" dirty="0" smtClean="0"/>
              <a:t>the </a:t>
            </a:r>
            <a:r>
              <a:rPr lang="en-US" b="0" u="sng" baseline="0" dirty="0" smtClean="0"/>
              <a:t>lists of submissions and connections</a:t>
            </a:r>
            <a:r>
              <a:rPr lang="en-US" b="0" baseline="0" dirty="0" smtClean="0"/>
              <a:t> related to the BBT concept, or  </a:t>
            </a:r>
            <a:r>
              <a:rPr lang="en-US" baseline="0" dirty="0" smtClean="0"/>
              <a:t>(click) </a:t>
            </a:r>
            <a:r>
              <a:rPr lang="en-US" b="0" baseline="0" dirty="0" smtClean="0"/>
              <a:t>the </a:t>
            </a:r>
            <a:r>
              <a:rPr lang="en-US" b="1" baseline="0" dirty="0" smtClean="0"/>
              <a:t>history of the concept </a:t>
            </a:r>
            <a:r>
              <a:rPr lang="en-US" b="0" baseline="0" dirty="0" smtClean="0"/>
              <a:t>on the bottom of the form</a:t>
            </a:r>
            <a:endParaRPr lang="en-US" b="0" dirty="0"/>
          </a:p>
        </p:txBody>
      </p:sp>
      <p:sp>
        <p:nvSpPr>
          <p:cNvPr id="4" name="Slide Number Placeholder 3"/>
          <p:cNvSpPr>
            <a:spLocks noGrp="1"/>
          </p:cNvSpPr>
          <p:nvPr>
            <p:ph type="sldNum" sz="quarter" idx="10"/>
          </p:nvPr>
        </p:nvSpPr>
        <p:spPr/>
        <p:txBody>
          <a:bodyPr/>
          <a:lstStyle/>
          <a:p>
            <a:fld id="{3A9659A0-411A-4BF5-915F-1C4D735D72A7}" type="slidenum">
              <a:rPr lang="en-US" smtClean="0"/>
              <a:t>6</a:t>
            </a:fld>
            <a:endParaRPr lang="en-US"/>
          </a:p>
        </p:txBody>
      </p:sp>
    </p:spTree>
    <p:extLst>
      <p:ext uri="{BB962C8B-B14F-4D97-AF65-F5344CB8AC3E}">
        <p14:creationId xmlns:p14="http://schemas.microsoft.com/office/powerpoint/2010/main" val="209317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connections</a:t>
            </a:r>
            <a:r>
              <a:rPr lang="en-US" sz="1200" baseline="0" dirty="0" smtClean="0"/>
              <a:t> BBTalk provides </a:t>
            </a:r>
            <a:r>
              <a:rPr lang="en-US" sz="1200" u="sng" baseline="0" dirty="0" smtClean="0"/>
              <a:t>two main </a:t>
            </a:r>
            <a:r>
              <a:rPr lang="en-US" sz="1200" b="0" u="sng" baseline="0" dirty="0" smtClean="0"/>
              <a:t>interfaces</a:t>
            </a:r>
            <a:r>
              <a:rPr lang="en-US" sz="1200" b="0" baseline="0" dirty="0" smtClean="0"/>
              <a:t>: </a:t>
            </a:r>
          </a:p>
          <a:p>
            <a:r>
              <a:rPr lang="en-US" sz="1200" b="0" baseline="0" dirty="0" smtClean="0"/>
              <a:t>the </a:t>
            </a:r>
            <a:r>
              <a:rPr lang="en-US" sz="1200" b="1" baseline="0" dirty="0" smtClean="0"/>
              <a:t>connection form </a:t>
            </a:r>
            <a:r>
              <a:rPr lang="en-US" sz="1200" b="0" baseline="0" dirty="0" smtClean="0"/>
              <a:t>and the </a:t>
            </a:r>
            <a:r>
              <a:rPr lang="en-US" sz="1200" b="1" baseline="0" dirty="0" smtClean="0"/>
              <a:t>connections list </a:t>
            </a:r>
            <a:r>
              <a:rPr lang="en-US" sz="1200" b="0" baseline="0" dirty="0" smtClean="0"/>
              <a:t>(all the connections)</a:t>
            </a:r>
          </a:p>
          <a:p>
            <a:endParaRPr lang="en-US" sz="1200" b="0" baseline="0" dirty="0" smtClean="0"/>
          </a:p>
          <a:p>
            <a:r>
              <a:rPr lang="en-US" sz="1200" b="0" baseline="0" dirty="0" smtClean="0"/>
              <a:t>The </a:t>
            </a:r>
            <a:r>
              <a:rPr lang="en-US" sz="1200" b="0" u="sng" baseline="0" dirty="0" smtClean="0"/>
              <a:t>connection form </a:t>
            </a:r>
            <a:r>
              <a:rPr lang="en-US" sz="1200" b="0" u="none" baseline="0" dirty="0" smtClean="0"/>
              <a:t>(click) </a:t>
            </a:r>
            <a:r>
              <a:rPr lang="en-US" sz="1200" b="0" baseline="0" dirty="0" smtClean="0"/>
              <a:t>contains information about the connection </a:t>
            </a:r>
            <a:r>
              <a:rPr lang="en-US" sz="1200" b="0" u="sng" baseline="0" dirty="0" smtClean="0"/>
              <a:t>from</a:t>
            </a:r>
            <a:r>
              <a:rPr lang="en-US" sz="1200" b="0" baseline="0" dirty="0" smtClean="0"/>
              <a:t> </a:t>
            </a:r>
            <a:r>
              <a:rPr lang="en-US" sz="1200" b="0" baseline="0" dirty="0" smtClean="0"/>
              <a:t>a BBT concept </a:t>
            </a:r>
            <a:r>
              <a:rPr lang="en-US" sz="1200" b="0" u="sng" baseline="0" dirty="0" smtClean="0"/>
              <a:t>to</a:t>
            </a:r>
            <a:r>
              <a:rPr lang="en-US" sz="1200" b="0" baseline="0" dirty="0" smtClean="0"/>
              <a:t> a </a:t>
            </a:r>
            <a:r>
              <a:rPr lang="en-US" sz="1200" b="0" baseline="0" dirty="0" smtClean="0"/>
              <a:t>local thesaurus </a:t>
            </a:r>
            <a:r>
              <a:rPr lang="en-US" sz="1200" b="0" baseline="0" smtClean="0"/>
              <a:t>term local: </a:t>
            </a:r>
            <a:r>
              <a:rPr lang="en-US" sz="1200" b="1" baseline="0" dirty="0" smtClean="0"/>
              <a:t>BBT term name, local thesaurus term name and URI, </a:t>
            </a:r>
            <a:r>
              <a:rPr lang="en-US" sz="1200" b="0" baseline="0" dirty="0" smtClean="0"/>
              <a:t>and </a:t>
            </a:r>
            <a:r>
              <a:rPr lang="en-US" sz="1200" b="1" baseline="0" dirty="0" smtClean="0"/>
              <a:t>relation: </a:t>
            </a:r>
            <a:r>
              <a:rPr lang="en-US" sz="1200" b="1" baseline="0" dirty="0" err="1" smtClean="0"/>
              <a:t>ExactMatch</a:t>
            </a:r>
            <a:r>
              <a:rPr lang="en-US" sz="1200" b="1" baseline="0" dirty="0" smtClean="0"/>
              <a:t>, </a:t>
            </a:r>
            <a:r>
              <a:rPr lang="en-US" sz="1200" b="1" baseline="0" dirty="0" err="1" smtClean="0"/>
              <a:t>BroaderMatch</a:t>
            </a:r>
            <a:endParaRPr lang="en-US" sz="1200" b="1" baseline="0" dirty="0" smtClean="0"/>
          </a:p>
          <a:p>
            <a:r>
              <a:rPr lang="en-US" sz="1200" b="0" baseline="0" dirty="0" smtClean="0"/>
              <a:t>On the lower part we see detail on local thesaurus: </a:t>
            </a:r>
            <a:r>
              <a:rPr lang="en-US" sz="1200" b="1" baseline="0" dirty="0" smtClean="0"/>
              <a:t>Name, Short Description, related RDF files</a:t>
            </a:r>
          </a:p>
          <a:p>
            <a:endParaRPr lang="en-US" sz="1200" b="1" baseline="0" dirty="0" smtClean="0"/>
          </a:p>
          <a:p>
            <a:r>
              <a:rPr lang="en-US" sz="1200" b="0" baseline="0" dirty="0" smtClean="0"/>
              <a:t>The </a:t>
            </a:r>
            <a:r>
              <a:rPr lang="en-US" sz="1200" b="0" u="sng" baseline="0" dirty="0" smtClean="0"/>
              <a:t>connections list  </a:t>
            </a:r>
            <a:r>
              <a:rPr lang="en-US" sz="1200" b="0" u="none" baseline="0" dirty="0" smtClean="0"/>
              <a:t>(click) </a:t>
            </a:r>
            <a:r>
              <a:rPr lang="en-US" sz="1200" b="0" baseline="0" dirty="0" smtClean="0"/>
              <a:t>on the other hand contains </a:t>
            </a:r>
            <a:r>
              <a:rPr lang="en-US" sz="1200" b="0" u="sng" baseline="0" dirty="0" smtClean="0"/>
              <a:t>all connections.</a:t>
            </a:r>
            <a:r>
              <a:rPr lang="en-US" sz="1200" b="0" baseline="0" dirty="0" smtClean="0"/>
              <a:t> For each connection the user </a:t>
            </a:r>
            <a:r>
              <a:rPr lang="en-US" sz="1200" b="0" u="sng" baseline="0" dirty="0" smtClean="0"/>
              <a:t>can choose </a:t>
            </a:r>
            <a:r>
              <a:rPr lang="en-US" sz="1200" b="0" baseline="0" dirty="0" smtClean="0"/>
              <a:t>to view the </a:t>
            </a:r>
            <a:r>
              <a:rPr lang="en-US" sz="1200" b="1" baseline="0" dirty="0" smtClean="0"/>
              <a:t>connection details </a:t>
            </a:r>
            <a:r>
              <a:rPr lang="en-US" sz="1200" b="0" baseline="0" dirty="0" smtClean="0"/>
              <a:t>(connection form) by selecting (click) the connection row or perform actions on the connections such as </a:t>
            </a:r>
            <a:r>
              <a:rPr lang="en-US" sz="1200" b="1" baseline="0" dirty="0" smtClean="0"/>
              <a:t>Edit </a:t>
            </a:r>
            <a:r>
              <a:rPr lang="en-US" sz="1200" b="0" baseline="0" dirty="0" smtClean="0"/>
              <a:t>and </a:t>
            </a:r>
            <a:r>
              <a:rPr lang="en-US" sz="1200" b="1" baseline="0" dirty="0" smtClean="0"/>
              <a:t>Delete Connection </a:t>
            </a:r>
            <a:r>
              <a:rPr lang="en-US" sz="1200" b="0" baseline="0" dirty="0" smtClean="0"/>
              <a:t>by selecting (click) the actions available on the right side.</a:t>
            </a:r>
          </a:p>
          <a:p>
            <a:pPr marL="0" indent="0">
              <a:buFont typeface="Arial" panose="020B0604020202020204" pitchFamily="34" charset="0"/>
              <a:buNone/>
            </a:pPr>
            <a:endParaRPr lang="en-US" sz="1200" b="1" baseline="0" dirty="0" smtClean="0"/>
          </a:p>
        </p:txBody>
      </p:sp>
      <p:sp>
        <p:nvSpPr>
          <p:cNvPr id="4" name="Slide Number Placeholder 3"/>
          <p:cNvSpPr>
            <a:spLocks noGrp="1"/>
          </p:cNvSpPr>
          <p:nvPr>
            <p:ph type="sldNum" sz="quarter" idx="10"/>
          </p:nvPr>
        </p:nvSpPr>
        <p:spPr/>
        <p:txBody>
          <a:bodyPr/>
          <a:lstStyle/>
          <a:p>
            <a:fld id="{3A9659A0-411A-4BF5-915F-1C4D735D72A7}" type="slidenum">
              <a:rPr lang="en-US" smtClean="0"/>
              <a:t>7</a:t>
            </a:fld>
            <a:endParaRPr lang="en-US"/>
          </a:p>
        </p:txBody>
      </p:sp>
    </p:spTree>
    <p:extLst>
      <p:ext uri="{BB962C8B-B14F-4D97-AF65-F5344CB8AC3E}">
        <p14:creationId xmlns:p14="http://schemas.microsoft.com/office/powerpoint/2010/main" val="286324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submissions</a:t>
            </a:r>
            <a:r>
              <a:rPr lang="en-US" sz="1200" baseline="0" dirty="0" smtClean="0"/>
              <a:t> </a:t>
            </a:r>
            <a:r>
              <a:rPr lang="en-US" sz="1200" baseline="0" dirty="0" err="1" smtClean="0"/>
              <a:t>BBTalk</a:t>
            </a:r>
            <a:r>
              <a:rPr lang="en-US" sz="1200" baseline="0" dirty="0" smtClean="0"/>
              <a:t> provides again </a:t>
            </a:r>
            <a:r>
              <a:rPr lang="en-US" sz="1200" u="sng" baseline="0" dirty="0" smtClean="0"/>
              <a:t>two main </a:t>
            </a:r>
            <a:r>
              <a:rPr lang="en-US" sz="1200" b="0" u="sng" baseline="0" dirty="0" smtClean="0"/>
              <a:t>interfaces</a:t>
            </a:r>
            <a:r>
              <a:rPr lang="en-US" sz="1200" b="0" baseline="0" dirty="0" smtClean="0"/>
              <a:t>: </a:t>
            </a:r>
          </a:p>
          <a:p>
            <a:r>
              <a:rPr lang="en-US" sz="1200" b="0" baseline="0" dirty="0" smtClean="0"/>
              <a:t>the </a:t>
            </a:r>
            <a:r>
              <a:rPr lang="en-US" sz="1200" b="1" baseline="0" dirty="0" smtClean="0"/>
              <a:t>submission form </a:t>
            </a:r>
            <a:r>
              <a:rPr lang="en-US" sz="1200" b="0" baseline="0" dirty="0" smtClean="0"/>
              <a:t>and the </a:t>
            </a:r>
            <a:r>
              <a:rPr lang="en-US" sz="1200" b="1" baseline="0" dirty="0" smtClean="0"/>
              <a:t>submissions</a:t>
            </a:r>
            <a:r>
              <a:rPr lang="en-US" sz="1200" b="0" baseline="0" dirty="0" smtClean="0"/>
              <a:t> </a:t>
            </a:r>
            <a:r>
              <a:rPr lang="en-US" sz="1200" b="1" baseline="0" dirty="0" smtClean="0"/>
              <a:t>list</a:t>
            </a:r>
            <a:r>
              <a:rPr lang="en-US" sz="1200" b="0" baseline="0" dirty="0" smtClean="0"/>
              <a:t> (all the submissions)</a:t>
            </a:r>
          </a:p>
          <a:p>
            <a:endParaRPr lang="en-US" sz="1200" b="0" baseline="0" dirty="0" smtClean="0"/>
          </a:p>
          <a:p>
            <a:r>
              <a:rPr lang="en-US" sz="1200" b="0" baseline="0" dirty="0" smtClean="0">
                <a:solidFill>
                  <a:schemeClr val="tx1">
                    <a:lumMod val="95000"/>
                    <a:lumOff val="5000"/>
                  </a:schemeClr>
                </a:solidFill>
              </a:rPr>
              <a:t>The </a:t>
            </a:r>
            <a:r>
              <a:rPr lang="en-US" sz="1200" b="0" u="sng" baseline="0" dirty="0" smtClean="0">
                <a:solidFill>
                  <a:schemeClr val="tx1">
                    <a:lumMod val="95000"/>
                    <a:lumOff val="5000"/>
                  </a:schemeClr>
                </a:solidFill>
              </a:rPr>
              <a:t>submission form</a:t>
            </a:r>
            <a:r>
              <a:rPr lang="en-US" sz="1200" b="0" baseline="0" dirty="0" smtClean="0">
                <a:solidFill>
                  <a:schemeClr val="tx1">
                    <a:lumMod val="95000"/>
                    <a:lumOff val="5000"/>
                  </a:schemeClr>
                </a:solidFill>
              </a:rPr>
              <a:t> (click) contains information about the submission related to a BBT concept: </a:t>
            </a:r>
            <a:r>
              <a:rPr lang="en-US" sz="1200" b="1" baseline="0" dirty="0" smtClean="0">
                <a:solidFill>
                  <a:schemeClr val="tx1">
                    <a:lumMod val="95000"/>
                    <a:lumOff val="5000"/>
                  </a:schemeClr>
                </a:solidFill>
              </a:rPr>
              <a:t>BBT term name, Type of submission, justification, related submissions, </a:t>
            </a:r>
            <a:r>
              <a:rPr lang="en-US" sz="1200" b="0" baseline="0" dirty="0" smtClean="0">
                <a:solidFill>
                  <a:schemeClr val="tx1">
                    <a:lumMod val="95000"/>
                    <a:lumOff val="5000"/>
                  </a:schemeClr>
                </a:solidFill>
              </a:rPr>
              <a:t>etc. </a:t>
            </a:r>
          </a:p>
          <a:p>
            <a:endParaRPr lang="en-US" sz="1200" b="0" baseline="0" dirty="0" smtClean="0">
              <a:solidFill>
                <a:schemeClr val="tx1">
                  <a:lumMod val="95000"/>
                  <a:lumOff val="5000"/>
                </a:schemeClr>
              </a:solidFill>
            </a:endParaRPr>
          </a:p>
          <a:p>
            <a:r>
              <a:rPr lang="en-US" sz="1200" b="0" baseline="0" dirty="0" smtClean="0">
                <a:solidFill>
                  <a:schemeClr val="tx1">
                    <a:lumMod val="95000"/>
                    <a:lumOff val="5000"/>
                  </a:schemeClr>
                </a:solidFill>
              </a:rPr>
              <a:t>Submission form fields depend on the type of the submission. The available types (click) are: </a:t>
            </a:r>
            <a:endParaRPr lang="en-US" sz="1400" dirty="0" smtClean="0"/>
          </a:p>
          <a:p>
            <a:pPr marL="742950" lvl="1" indent="-285750">
              <a:buFont typeface="Arial" panose="020B0604020202020204" pitchFamily="34" charset="0"/>
              <a:buChar char="•"/>
            </a:pPr>
            <a:r>
              <a:rPr lang="en-US" sz="1400" b="1" dirty="0" smtClean="0"/>
              <a:t>Add</a:t>
            </a:r>
            <a:r>
              <a:rPr lang="en-US" sz="1400" dirty="0" smtClean="0"/>
              <a:t> new term/facet</a:t>
            </a:r>
          </a:p>
          <a:p>
            <a:pPr marL="742950" lvl="1" indent="-285750">
              <a:buFont typeface="Arial" panose="020B0604020202020204" pitchFamily="34" charset="0"/>
              <a:buChar char="•"/>
            </a:pPr>
            <a:r>
              <a:rPr lang="en-US" sz="1400" b="1" dirty="0" smtClean="0"/>
              <a:t>Delete</a:t>
            </a:r>
            <a:r>
              <a:rPr lang="en-US" sz="1400" dirty="0" smtClean="0"/>
              <a:t> term/facet</a:t>
            </a:r>
          </a:p>
          <a:p>
            <a:pPr marL="742950" lvl="1" indent="-285750">
              <a:buFont typeface="Arial" panose="020B0604020202020204" pitchFamily="34" charset="0"/>
              <a:buChar char="•"/>
            </a:pPr>
            <a:r>
              <a:rPr lang="en-US" sz="1400" b="1" dirty="0" smtClean="0"/>
              <a:t>Modify</a:t>
            </a:r>
            <a:r>
              <a:rPr lang="en-US" sz="1400" dirty="0" smtClean="0"/>
              <a:t> term/facet</a:t>
            </a:r>
          </a:p>
          <a:p>
            <a:pPr marL="742950" lvl="1" indent="-285750">
              <a:buFont typeface="Arial" panose="020B0604020202020204" pitchFamily="34" charset="0"/>
              <a:buChar char="•"/>
            </a:pPr>
            <a:r>
              <a:rPr lang="en-US" sz="1400" b="1" dirty="0" smtClean="0"/>
              <a:t>Merge</a:t>
            </a:r>
            <a:r>
              <a:rPr lang="en-US" sz="1400" dirty="0" smtClean="0"/>
              <a:t> terms/facets</a:t>
            </a:r>
          </a:p>
          <a:p>
            <a:pPr marL="742950" lvl="1" indent="-285750">
              <a:buFont typeface="Arial" panose="020B0604020202020204" pitchFamily="34" charset="0"/>
              <a:buChar char="•"/>
            </a:pPr>
            <a:r>
              <a:rPr lang="en-US" sz="1400" b="1" dirty="0" smtClean="0"/>
              <a:t>Split</a:t>
            </a:r>
            <a:r>
              <a:rPr lang="en-US" sz="1400" dirty="0" smtClean="0"/>
              <a:t> term/facet</a:t>
            </a:r>
          </a:p>
          <a:p>
            <a:endParaRPr lang="en-US" sz="1200" b="0" baseline="0" dirty="0" smtClean="0">
              <a:solidFill>
                <a:schemeClr val="tx1">
                  <a:lumMod val="95000"/>
                  <a:lumOff val="5000"/>
                </a:schemeClr>
              </a:solidFill>
            </a:endParaRPr>
          </a:p>
          <a:p>
            <a:r>
              <a:rPr lang="en-US" sz="1200" b="0" baseline="0" dirty="0" smtClean="0">
                <a:solidFill>
                  <a:schemeClr val="tx1">
                    <a:lumMod val="95000"/>
                    <a:lumOff val="5000"/>
                  </a:schemeClr>
                </a:solidFill>
              </a:rPr>
              <a:t>The </a:t>
            </a:r>
            <a:r>
              <a:rPr lang="en-US" sz="1200" b="0" u="sng" baseline="0" dirty="0" smtClean="0">
                <a:solidFill>
                  <a:schemeClr val="tx1">
                    <a:lumMod val="95000"/>
                    <a:lumOff val="5000"/>
                  </a:schemeClr>
                </a:solidFill>
              </a:rPr>
              <a:t>submission list </a:t>
            </a:r>
            <a:r>
              <a:rPr lang="en-US" sz="1200" b="0" baseline="0" dirty="0" smtClean="0">
                <a:solidFill>
                  <a:schemeClr val="tx1">
                    <a:lumMod val="95000"/>
                    <a:lumOff val="5000"/>
                  </a:schemeClr>
                </a:solidFill>
              </a:rPr>
              <a:t>(click) on the other hand contains </a:t>
            </a:r>
            <a:r>
              <a:rPr lang="en-US" sz="1200" b="0" u="sng" baseline="0" dirty="0" smtClean="0">
                <a:solidFill>
                  <a:schemeClr val="tx1">
                    <a:lumMod val="95000"/>
                    <a:lumOff val="5000"/>
                  </a:schemeClr>
                </a:solidFill>
              </a:rPr>
              <a:t>all the submissions</a:t>
            </a:r>
            <a:r>
              <a:rPr lang="en-US" sz="1200" b="0" u="none" baseline="0" dirty="0" smtClean="0">
                <a:solidFill>
                  <a:schemeClr val="tx1">
                    <a:lumMod val="95000"/>
                    <a:lumOff val="5000"/>
                  </a:schemeClr>
                </a:solidFill>
              </a:rPr>
              <a:t>. For </a:t>
            </a:r>
            <a:r>
              <a:rPr lang="en-US" sz="1200" b="0" baseline="0" dirty="0" smtClean="0">
                <a:solidFill>
                  <a:schemeClr val="tx1">
                    <a:lumMod val="95000"/>
                    <a:lumOff val="5000"/>
                  </a:schemeClr>
                </a:solidFill>
              </a:rPr>
              <a:t>each submission the user </a:t>
            </a:r>
            <a:r>
              <a:rPr lang="en-US" sz="1200" b="0" u="sng" baseline="0" dirty="0" smtClean="0">
                <a:solidFill>
                  <a:schemeClr val="tx1">
                    <a:lumMod val="95000"/>
                    <a:lumOff val="5000"/>
                  </a:schemeClr>
                </a:solidFill>
              </a:rPr>
              <a:t>can choose </a:t>
            </a:r>
            <a:r>
              <a:rPr lang="en-US" sz="1200" b="0" baseline="0" dirty="0" smtClean="0">
                <a:solidFill>
                  <a:schemeClr val="tx1">
                    <a:lumMod val="95000"/>
                    <a:lumOff val="5000"/>
                  </a:schemeClr>
                </a:solidFill>
              </a:rPr>
              <a:t>to view the </a:t>
            </a:r>
            <a:r>
              <a:rPr lang="en-US" sz="1200" b="1" baseline="0" dirty="0" smtClean="0">
                <a:solidFill>
                  <a:schemeClr val="tx1">
                    <a:lumMod val="95000"/>
                    <a:lumOff val="5000"/>
                  </a:schemeClr>
                </a:solidFill>
              </a:rPr>
              <a:t>submission details </a:t>
            </a:r>
            <a:r>
              <a:rPr lang="en-US" sz="1200" b="0" baseline="0" dirty="0" smtClean="0">
                <a:solidFill>
                  <a:schemeClr val="tx1">
                    <a:lumMod val="95000"/>
                    <a:lumOff val="5000"/>
                  </a:schemeClr>
                </a:solidFill>
              </a:rPr>
              <a:t>(submission form) by selecting the submission row or perform actions on the submission such as </a:t>
            </a:r>
            <a:r>
              <a:rPr lang="en-US" sz="1200" b="1" baseline="0" dirty="0" smtClean="0">
                <a:solidFill>
                  <a:schemeClr val="tx1">
                    <a:lumMod val="95000"/>
                    <a:lumOff val="5000"/>
                  </a:schemeClr>
                </a:solidFill>
              </a:rPr>
              <a:t>Edit Submission, Add comment, Forward to a reviewer, </a:t>
            </a:r>
            <a:r>
              <a:rPr lang="en-US" sz="1200" b="0" baseline="0" dirty="0" smtClean="0">
                <a:solidFill>
                  <a:schemeClr val="tx1">
                    <a:lumMod val="95000"/>
                    <a:lumOff val="5000"/>
                  </a:schemeClr>
                </a:solidFill>
              </a:rPr>
              <a:t>by selecting the actions available on the right side.</a:t>
            </a:r>
          </a:p>
          <a:p>
            <a:pPr marL="0" indent="0">
              <a:buFont typeface="Arial" panose="020B0604020202020204" pitchFamily="34" charset="0"/>
              <a:buNone/>
            </a:pPr>
            <a:endParaRPr lang="en-US" sz="1200" b="1" baseline="0" dirty="0" smtClean="0"/>
          </a:p>
          <a:p>
            <a:endParaRPr lang="en-US" dirty="0"/>
          </a:p>
        </p:txBody>
      </p:sp>
      <p:sp>
        <p:nvSpPr>
          <p:cNvPr id="4" name="Slide Number Placeholder 3"/>
          <p:cNvSpPr>
            <a:spLocks noGrp="1"/>
          </p:cNvSpPr>
          <p:nvPr>
            <p:ph type="sldNum" sz="quarter" idx="10"/>
          </p:nvPr>
        </p:nvSpPr>
        <p:spPr/>
        <p:txBody>
          <a:bodyPr/>
          <a:lstStyle/>
          <a:p>
            <a:pPr>
              <a:defRPr/>
            </a:pPr>
            <a:fld id="{75881B65-AD22-4F8E-9745-34C3D6DE20C9}" type="slidenum">
              <a:rPr lang="en-US" smtClean="0"/>
              <a:pPr>
                <a:defRPr/>
              </a:pPr>
              <a:t>8</a:t>
            </a:fld>
            <a:endParaRPr lang="en-US"/>
          </a:p>
        </p:txBody>
      </p:sp>
    </p:spTree>
    <p:extLst>
      <p:ext uri="{BB962C8B-B14F-4D97-AF65-F5344CB8AC3E}">
        <p14:creationId xmlns:p14="http://schemas.microsoft.com/office/powerpoint/2010/main" val="236088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u="sng" dirty="0" smtClean="0"/>
              <a:t>rightful user </a:t>
            </a:r>
            <a:r>
              <a:rPr lang="en-US" dirty="0" smtClean="0"/>
              <a:t>can view or</a:t>
            </a:r>
            <a:r>
              <a:rPr lang="en-US" baseline="0" dirty="0" smtClean="0"/>
              <a:t> participate on</a:t>
            </a:r>
            <a:r>
              <a:rPr lang="en-US" dirty="0" smtClean="0"/>
              <a:t> a discussion</a:t>
            </a:r>
            <a:r>
              <a:rPr lang="en-US" baseline="0" dirty="0" smtClean="0"/>
              <a:t> </a:t>
            </a:r>
          </a:p>
          <a:p>
            <a:endParaRPr lang="en-US" baseline="0" dirty="0" smtClean="0"/>
          </a:p>
          <a:p>
            <a:r>
              <a:rPr lang="en-US" baseline="0" dirty="0" smtClean="0"/>
              <a:t>by selecting (click) </a:t>
            </a:r>
            <a:r>
              <a:rPr lang="en-US" b="1" baseline="0" dirty="0" smtClean="0"/>
              <a:t>View Discussion – Add Comment. </a:t>
            </a:r>
          </a:p>
          <a:p>
            <a:endParaRPr lang="en-US" b="1" baseline="0" dirty="0" smtClean="0"/>
          </a:p>
          <a:p>
            <a:r>
              <a:rPr lang="en-US" b="0" baseline="0" dirty="0" smtClean="0"/>
              <a:t>Then the </a:t>
            </a:r>
            <a:r>
              <a:rPr lang="en-US" b="1" baseline="0" dirty="0" smtClean="0"/>
              <a:t>lower part of the form is extended </a:t>
            </a:r>
            <a:r>
              <a:rPr lang="en-US" b="0" baseline="0" dirty="0" smtClean="0"/>
              <a:t>(click)</a:t>
            </a:r>
            <a:r>
              <a:rPr lang="en-US" b="1" baseline="0" dirty="0" smtClean="0"/>
              <a:t> </a:t>
            </a:r>
            <a:r>
              <a:rPr lang="en-US" b="0" baseline="0" dirty="0" smtClean="0"/>
              <a:t>and the user’s comments </a:t>
            </a:r>
            <a:r>
              <a:rPr lang="en-US" b="1" baseline="0" dirty="0" smtClean="0"/>
              <a:t>are made visible</a:t>
            </a:r>
            <a:r>
              <a:rPr lang="en-US" b="0" baseline="0" dirty="0" smtClean="0"/>
              <a:t>, along with details about </a:t>
            </a:r>
            <a:r>
              <a:rPr lang="en-US" b="0" u="sng" baseline="0" dirty="0" smtClean="0"/>
              <a:t>when </a:t>
            </a:r>
            <a:r>
              <a:rPr lang="en-US" b="0" baseline="0" dirty="0" smtClean="0"/>
              <a:t>and </a:t>
            </a:r>
            <a:r>
              <a:rPr lang="en-US" b="0" u="sng" baseline="0" dirty="0" smtClean="0"/>
              <a:t>by whom </a:t>
            </a:r>
            <a:r>
              <a:rPr lang="en-US" b="0" u="none" baseline="0" dirty="0" smtClean="0"/>
              <a:t>each comment was </a:t>
            </a:r>
            <a:r>
              <a:rPr lang="en-US" b="0" baseline="0" dirty="0" smtClean="0"/>
              <a:t>made.</a:t>
            </a:r>
          </a:p>
          <a:p>
            <a:endParaRPr lang="en-US" b="0" baseline="0" dirty="0" smtClean="0"/>
          </a:p>
          <a:p>
            <a:r>
              <a:rPr lang="en-US" b="0" u="sng" baseline="0" dirty="0" smtClean="0"/>
              <a:t>Discussion is visible only </a:t>
            </a:r>
            <a:r>
              <a:rPr lang="en-US" b="0" baseline="0" dirty="0" smtClean="0"/>
              <a:t>to the members of the curators-committee and to the invited reviewers (if any). </a:t>
            </a:r>
          </a:p>
          <a:p>
            <a:endParaRPr lang="en-US" b="0" baseline="0" dirty="0" smtClean="0"/>
          </a:p>
          <a:p>
            <a:r>
              <a:rPr lang="en-US" b="0" baseline="0" dirty="0" smtClean="0"/>
              <a:t>Note that some comments can be made visible to the submitter by selecting (click) “Visible to submitter” option when a comment is added.</a:t>
            </a:r>
            <a:endParaRPr lang="el-GR" b="0" dirty="0"/>
          </a:p>
        </p:txBody>
      </p:sp>
      <p:sp>
        <p:nvSpPr>
          <p:cNvPr id="4" name="Slide Number Placeholder 3"/>
          <p:cNvSpPr>
            <a:spLocks noGrp="1"/>
          </p:cNvSpPr>
          <p:nvPr>
            <p:ph type="sldNum" sz="quarter" idx="10"/>
          </p:nvPr>
        </p:nvSpPr>
        <p:spPr/>
        <p:txBody>
          <a:bodyPr/>
          <a:lstStyle/>
          <a:p>
            <a:fld id="{3A9659A0-411A-4BF5-915F-1C4D735D72A7}" type="slidenum">
              <a:rPr lang="en-US" smtClean="0"/>
              <a:t>9</a:t>
            </a:fld>
            <a:endParaRPr lang="en-US"/>
          </a:p>
        </p:txBody>
      </p:sp>
    </p:spTree>
    <p:extLst>
      <p:ext uri="{BB962C8B-B14F-4D97-AF65-F5344CB8AC3E}">
        <p14:creationId xmlns:p14="http://schemas.microsoft.com/office/powerpoint/2010/main" val="2871247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9144000" cy="6853968"/>
          </a:xfrm>
          <a:prstGeom prst="rect">
            <a:avLst/>
          </a:prstGeom>
        </p:spPr>
      </p:pic>
      <p:sp>
        <p:nvSpPr>
          <p:cNvPr id="2" name="Title 1"/>
          <p:cNvSpPr>
            <a:spLocks noGrp="1"/>
          </p:cNvSpPr>
          <p:nvPr>
            <p:ph type="ctrTitle"/>
          </p:nvPr>
        </p:nvSpPr>
        <p:spPr>
          <a:xfrm>
            <a:off x="685800" y="2895079"/>
            <a:ext cx="7772400" cy="1470025"/>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755576" y="0"/>
            <a:ext cx="2133600" cy="365125"/>
          </a:xfrm>
        </p:spPr>
        <p:txBody>
          <a:bodyPr/>
          <a:lstStyle>
            <a:lvl1pPr>
              <a:defRPr>
                <a:solidFill>
                  <a:schemeClr val="bg1"/>
                </a:solidFill>
              </a:defRPr>
            </a:lvl1pPr>
          </a:lstStyle>
          <a:p>
            <a:fld id="{E282D116-4745-40F9-BEF0-E187E8E94255}" type="datetimeFigureOut">
              <a:rPr lang="en-US" smtClean="0"/>
              <a:pPr/>
              <a:t>9/27/2018</a:t>
            </a:fld>
            <a:endParaRPr lang="en-US" dirty="0"/>
          </a:p>
        </p:txBody>
      </p:sp>
    </p:spTree>
    <p:extLst>
      <p:ext uri="{BB962C8B-B14F-4D97-AF65-F5344CB8AC3E}">
        <p14:creationId xmlns:p14="http://schemas.microsoft.com/office/powerpoint/2010/main" val="825599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2D116-4745-40F9-BEF0-E187E8E94255}"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0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2D116-4745-40F9-BEF0-E187E8E94255}"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0062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0"/>
            <a:ext cx="9144000" cy="6855774"/>
          </a:xfrm>
          <a:prstGeom prst="rect">
            <a:avLst/>
          </a:prstGeom>
        </p:spPr>
      </p:pic>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buClr>
                <a:schemeClr val="accent1">
                  <a:lumMod val="75000"/>
                </a:schemeClr>
              </a:buClr>
              <a:buSzPct val="120000"/>
              <a:buFont typeface="Arial" panose="020B0604020202020204" pitchFamily="34" charset="0"/>
              <a:buChar char="•"/>
              <a:defRPr sz="2000"/>
            </a:lvl1pPr>
            <a:lvl2pPr marL="800100" indent="-342900">
              <a:buClr>
                <a:schemeClr val="tx2">
                  <a:lumMod val="60000"/>
                  <a:lumOff val="40000"/>
                </a:schemeClr>
              </a:buClr>
              <a:buFont typeface="Arial" panose="020B0604020202020204" pitchFamily="34" charset="0"/>
              <a:buChar char="•"/>
              <a:defRPr sz="2000"/>
            </a:lvl2pPr>
            <a:lvl3pPr>
              <a:buClr>
                <a:schemeClr val="tx2">
                  <a:lumMod val="40000"/>
                  <a:lumOff val="60000"/>
                </a:schemeClr>
              </a:buClr>
              <a:buSzPct val="80000"/>
              <a:defRPr sz="2000"/>
            </a:lvl3pPr>
            <a:lvl4pPr marL="1600200" indent="-228600">
              <a:buClr>
                <a:schemeClr val="tx2">
                  <a:lumMod val="40000"/>
                  <a:lumOff val="60000"/>
                </a:schemeClr>
              </a:buClr>
              <a:buSzPct val="70000"/>
              <a:buFont typeface="Arial" panose="020B0604020202020204" pitchFamily="34" charset="0"/>
              <a:buChar char="•"/>
              <a:defRPr sz="2000"/>
            </a:lvl4pPr>
            <a:lvl5pPr marL="2171700" indent="-342900">
              <a:buClr>
                <a:schemeClr val="tx2">
                  <a:lumMod val="40000"/>
                  <a:lumOff val="60000"/>
                </a:schemeClr>
              </a:buClr>
              <a:buSzPct val="60000"/>
              <a:buFont typeface="Arial" panose="020B0604020202020204"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237312"/>
            <a:ext cx="1032898" cy="462518"/>
          </a:xfrm>
          <a:prstGeom prst="rect">
            <a:avLst/>
          </a:prstGeom>
        </p:spPr>
      </p:pic>
      <p:sp>
        <p:nvSpPr>
          <p:cNvPr id="6" name="Slide Number Placeholder 13"/>
          <p:cNvSpPr txBox="1">
            <a:spLocks/>
          </p:cNvSpPr>
          <p:nvPr userDrawn="1"/>
        </p:nvSpPr>
        <p:spPr>
          <a:xfrm>
            <a:off x="3203848" y="6381328"/>
            <a:ext cx="4264244" cy="377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accent1">
                    <a:lumMod val="75000"/>
                  </a:schemeClr>
                </a:solidFill>
              </a:rPr>
              <a:t>Thesaurus maintenance WG workshop, Heraklion, 28 September 2018</a:t>
            </a:r>
            <a:r>
              <a:rPr lang="en-US" sz="1000" baseline="0" dirty="0" smtClean="0">
                <a:solidFill>
                  <a:schemeClr val="accent1">
                    <a:lumMod val="75000"/>
                  </a:schemeClr>
                </a:solidFill>
              </a:rPr>
              <a:t> </a:t>
            </a:r>
            <a:endParaRPr lang="en-US" sz="1000" dirty="0">
              <a:solidFill>
                <a:schemeClr val="accent1">
                  <a:lumMod val="75000"/>
                </a:schemeClr>
              </a:solidFill>
            </a:endParaRPr>
          </a:p>
        </p:txBody>
      </p:sp>
      <p:sp>
        <p:nvSpPr>
          <p:cNvPr id="8" name="Slide Number Placeholder 13"/>
          <p:cNvSpPr txBox="1">
            <a:spLocks/>
          </p:cNvSpPr>
          <p:nvPr userDrawn="1"/>
        </p:nvSpPr>
        <p:spPr>
          <a:xfrm>
            <a:off x="8629234" y="6436328"/>
            <a:ext cx="479270" cy="377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accent1">
                    <a:lumMod val="75000"/>
                  </a:schemeClr>
                </a:solidFill>
              </a:rPr>
              <a:t>[</a:t>
            </a:r>
            <a:fld id="{2E995FA5-2D5C-4BCC-923F-84EBA2B6FD22}" type="slidenum">
              <a:rPr lang="en-US" sz="1200" smtClean="0">
                <a:solidFill>
                  <a:schemeClr val="accent1">
                    <a:lumMod val="75000"/>
                  </a:schemeClr>
                </a:solidFill>
              </a:rPr>
              <a:pPr/>
              <a:t>‹#›</a:t>
            </a:fld>
            <a:r>
              <a:rPr lang="en-US" sz="1200" dirty="0" smtClean="0">
                <a:solidFill>
                  <a:schemeClr val="accent1">
                    <a:lumMod val="75000"/>
                  </a:schemeClr>
                </a:solidFill>
              </a:rPr>
              <a:t>]</a:t>
            </a:r>
            <a:endParaRPr lang="en-US" sz="1200" dirty="0">
              <a:solidFill>
                <a:schemeClr val="accent1">
                  <a:lumMod val="75000"/>
                </a:schemeClr>
              </a:solidFill>
            </a:endParaRPr>
          </a:p>
        </p:txBody>
      </p:sp>
    </p:spTree>
    <p:extLst>
      <p:ext uri="{BB962C8B-B14F-4D97-AF65-F5344CB8AC3E}">
        <p14:creationId xmlns:p14="http://schemas.microsoft.com/office/powerpoint/2010/main" val="2089590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03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82D116-4745-40F9-BEF0-E187E8E94255}"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517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2D116-4745-40F9-BEF0-E187E8E94255}"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9142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2D116-4745-40F9-BEF0-E187E8E94255}"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6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743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3670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5004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2D116-4745-40F9-BEF0-E187E8E94255}" type="datetimeFigureOut">
              <a:rPr lang="en-US" smtClean="0"/>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41620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cs.forth.g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ackbonethesaurus.eu/BBTal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068960"/>
            <a:ext cx="7772400" cy="1368152"/>
          </a:xfrm>
        </p:spPr>
        <p:txBody>
          <a:bodyPr>
            <a:normAutofit/>
          </a:bodyPr>
          <a:lstStyle/>
          <a:p>
            <a:r>
              <a:rPr lang="en-US" sz="3600" dirty="0" smtClean="0">
                <a:effectLst>
                  <a:outerShdw blurRad="38100" dist="38100" dir="2700000" algn="tl">
                    <a:srgbClr val="000000">
                      <a:alpha val="43137"/>
                    </a:srgbClr>
                  </a:outerShdw>
                </a:effectLst>
              </a:rPr>
              <a:t>BBTalk - Submission </a:t>
            </a:r>
            <a:r>
              <a:rPr lang="en-US" sz="3600" dirty="0">
                <a:effectLst>
                  <a:outerShdw blurRad="38100" dist="38100" dir="2700000" algn="tl">
                    <a:srgbClr val="000000">
                      <a:alpha val="43137"/>
                    </a:srgbClr>
                  </a:outerShdw>
                </a:effectLst>
              </a:rPr>
              <a:t>and Connection Management </a:t>
            </a:r>
            <a:r>
              <a:rPr lang="en-US" sz="3600" dirty="0" smtClean="0">
                <a:effectLst>
                  <a:outerShdw blurRad="38100" dist="38100" dir="2700000" algn="tl">
                    <a:srgbClr val="000000">
                      <a:alpha val="43137"/>
                    </a:srgbClr>
                  </a:outerShdw>
                </a:effectLst>
              </a:rPr>
              <a:t>Tool</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610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600201"/>
            <a:ext cx="2890664" cy="2836911"/>
          </a:xfrm>
        </p:spPr>
        <p:txBody>
          <a:bodyPr>
            <a:normAutofit lnSpcReduction="10000"/>
          </a:bodyPr>
          <a:lstStyle/>
          <a:p>
            <a:r>
              <a:rPr lang="en-US" dirty="0"/>
              <a:t>s</a:t>
            </a:r>
            <a:r>
              <a:rPr lang="en-US" dirty="0" smtClean="0"/>
              <a:t>aved</a:t>
            </a:r>
          </a:p>
          <a:p>
            <a:r>
              <a:rPr lang="en-US" dirty="0"/>
              <a:t>s</a:t>
            </a:r>
            <a:r>
              <a:rPr lang="en-US" dirty="0" smtClean="0"/>
              <a:t>ubmitted</a:t>
            </a:r>
          </a:p>
          <a:p>
            <a:r>
              <a:rPr lang="en-US" dirty="0"/>
              <a:t>u</a:t>
            </a:r>
            <a:r>
              <a:rPr lang="en-US" dirty="0" smtClean="0"/>
              <a:t>nder discussion</a:t>
            </a:r>
          </a:p>
          <a:p>
            <a:r>
              <a:rPr lang="en-US" dirty="0"/>
              <a:t>rejected</a:t>
            </a:r>
          </a:p>
          <a:p>
            <a:r>
              <a:rPr lang="en-US" dirty="0"/>
              <a:t>postponed</a:t>
            </a:r>
          </a:p>
          <a:p>
            <a:r>
              <a:rPr lang="en-US" dirty="0"/>
              <a:t>on implementation</a:t>
            </a:r>
          </a:p>
          <a:p>
            <a:r>
              <a:rPr lang="en-US" dirty="0" smtClean="0"/>
              <a:t>wait </a:t>
            </a:r>
            <a:r>
              <a:rPr lang="en-US" dirty="0"/>
              <a:t>for release</a:t>
            </a:r>
          </a:p>
          <a:p>
            <a:r>
              <a:rPr lang="en-US" dirty="0"/>
              <a:t>released</a:t>
            </a:r>
          </a:p>
          <a:p>
            <a:endParaRPr lang="en-US" dirty="0" smtClean="0"/>
          </a:p>
          <a:p>
            <a:endParaRPr lang="en-US" dirty="0" smtClean="0"/>
          </a:p>
          <a:p>
            <a:endParaRPr lang="en-US" dirty="0" smtClean="0"/>
          </a:p>
          <a:p>
            <a:endParaRPr lang="en-US" dirty="0"/>
          </a:p>
        </p:txBody>
      </p:sp>
      <p:sp>
        <p:nvSpPr>
          <p:cNvPr id="9" name="Title 1"/>
          <p:cNvSpPr txBox="1">
            <a:spLocks/>
          </p:cNvSpPr>
          <p:nvPr/>
        </p:nvSpPr>
        <p:spPr bwMode="auto">
          <a:xfrm>
            <a:off x="2411760" y="249054"/>
            <a:ext cx="6420863" cy="533400"/>
          </a:xfrm>
          <a:prstGeom prst="rect">
            <a:avLst/>
          </a:prstGeom>
          <a:noFill/>
          <a:ln w="9525">
            <a:noFill/>
            <a:miter lim="800000"/>
            <a:headEnd/>
            <a:tailEnd/>
          </a:ln>
        </p:spPr>
        <p:txBody>
          <a:bodyPr vert="horz" wrap="square" lIns="84406" tIns="42203" rIns="84406" bIns="42203"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sz="2400" kern="0" dirty="0" smtClean="0"/>
              <a:t> </a:t>
            </a:r>
            <a:r>
              <a:rPr lang="en-US" sz="2400" kern="0" dirty="0"/>
              <a:t>Submission workflow and submission statuses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3563888" y="764704"/>
            <a:ext cx="4807020" cy="5472607"/>
          </a:xfrm>
          <a:prstGeom prst="rect">
            <a:avLst/>
          </a:prstGeom>
        </p:spPr>
      </p:pic>
    </p:spTree>
    <p:extLst>
      <p:ext uri="{BB962C8B-B14F-4D97-AF65-F5344CB8AC3E}">
        <p14:creationId xmlns:p14="http://schemas.microsoft.com/office/powerpoint/2010/main" val="37614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88007" y="980728"/>
            <a:ext cx="7989075" cy="4822032"/>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
        <p:nvSpPr>
          <p:cNvPr id="6" name="Title 1"/>
          <p:cNvSpPr txBox="1">
            <a:spLocks/>
          </p:cNvSpPr>
          <p:nvPr/>
        </p:nvSpPr>
        <p:spPr bwMode="auto">
          <a:xfrm>
            <a:off x="2411760" y="249054"/>
            <a:ext cx="6420863" cy="533400"/>
          </a:xfrm>
          <a:prstGeom prst="rect">
            <a:avLst/>
          </a:prstGeom>
          <a:noFill/>
          <a:ln w="9525">
            <a:noFill/>
            <a:miter lim="800000"/>
            <a:headEnd/>
            <a:tailEnd/>
          </a:ln>
        </p:spPr>
        <p:txBody>
          <a:bodyPr vert="horz" wrap="square" lIns="84406" tIns="42203" rIns="84406" bIns="42203"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sz="2400" kern="0" dirty="0" smtClean="0"/>
              <a:t> Version Control - Implementing Changes</a:t>
            </a:r>
            <a:r>
              <a:rPr lang="en-US" sz="2400" kern="0" dirty="0"/>
              <a:t> on BBT </a:t>
            </a:r>
          </a:p>
        </p:txBody>
      </p:sp>
      <p:sp>
        <p:nvSpPr>
          <p:cNvPr id="12" name="Rectangle 11"/>
          <p:cNvSpPr/>
          <p:nvPr/>
        </p:nvSpPr>
        <p:spPr>
          <a:xfrm>
            <a:off x="521288" y="4581128"/>
            <a:ext cx="144016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475656" y="909308"/>
            <a:ext cx="7467744" cy="5183988"/>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
        <p:nvSpPr>
          <p:cNvPr id="7" name="Rectangle 6"/>
          <p:cNvSpPr/>
          <p:nvPr/>
        </p:nvSpPr>
        <p:spPr>
          <a:xfrm>
            <a:off x="1751073" y="3789040"/>
            <a:ext cx="6526009"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52367" y="3789040"/>
            <a:ext cx="400263"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69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0" presetClass="exit" presetSubtype="0" fill="hold" grpId="1" nodeType="after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7"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8007" y="980728"/>
            <a:ext cx="7989075" cy="4822032"/>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
        <p:nvSpPr>
          <p:cNvPr id="6" name="Title 1"/>
          <p:cNvSpPr txBox="1">
            <a:spLocks/>
          </p:cNvSpPr>
          <p:nvPr/>
        </p:nvSpPr>
        <p:spPr bwMode="auto">
          <a:xfrm>
            <a:off x="2411760" y="249054"/>
            <a:ext cx="6420863" cy="533400"/>
          </a:xfrm>
          <a:prstGeom prst="rect">
            <a:avLst/>
          </a:prstGeom>
          <a:noFill/>
          <a:ln w="9525">
            <a:noFill/>
            <a:miter lim="800000"/>
            <a:headEnd/>
            <a:tailEnd/>
          </a:ln>
        </p:spPr>
        <p:txBody>
          <a:bodyPr vert="horz" wrap="square" lIns="84406" tIns="42203" rIns="84406" bIns="42203"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sz="2400" kern="0" dirty="0" smtClean="0"/>
              <a:t> Version Control - </a:t>
            </a:r>
            <a:r>
              <a:rPr lang="en-US" sz="2400" kern="0" dirty="0"/>
              <a:t>Comparing versions BBT </a:t>
            </a:r>
          </a:p>
        </p:txBody>
      </p:sp>
      <p:sp>
        <p:nvSpPr>
          <p:cNvPr id="12" name="Rectangle 11"/>
          <p:cNvSpPr/>
          <p:nvPr/>
        </p:nvSpPr>
        <p:spPr>
          <a:xfrm>
            <a:off x="3707904" y="3645024"/>
            <a:ext cx="11862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4"/>
          <a:stretch>
            <a:fillRect/>
          </a:stretch>
        </p:blipFill>
        <p:spPr>
          <a:xfrm>
            <a:off x="835516" y="1830355"/>
            <a:ext cx="8117223" cy="4170679"/>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Tree>
    <p:extLst>
      <p:ext uri="{BB962C8B-B14F-4D97-AF65-F5344CB8AC3E}">
        <p14:creationId xmlns:p14="http://schemas.microsoft.com/office/powerpoint/2010/main" val="72429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9552" y="1370590"/>
            <a:ext cx="8136904" cy="45066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lumMod val="75000"/>
                </a:schemeClr>
              </a:buClr>
              <a:buSzPct val="120000"/>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spcBef>
                <a:spcPct val="20000"/>
              </a:spcBef>
              <a:buClr>
                <a:schemeClr val="tx2">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40000"/>
                  <a:lumOff val="60000"/>
                </a:schemeClr>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lumMod val="40000"/>
                  <a:lumOff val="60000"/>
                </a:schemeClr>
              </a:buClr>
              <a:buSzPct val="70000"/>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chemeClr val="tx2">
                  <a:lumMod val="40000"/>
                  <a:lumOff val="60000"/>
                </a:schemeClr>
              </a:buClr>
              <a:buSzPct val="6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Our funding proposal to the </a:t>
            </a:r>
            <a:r>
              <a:rPr lang="en-US" dirty="0">
                <a:solidFill>
                  <a:schemeClr val="accent1">
                    <a:lumMod val="75000"/>
                  </a:schemeClr>
                </a:solidFill>
              </a:rPr>
              <a:t>DARIAH Theme 2018 "Strategic Service Sustainability for </a:t>
            </a:r>
            <a:r>
              <a:rPr lang="en-US" dirty="0" smtClean="0">
                <a:solidFill>
                  <a:schemeClr val="accent1">
                    <a:lumMod val="75000"/>
                  </a:schemeClr>
                </a:solidFill>
              </a:rPr>
              <a:t>DARIAH“ </a:t>
            </a:r>
            <a:r>
              <a:rPr lang="en-US" dirty="0" smtClean="0"/>
              <a:t>(submitted on Sept. 9</a:t>
            </a:r>
            <a:r>
              <a:rPr lang="en-US" baseline="30000" dirty="0" smtClean="0"/>
              <a:t>th</a:t>
            </a:r>
            <a:r>
              <a:rPr lang="en-US" dirty="0" smtClean="0"/>
              <a:t>, 2018) focuses on:</a:t>
            </a:r>
          </a:p>
          <a:p>
            <a:r>
              <a:rPr lang="en-US" dirty="0"/>
              <a:t>t</a:t>
            </a:r>
            <a:r>
              <a:rPr lang="en-US" dirty="0" smtClean="0"/>
              <a:t>he activation the BBT-curators committee (FORTH,AA,DAI): co-deciding </a:t>
            </a:r>
            <a:r>
              <a:rPr lang="en-US" dirty="0"/>
              <a:t>on proposed connections and submissions for changes to the </a:t>
            </a:r>
            <a:r>
              <a:rPr lang="en-US" dirty="0" smtClean="0"/>
              <a:t>BBT, by using </a:t>
            </a:r>
            <a:r>
              <a:rPr lang="en-US" dirty="0"/>
              <a:t>the </a:t>
            </a:r>
            <a:r>
              <a:rPr lang="en-US" dirty="0" smtClean="0"/>
              <a:t>BBTalk. </a:t>
            </a:r>
            <a:endParaRPr lang="en-US" dirty="0"/>
          </a:p>
          <a:p>
            <a:r>
              <a:rPr lang="en-US" dirty="0"/>
              <a:t>t</a:t>
            </a:r>
            <a:r>
              <a:rPr lang="en-US" dirty="0" smtClean="0"/>
              <a:t>he promotion of BBT: meet potential </a:t>
            </a:r>
            <a:r>
              <a:rPr lang="en-US" dirty="0"/>
              <a:t>BBT users (institutions, or local thesaurus maintainers</a:t>
            </a:r>
            <a:r>
              <a:rPr lang="en-US" dirty="0" smtClean="0"/>
              <a:t>) and propose the use of the </a:t>
            </a:r>
            <a:r>
              <a:rPr lang="en-US" dirty="0"/>
              <a:t>BBT as a core structure</a:t>
            </a:r>
            <a:r>
              <a:rPr lang="en-US" dirty="0" smtClean="0"/>
              <a:t>.</a:t>
            </a:r>
            <a:endParaRPr lang="en-US" dirty="0"/>
          </a:p>
          <a:p>
            <a:r>
              <a:rPr lang="en-US" dirty="0"/>
              <a:t>t</a:t>
            </a:r>
            <a:r>
              <a:rPr lang="en-US" dirty="0" smtClean="0"/>
              <a:t>he creation </a:t>
            </a:r>
            <a:r>
              <a:rPr lang="en-US" dirty="0"/>
              <a:t>of set of training video tutorials to be publicly available to help new users familiarize themselves with </a:t>
            </a:r>
            <a:r>
              <a:rPr lang="en-US" dirty="0" smtClean="0"/>
              <a:t>the </a:t>
            </a:r>
            <a:r>
              <a:rPr lang="en-US" dirty="0"/>
              <a:t>tools</a:t>
            </a:r>
            <a:r>
              <a:rPr lang="en-US" dirty="0" smtClean="0"/>
              <a:t>.</a:t>
            </a:r>
          </a:p>
          <a:p>
            <a:r>
              <a:rPr lang="en-US" dirty="0" smtClean="0"/>
              <a:t>implementation of additional </a:t>
            </a:r>
            <a:r>
              <a:rPr lang="en-US" dirty="0"/>
              <a:t>functionality</a:t>
            </a:r>
            <a:r>
              <a:rPr lang="en-US" dirty="0" smtClean="0"/>
              <a:t> </a:t>
            </a:r>
            <a:r>
              <a:rPr lang="en-US" dirty="0"/>
              <a:t>and </a:t>
            </a:r>
            <a:r>
              <a:rPr lang="en-US" dirty="0" smtClean="0"/>
              <a:t>maintenance of BBTalk</a:t>
            </a:r>
            <a:endParaRPr lang="en-US" dirty="0"/>
          </a:p>
        </p:txBody>
      </p:sp>
      <p:sp>
        <p:nvSpPr>
          <p:cNvPr id="7" name="Title 1"/>
          <p:cNvSpPr>
            <a:spLocks noGrp="1"/>
          </p:cNvSpPr>
          <p:nvPr>
            <p:ph type="title"/>
          </p:nvPr>
        </p:nvSpPr>
        <p:spPr>
          <a:xfrm>
            <a:off x="35496" y="404664"/>
            <a:ext cx="9117299" cy="549713"/>
          </a:xfrm>
        </p:spPr>
        <p:txBody>
          <a:bodyPr>
            <a:normAutofit/>
          </a:bodyPr>
          <a:lstStyle/>
          <a:p>
            <a:pPr eaLnBrk="0" fontAlgn="base" hangingPunct="0">
              <a:spcAft>
                <a:spcPct val="0"/>
              </a:spcAft>
            </a:pPr>
            <a:r>
              <a:rPr lang="en-US" sz="2800" i="1" kern="0" dirty="0" smtClean="0">
                <a:solidFill>
                  <a:srgbClr val="4D4D4D"/>
                </a:solidFill>
                <a:latin typeface="+mj-lt"/>
                <a:cs typeface="+mj-cs"/>
              </a:rPr>
              <a:t>Future plans</a:t>
            </a:r>
            <a:endParaRPr lang="en-US" sz="2800" i="1" kern="0" dirty="0">
              <a:solidFill>
                <a:srgbClr val="4D4D4D"/>
              </a:solidFill>
              <a:latin typeface="+mj-lt"/>
              <a:cs typeface="+mj-cs"/>
            </a:endParaRPr>
          </a:p>
        </p:txBody>
      </p:sp>
    </p:spTree>
    <p:extLst>
      <p:ext uri="{BB962C8B-B14F-4D97-AF65-F5344CB8AC3E}">
        <p14:creationId xmlns:p14="http://schemas.microsoft.com/office/powerpoint/2010/main" val="6606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80928"/>
            <a:ext cx="8229600" cy="1368152"/>
          </a:xfrm>
        </p:spPr>
        <p:txBody>
          <a:bodyPr>
            <a:normAutofit lnSpcReduction="10000"/>
          </a:bodyPr>
          <a:lstStyle/>
          <a:p>
            <a:pPr marL="0" indent="0" algn="ctr">
              <a:buNone/>
            </a:pPr>
            <a:r>
              <a:rPr lang="en-US" dirty="0" smtClean="0"/>
              <a:t>BBTalk was designed and developed by:</a:t>
            </a:r>
            <a:br>
              <a:rPr lang="en-US" dirty="0" smtClean="0"/>
            </a:br>
            <a:endParaRPr lang="en-US" dirty="0" smtClean="0"/>
          </a:p>
          <a:p>
            <a:pPr marL="806450" indent="0" algn="ctr">
              <a:buNone/>
            </a:pPr>
            <a:r>
              <a:rPr lang="en-US" i="1" dirty="0" err="1" smtClean="0"/>
              <a:t>Chrysoula</a:t>
            </a:r>
            <a:r>
              <a:rPr lang="en-US" i="1" dirty="0" smtClean="0"/>
              <a:t> </a:t>
            </a:r>
            <a:r>
              <a:rPr lang="en-US" i="1" dirty="0" err="1" smtClean="0"/>
              <a:t>Bekiari</a:t>
            </a:r>
            <a:r>
              <a:rPr lang="en-US" i="1" dirty="0" smtClean="0"/>
              <a:t>, </a:t>
            </a:r>
            <a:r>
              <a:rPr lang="en-US" i="1" dirty="0" err="1"/>
              <a:t>Lida</a:t>
            </a:r>
            <a:r>
              <a:rPr lang="en-US" i="1" dirty="0"/>
              <a:t> </a:t>
            </a:r>
            <a:r>
              <a:rPr lang="en-US" i="1" dirty="0" err="1" smtClean="0"/>
              <a:t>Charami</a:t>
            </a:r>
            <a:r>
              <a:rPr lang="en-US" i="1" dirty="0" smtClean="0"/>
              <a:t>, </a:t>
            </a:r>
            <a:r>
              <a:rPr lang="en-US" i="1" dirty="0" err="1" smtClean="0"/>
              <a:t>Evangelia</a:t>
            </a:r>
            <a:r>
              <a:rPr lang="en-US" i="1" dirty="0" smtClean="0"/>
              <a:t> </a:t>
            </a:r>
            <a:r>
              <a:rPr lang="en-US" i="1" dirty="0" err="1" smtClean="0"/>
              <a:t>Daskalaki</a:t>
            </a:r>
            <a:r>
              <a:rPr lang="en-US" i="1" dirty="0" smtClean="0"/>
              <a:t>, </a:t>
            </a:r>
            <a:r>
              <a:rPr lang="en-US" i="1" dirty="0" err="1" smtClean="0"/>
              <a:t>Korina</a:t>
            </a:r>
            <a:r>
              <a:rPr lang="en-US" i="1" dirty="0" smtClean="0"/>
              <a:t> </a:t>
            </a:r>
            <a:r>
              <a:rPr lang="en-US" i="1" dirty="0" err="1" smtClean="0"/>
              <a:t>Doerr</a:t>
            </a:r>
            <a:r>
              <a:rPr lang="en-US" i="1" dirty="0" smtClean="0"/>
              <a:t>, </a:t>
            </a:r>
            <a:r>
              <a:rPr lang="en-US" i="1" dirty="0"/>
              <a:t>Martin </a:t>
            </a:r>
            <a:r>
              <a:rPr lang="en-US" i="1" dirty="0" err="1" smtClean="0"/>
              <a:t>Doerr</a:t>
            </a:r>
            <a:r>
              <a:rPr lang="en-US" i="1" dirty="0" smtClean="0"/>
              <a:t>, Christos Georgis and Konstantina </a:t>
            </a:r>
            <a:r>
              <a:rPr lang="en-US" i="1" dirty="0" err="1" smtClean="0"/>
              <a:t>Konsolaki</a:t>
            </a:r>
            <a:endParaRPr lang="en-US" dirty="0"/>
          </a:p>
        </p:txBody>
      </p:sp>
      <p:sp>
        <p:nvSpPr>
          <p:cNvPr id="7" name="Title 1"/>
          <p:cNvSpPr>
            <a:spLocks noGrp="1"/>
          </p:cNvSpPr>
          <p:nvPr>
            <p:ph type="title"/>
          </p:nvPr>
        </p:nvSpPr>
        <p:spPr>
          <a:xfrm>
            <a:off x="35496" y="1655151"/>
            <a:ext cx="9117299" cy="549713"/>
          </a:xfrm>
        </p:spPr>
        <p:txBody>
          <a:bodyPr>
            <a:normAutofit/>
          </a:bodyPr>
          <a:lstStyle/>
          <a:p>
            <a:pPr eaLnBrk="0" fontAlgn="base" hangingPunct="0">
              <a:spcAft>
                <a:spcPct val="0"/>
              </a:spcAft>
            </a:pPr>
            <a:r>
              <a:rPr lang="en-US" sz="2800" i="1" kern="0" dirty="0" smtClean="0">
                <a:solidFill>
                  <a:srgbClr val="4D4D4D"/>
                </a:solidFill>
                <a:latin typeface="+mj-lt"/>
                <a:cs typeface="+mj-cs"/>
              </a:rPr>
              <a:t>Acknowledgments</a:t>
            </a:r>
            <a:endParaRPr lang="en-US" sz="2800" i="1" kern="0" dirty="0">
              <a:solidFill>
                <a:srgbClr val="4D4D4D"/>
              </a:solidFill>
              <a:latin typeface="+mj-lt"/>
              <a:cs typeface="+mj-cs"/>
            </a:endParaRPr>
          </a:p>
        </p:txBody>
      </p:sp>
    </p:spTree>
    <p:extLst>
      <p:ext uri="{BB962C8B-B14F-4D97-AF65-F5344CB8AC3E}">
        <p14:creationId xmlns:p14="http://schemas.microsoft.com/office/powerpoint/2010/main" val="2899808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036"/>
          </a:xfrm>
        </p:spPr>
        <p:txBody>
          <a:bodyPr>
            <a:normAutofit/>
          </a:bodyPr>
          <a:lstStyle/>
          <a:p>
            <a:pPr eaLnBrk="0" fontAlgn="base" hangingPunct="0">
              <a:spcAft>
                <a:spcPct val="0"/>
              </a:spcAft>
            </a:pPr>
            <a:r>
              <a:rPr lang="en-US" sz="2800" i="1" kern="0" dirty="0" smtClean="0">
                <a:solidFill>
                  <a:srgbClr val="4D4D4D"/>
                </a:solidFill>
                <a:latin typeface="+mj-lt"/>
                <a:cs typeface="+mj-cs"/>
              </a:rPr>
              <a:t>Use of BBT as an overarching thesaurus</a:t>
            </a:r>
            <a:endParaRPr lang="en-US" sz="2800" i="1" kern="0" dirty="0">
              <a:solidFill>
                <a:srgbClr val="4D4D4D"/>
              </a:solidFill>
              <a:latin typeface="+mj-lt"/>
              <a:cs typeface="+mj-cs"/>
            </a:endParaRPr>
          </a:p>
        </p:txBody>
      </p:sp>
      <p:cxnSp>
        <p:nvCxnSpPr>
          <p:cNvPr id="14" name="Straight Connector 13"/>
          <p:cNvCxnSpPr/>
          <p:nvPr/>
        </p:nvCxnSpPr>
        <p:spPr>
          <a:xfrm>
            <a:off x="-30774" y="4572239"/>
            <a:ext cx="9174774" cy="0"/>
          </a:xfrm>
          <a:prstGeom prst="line">
            <a:avLst/>
          </a:prstGeom>
          <a:ln w="88900">
            <a:solidFill>
              <a:srgbClr val="5E5E5E">
                <a:alpha val="92157"/>
              </a:srgbClr>
            </a:solidFill>
          </a:ln>
        </p:spPr>
        <p:style>
          <a:lnRef idx="1">
            <a:schemeClr val="accent1"/>
          </a:lnRef>
          <a:fillRef idx="0">
            <a:schemeClr val="accent1"/>
          </a:fillRef>
          <a:effectRef idx="0">
            <a:schemeClr val="accent1"/>
          </a:effectRef>
          <a:fontRef idx="minor">
            <a:schemeClr val="tx1"/>
          </a:fontRef>
        </p:style>
      </p:cxnSp>
      <p:grpSp>
        <p:nvGrpSpPr>
          <p:cNvPr id="261" name="Group 260"/>
          <p:cNvGrpSpPr/>
          <p:nvPr/>
        </p:nvGrpSpPr>
        <p:grpSpPr>
          <a:xfrm>
            <a:off x="533063" y="4606182"/>
            <a:ext cx="4011717" cy="1612768"/>
            <a:chOff x="533063" y="4750198"/>
            <a:chExt cx="4011717" cy="1612768"/>
          </a:xfrm>
        </p:grpSpPr>
        <p:pic>
          <p:nvPicPr>
            <p:cNvPr id="6" name="Picture 21"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82706" y="5751201"/>
              <a:ext cx="647893" cy="61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034821" y="5762520"/>
              <a:ext cx="89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hangingPunct="0"/>
              <a:r>
                <a:rPr lang="en-US" altLang="el-GR" sz="1200" dirty="0">
                  <a:solidFill>
                    <a:schemeClr val="tx2">
                      <a:lumMod val="95000"/>
                      <a:lumOff val="5000"/>
                    </a:schemeClr>
                  </a:solidFill>
                </a:rPr>
                <a:t>Local  </a:t>
              </a:r>
            </a:p>
            <a:p>
              <a:pPr algn="r" eaLnBrk="0" hangingPunct="0"/>
              <a:r>
                <a:rPr lang="en-US" altLang="el-GR" sz="1200" dirty="0">
                  <a:solidFill>
                    <a:schemeClr val="tx2">
                      <a:lumMod val="95000"/>
                      <a:lumOff val="5000"/>
                    </a:schemeClr>
                  </a:solidFill>
                </a:rPr>
                <a:t>Maintainer</a:t>
              </a:r>
              <a:endParaRPr lang="el-GR" altLang="el-GR" sz="1200" dirty="0">
                <a:solidFill>
                  <a:schemeClr val="tx2">
                    <a:lumMod val="95000"/>
                    <a:lumOff val="5000"/>
                  </a:schemeClr>
                </a:solidFill>
              </a:endParaRPr>
            </a:p>
          </p:txBody>
        </p:sp>
        <p:cxnSp>
          <p:nvCxnSpPr>
            <p:cNvPr id="8" name="Straight Connector 7"/>
            <p:cNvCxnSpPr/>
            <p:nvPr/>
          </p:nvCxnSpPr>
          <p:spPr>
            <a:xfrm>
              <a:off x="2059717" y="5737214"/>
              <a:ext cx="7663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3180" y="5446588"/>
              <a:ext cx="211015" cy="234462"/>
              <a:chOff x="1963469" y="5636898"/>
              <a:chExt cx="228600" cy="254000"/>
            </a:xfrm>
          </p:grpSpPr>
          <p:cxnSp>
            <p:nvCxnSpPr>
              <p:cNvPr id="10" name="Straight Arrow Connector 9"/>
              <p:cNvCxnSpPr/>
              <p:nvPr/>
            </p:nvCxnSpPr>
            <p:spPr bwMode="auto">
              <a:xfrm>
                <a:off x="1963469" y="5636898"/>
                <a:ext cx="0" cy="254000"/>
              </a:xfrm>
              <a:prstGeom prst="straightConnector1">
                <a:avLst/>
              </a:prstGeom>
              <a:solidFill>
                <a:schemeClr val="accent1"/>
              </a:solidFill>
              <a:ln w="38100" cap="flat" cmpd="sng" algn="ctr">
                <a:solidFill>
                  <a:schemeClr val="tx1">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192069" y="5636898"/>
                <a:ext cx="0" cy="254000"/>
              </a:xfrm>
              <a:prstGeom prst="straightConnector1">
                <a:avLst/>
              </a:prstGeom>
              <a:solidFill>
                <a:schemeClr val="accent1"/>
              </a:solidFill>
              <a:ln w="38100" cap="flat" cmpd="sng" algn="ctr">
                <a:solidFill>
                  <a:schemeClr val="tx1">
                    <a:lumMod val="75000"/>
                    <a:lumOff val="25000"/>
                  </a:schemeClr>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p:cNvSpPr txBox="1">
              <a:spLocks noChangeArrowheads="1"/>
            </p:cNvSpPr>
            <p:nvPr/>
          </p:nvSpPr>
          <p:spPr bwMode="auto">
            <a:xfrm>
              <a:off x="533063" y="4965342"/>
              <a:ext cx="15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hangingPunct="0"/>
              <a:r>
                <a:rPr lang="en-US" altLang="el-GR" sz="1200" b="1" dirty="0">
                  <a:solidFill>
                    <a:srgbClr val="A50021"/>
                  </a:solidFill>
                </a:rPr>
                <a:t>Controlled</a:t>
              </a:r>
            </a:p>
            <a:p>
              <a:pPr algn="r" eaLnBrk="0" hangingPunct="0"/>
              <a:r>
                <a:rPr lang="en-US" altLang="el-GR" sz="1200" b="1" dirty="0">
                  <a:solidFill>
                    <a:srgbClr val="A50021"/>
                  </a:solidFill>
                </a:rPr>
                <a:t>Vocabulary A</a:t>
              </a:r>
              <a:endParaRPr lang="el-GR" altLang="el-GR" sz="1200" b="1" dirty="0">
                <a:solidFill>
                  <a:srgbClr val="A50021"/>
                </a:solidFill>
              </a:endParaRPr>
            </a:p>
          </p:txBody>
        </p:sp>
        <p:pic>
          <p:nvPicPr>
            <p:cNvPr id="13" name="Picture 2" descr="http://www.allegrotechindexing.com/art_02_3.gif"/>
            <p:cNvPicPr>
              <a:picLocks noChangeAspect="1" noChangeArrowheads="1"/>
            </p:cNvPicPr>
            <p:nvPr/>
          </p:nvPicPr>
          <p:blipFill rotWithShape="1">
            <a:blip r:embed="rId4"/>
            <a:srcRect r="23399"/>
            <a:stretch/>
          </p:blipFill>
          <p:spPr bwMode="auto">
            <a:xfrm>
              <a:off x="3175388" y="5021057"/>
              <a:ext cx="347296" cy="436685"/>
            </a:xfrm>
            <a:prstGeom prst="rect">
              <a:avLst/>
            </a:prstGeom>
            <a:solidFill>
              <a:schemeClr val="accent5">
                <a:lumMod val="75000"/>
                <a:alpha val="82000"/>
              </a:schemeClr>
            </a:solidFill>
          </p:spPr>
        </p:pic>
        <p:grpSp>
          <p:nvGrpSpPr>
            <p:cNvPr id="25" name="Group 24"/>
            <p:cNvGrpSpPr/>
            <p:nvPr/>
          </p:nvGrpSpPr>
          <p:grpSpPr>
            <a:xfrm>
              <a:off x="2047224" y="5043923"/>
              <a:ext cx="619818" cy="420314"/>
              <a:chOff x="7875123" y="2667000"/>
              <a:chExt cx="385248" cy="609600"/>
            </a:xfrm>
            <a:solidFill>
              <a:srgbClr val="A50021">
                <a:alpha val="74000"/>
              </a:srgbClr>
            </a:solidFill>
          </p:grpSpPr>
          <p:sp>
            <p:nvSpPr>
              <p:cNvPr id="26" name="Flowchart: Process 25"/>
              <p:cNvSpPr/>
              <p:nvPr/>
            </p:nvSpPr>
            <p:spPr bwMode="auto">
              <a:xfrm>
                <a:off x="7875123" y="2667000"/>
                <a:ext cx="385248" cy="609600"/>
              </a:xfrm>
              <a:prstGeom prst="flowChartProcess">
                <a:avLst/>
              </a:prstGeom>
              <a:grpFill/>
              <a:ln w="9525" cap="flat" cmpd="sng" algn="ctr">
                <a:solidFill>
                  <a:schemeClr val="tx1">
                    <a:lumMod val="75000"/>
                    <a:lumOff val="25000"/>
                  </a:schemeClr>
                </a:solidFill>
                <a:prstDash val="solid"/>
                <a:round/>
                <a:headEnd type="none" w="med" len="med"/>
                <a:tailEnd type="none" w="med" len="med"/>
              </a:ln>
              <a:effectLst/>
              <a:extLst/>
            </p:spPr>
            <p:txBody>
              <a:bodyPr/>
              <a:lstStyle/>
              <a:p>
                <a:pPr eaLnBrk="0" hangingPunct="0">
                  <a:defRPr/>
                </a:pPr>
                <a:endParaRPr lang="el-GR" sz="1400">
                  <a:solidFill>
                    <a:srgbClr val="292929"/>
                  </a:solidFill>
                </a:endParaRPr>
              </a:p>
            </p:txBody>
          </p:sp>
          <p:cxnSp>
            <p:nvCxnSpPr>
              <p:cNvPr id="27" name="Straight Connector 26"/>
              <p:cNvCxnSpPr/>
              <p:nvPr/>
            </p:nvCxnSpPr>
            <p:spPr bwMode="auto">
              <a:xfrm>
                <a:off x="7875123" y="28194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875123" y="29718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875123" y="31242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259"/>
            <p:cNvSpPr txBox="1">
              <a:spLocks noChangeArrowheads="1"/>
            </p:cNvSpPr>
            <p:nvPr/>
          </p:nvSpPr>
          <p:spPr bwMode="auto">
            <a:xfrm>
              <a:off x="2947056" y="5623560"/>
              <a:ext cx="15977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1200" b="1" dirty="0">
                  <a:solidFill>
                    <a:srgbClr val="A50021"/>
                  </a:solidFill>
                </a:rPr>
                <a:t>Local </a:t>
              </a:r>
              <a:r>
                <a:rPr lang="en-US" altLang="el-GR" sz="1200" b="1" dirty="0" smtClean="0">
                  <a:solidFill>
                    <a:srgbClr val="A50021"/>
                  </a:solidFill>
                </a:rPr>
                <a:t/>
              </a:r>
              <a:br>
                <a:rPr lang="en-US" altLang="el-GR" sz="1200" b="1" dirty="0" smtClean="0">
                  <a:solidFill>
                    <a:srgbClr val="A50021"/>
                  </a:solidFill>
                </a:rPr>
              </a:br>
              <a:r>
                <a:rPr lang="en-US" altLang="el-GR" sz="1200" b="1" dirty="0" smtClean="0">
                  <a:solidFill>
                    <a:srgbClr val="A50021"/>
                  </a:solidFill>
                </a:rPr>
                <a:t>Thesaurus </a:t>
              </a:r>
              <a:r>
                <a:rPr lang="en-US" altLang="el-GR" sz="1200" b="1" dirty="0">
                  <a:solidFill>
                    <a:srgbClr val="A50021"/>
                  </a:solidFill>
                </a:rPr>
                <a:t>A</a:t>
              </a:r>
              <a:endParaRPr lang="el-GR" altLang="el-GR" sz="1200" b="1" dirty="0">
                <a:solidFill>
                  <a:srgbClr val="A50021"/>
                </a:solidFill>
              </a:endParaRPr>
            </a:p>
          </p:txBody>
        </p:sp>
        <p:sp>
          <p:nvSpPr>
            <p:cNvPr id="37" name="Right Arrow 36"/>
            <p:cNvSpPr/>
            <p:nvPr/>
          </p:nvSpPr>
          <p:spPr bwMode="auto">
            <a:xfrm rot="16200000" flipV="1">
              <a:off x="3587579" y="5094629"/>
              <a:ext cx="971550" cy="282687"/>
            </a:xfrm>
            <a:prstGeom prst="rightArrow">
              <a:avLst/>
            </a:prstGeom>
            <a:solidFill>
              <a:srgbClr val="A50021">
                <a:alpha val="70000"/>
              </a:srgbClr>
            </a:solidFill>
            <a:ln w="9525" cap="flat" cmpd="sng" algn="ctr">
              <a:solidFill>
                <a:schemeClr val="tx1">
                  <a:lumMod val="25000"/>
                  <a:lumOff val="75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39" name="Isosceles Triangle 38"/>
            <p:cNvSpPr/>
            <p:nvPr/>
          </p:nvSpPr>
          <p:spPr bwMode="auto">
            <a:xfrm>
              <a:off x="2920140" y="4796251"/>
              <a:ext cx="936179" cy="728297"/>
            </a:xfrm>
            <a:prstGeom prst="triangle">
              <a:avLst/>
            </a:prstGeom>
            <a:solidFill>
              <a:schemeClr val="accent5">
                <a:lumMod val="75000"/>
                <a:alpha val="61000"/>
              </a:schemeClr>
            </a:solidFill>
            <a:ln w="9525" cap="flat" cmpd="sng" algn="ctr">
              <a:solidFill>
                <a:schemeClr val="tx1"/>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40" name="Curved Connector 39"/>
            <p:cNvCxnSpPr>
              <a:stCxn id="39" idx="1"/>
              <a:endCxn id="26" idx="3"/>
            </p:cNvCxnSpPr>
            <p:nvPr/>
          </p:nvCxnSpPr>
          <p:spPr bwMode="auto">
            <a:xfrm rot="10800000" flipV="1">
              <a:off x="2667043" y="5160400"/>
              <a:ext cx="487143" cy="93680"/>
            </a:xfrm>
            <a:prstGeom prst="curvedConnector3">
              <a:avLst>
                <a:gd name="adj1" fmla="val 50000"/>
              </a:avLst>
            </a:prstGeom>
            <a:noFill/>
            <a:ln w="57150" cap="flat" cmpd="sng" algn="ctr">
              <a:solidFill>
                <a:srgbClr val="CC0066">
                  <a:alpha val="70000"/>
                </a:srgb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2" name="Group 261"/>
          <p:cNvGrpSpPr/>
          <p:nvPr/>
        </p:nvGrpSpPr>
        <p:grpSpPr>
          <a:xfrm>
            <a:off x="4969217" y="4629297"/>
            <a:ext cx="3954053" cy="1685304"/>
            <a:chOff x="4969217" y="4773313"/>
            <a:chExt cx="3954053" cy="1685304"/>
          </a:xfrm>
        </p:grpSpPr>
        <p:pic>
          <p:nvPicPr>
            <p:cNvPr id="15" name="Picture 21"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497" y="5893128"/>
              <a:ext cx="600508" cy="56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4"/>
            <p:cNvSpPr txBox="1">
              <a:spLocks noChangeArrowheads="1"/>
            </p:cNvSpPr>
            <p:nvPr/>
          </p:nvSpPr>
          <p:spPr bwMode="auto">
            <a:xfrm>
              <a:off x="7097052" y="5829862"/>
              <a:ext cx="89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1200" dirty="0">
                  <a:solidFill>
                    <a:schemeClr val="tx2">
                      <a:lumMod val="95000"/>
                      <a:lumOff val="5000"/>
                    </a:schemeClr>
                  </a:solidFill>
                </a:rPr>
                <a:t>Local</a:t>
              </a:r>
            </a:p>
            <a:p>
              <a:pPr eaLnBrk="0" hangingPunct="0"/>
              <a:r>
                <a:rPr lang="en-US" altLang="el-GR" sz="1200" dirty="0">
                  <a:solidFill>
                    <a:schemeClr val="tx2">
                      <a:lumMod val="95000"/>
                      <a:lumOff val="5000"/>
                    </a:schemeClr>
                  </a:solidFill>
                </a:rPr>
                <a:t>Maintainer</a:t>
              </a:r>
              <a:endParaRPr lang="el-GR" altLang="el-GR" sz="1200" dirty="0">
                <a:solidFill>
                  <a:schemeClr val="tx2">
                    <a:lumMod val="95000"/>
                    <a:lumOff val="5000"/>
                  </a:schemeClr>
                </a:solidFill>
              </a:endParaRPr>
            </a:p>
          </p:txBody>
        </p:sp>
        <p:grpSp>
          <p:nvGrpSpPr>
            <p:cNvPr id="17" name="Group 58376"/>
            <p:cNvGrpSpPr>
              <a:grpSpLocks/>
            </p:cNvGrpSpPr>
            <p:nvPr/>
          </p:nvGrpSpPr>
          <p:grpSpPr bwMode="auto">
            <a:xfrm>
              <a:off x="5323041" y="4806899"/>
              <a:ext cx="914400" cy="611066"/>
              <a:chOff x="4644922" y="3048372"/>
              <a:chExt cx="1362694" cy="1480366"/>
            </a:xfrm>
          </p:grpSpPr>
          <p:pic>
            <p:nvPicPr>
              <p:cNvPr id="18" name="Picture 2" descr="http://www.allegrotechindexing.com/art_02_3.gif"/>
              <p:cNvPicPr>
                <a:picLocks noChangeAspect="1" noChangeArrowheads="1"/>
              </p:cNvPicPr>
              <p:nvPr/>
            </p:nvPicPr>
            <p:blipFill>
              <a:blip r:embed="rId5" cstate="print">
                <a:extLst>
                  <a:ext uri="{28A0092B-C50C-407E-A947-70E740481C1C}">
                    <a14:useLocalDpi xmlns:a14="http://schemas.microsoft.com/office/drawing/2010/main" val="0"/>
                  </a:ext>
                </a:extLst>
              </a:blip>
              <a:srcRect r="23399"/>
              <a:stretch>
                <a:fillRect/>
              </a:stretch>
            </p:blipFill>
            <p:spPr bwMode="auto">
              <a:xfrm>
                <a:off x="5086862" y="3613799"/>
                <a:ext cx="555171" cy="76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77"/>
              <p:cNvSpPr>
                <a:spLocks noChangeArrowheads="1"/>
              </p:cNvSpPr>
              <p:nvPr/>
            </p:nvSpPr>
            <p:spPr bwMode="auto">
              <a:xfrm>
                <a:off x="4644922" y="3048372"/>
                <a:ext cx="1362694" cy="1480366"/>
              </a:xfrm>
              <a:prstGeom prst="triangle">
                <a:avLst>
                  <a:gd name="adj" fmla="val 50000"/>
                </a:avLst>
              </a:prstGeom>
              <a:solidFill>
                <a:srgbClr val="C6FEE3">
                  <a:alpha val="52156"/>
                </a:srgbClr>
              </a:solidFill>
              <a:ln w="9525" algn="ctr">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grpSp>
        <p:cxnSp>
          <p:nvCxnSpPr>
            <p:cNvPr id="20" name="Straight Connector 19"/>
            <p:cNvCxnSpPr/>
            <p:nvPr/>
          </p:nvCxnSpPr>
          <p:spPr>
            <a:xfrm>
              <a:off x="6426445" y="5854393"/>
              <a:ext cx="6520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673743" y="5504705"/>
              <a:ext cx="211015" cy="267711"/>
              <a:chOff x="6858000" y="5760203"/>
              <a:chExt cx="228600" cy="290020"/>
            </a:xfrm>
          </p:grpSpPr>
          <p:cxnSp>
            <p:nvCxnSpPr>
              <p:cNvPr id="22" name="Straight Arrow Connector 21"/>
              <p:cNvCxnSpPr/>
              <p:nvPr/>
            </p:nvCxnSpPr>
            <p:spPr bwMode="auto">
              <a:xfrm>
                <a:off x="6858000" y="5760203"/>
                <a:ext cx="0" cy="290020"/>
              </a:xfrm>
              <a:prstGeom prst="straightConnector1">
                <a:avLst/>
              </a:prstGeom>
              <a:solidFill>
                <a:schemeClr val="accent1"/>
              </a:solidFill>
              <a:ln w="38100" cap="flat" cmpd="sng" algn="ctr">
                <a:solidFill>
                  <a:schemeClr val="tx1">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7086600" y="5760203"/>
                <a:ext cx="0" cy="290020"/>
              </a:xfrm>
              <a:prstGeom prst="straightConnector1">
                <a:avLst/>
              </a:prstGeom>
              <a:solidFill>
                <a:schemeClr val="accent1"/>
              </a:solidFill>
              <a:ln w="38100" cap="flat" cmpd="sng" algn="ctr">
                <a:solidFill>
                  <a:schemeClr val="tx1">
                    <a:lumMod val="75000"/>
                    <a:lumOff val="25000"/>
                  </a:schemeClr>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TextBox 86"/>
            <p:cNvSpPr txBox="1">
              <a:spLocks noChangeArrowheads="1"/>
            </p:cNvSpPr>
            <p:nvPr/>
          </p:nvSpPr>
          <p:spPr bwMode="auto">
            <a:xfrm>
              <a:off x="7119894" y="4943124"/>
              <a:ext cx="1803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1200" b="1" dirty="0">
                  <a:solidFill>
                    <a:srgbClr val="0070C0"/>
                  </a:solidFill>
                </a:rPr>
                <a:t>Controlled</a:t>
              </a:r>
            </a:p>
            <a:p>
              <a:pPr eaLnBrk="0" hangingPunct="0"/>
              <a:r>
                <a:rPr lang="en-US" altLang="el-GR" sz="1200" b="1" dirty="0">
                  <a:solidFill>
                    <a:srgbClr val="0070C0"/>
                  </a:solidFill>
                </a:rPr>
                <a:t>Vocabulary  B</a:t>
              </a:r>
              <a:endParaRPr lang="el-GR" altLang="el-GR" sz="1200" b="1" dirty="0">
                <a:solidFill>
                  <a:srgbClr val="0070C0"/>
                </a:solidFill>
              </a:endParaRPr>
            </a:p>
          </p:txBody>
        </p:sp>
        <p:grpSp>
          <p:nvGrpSpPr>
            <p:cNvPr id="30" name="Group 29"/>
            <p:cNvGrpSpPr/>
            <p:nvPr/>
          </p:nvGrpSpPr>
          <p:grpSpPr>
            <a:xfrm>
              <a:off x="6492497" y="4996180"/>
              <a:ext cx="617359" cy="465007"/>
              <a:chOff x="7875123" y="2667000"/>
              <a:chExt cx="385248" cy="609600"/>
            </a:xfrm>
            <a:solidFill>
              <a:srgbClr val="0070C0">
                <a:alpha val="81000"/>
              </a:srgbClr>
            </a:solidFill>
          </p:grpSpPr>
          <p:sp>
            <p:nvSpPr>
              <p:cNvPr id="31" name="Flowchart: Process 30"/>
              <p:cNvSpPr/>
              <p:nvPr/>
            </p:nvSpPr>
            <p:spPr bwMode="auto">
              <a:xfrm>
                <a:off x="7875123" y="2667000"/>
                <a:ext cx="385248" cy="609600"/>
              </a:xfrm>
              <a:prstGeom prst="flowChartProcess">
                <a:avLst/>
              </a:prstGeom>
              <a:grpFill/>
              <a:ln w="9525" cap="flat" cmpd="sng" algn="ctr">
                <a:solidFill>
                  <a:schemeClr val="tx1">
                    <a:lumMod val="75000"/>
                    <a:lumOff val="25000"/>
                  </a:schemeClr>
                </a:solidFill>
                <a:prstDash val="solid"/>
                <a:round/>
                <a:headEnd type="none" w="med" len="med"/>
                <a:tailEnd type="none" w="med" len="med"/>
              </a:ln>
              <a:effectLst/>
              <a:extLst/>
            </p:spPr>
            <p:txBody>
              <a:bodyPr/>
              <a:lstStyle/>
              <a:p>
                <a:pPr eaLnBrk="0" hangingPunct="0">
                  <a:defRPr/>
                </a:pPr>
                <a:endParaRPr lang="el-GR" sz="1400">
                  <a:solidFill>
                    <a:srgbClr val="292929"/>
                  </a:solidFill>
                </a:endParaRPr>
              </a:p>
            </p:txBody>
          </p:sp>
          <p:cxnSp>
            <p:nvCxnSpPr>
              <p:cNvPr id="32" name="Straight Connector 31"/>
              <p:cNvCxnSpPr/>
              <p:nvPr/>
            </p:nvCxnSpPr>
            <p:spPr bwMode="auto">
              <a:xfrm>
                <a:off x="7875123" y="28194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7875123" y="29718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7875123" y="3124200"/>
                <a:ext cx="385248" cy="0"/>
              </a:xfrm>
              <a:prstGeom prst="line">
                <a:avLst/>
              </a:prstGeom>
              <a:grp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TextBox 258"/>
            <p:cNvSpPr txBox="1">
              <a:spLocks noChangeArrowheads="1"/>
            </p:cNvSpPr>
            <p:nvPr/>
          </p:nvSpPr>
          <p:spPr bwMode="auto">
            <a:xfrm>
              <a:off x="5254748" y="5359159"/>
              <a:ext cx="1393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1200" b="1" dirty="0">
                  <a:solidFill>
                    <a:srgbClr val="0070C0"/>
                  </a:solidFill>
                </a:rPr>
                <a:t>Local Thesaurus B</a:t>
              </a:r>
              <a:endParaRPr lang="el-GR" altLang="el-GR" sz="1200" b="1" dirty="0">
                <a:solidFill>
                  <a:srgbClr val="0070C0"/>
                </a:solidFill>
              </a:endParaRPr>
            </a:p>
          </p:txBody>
        </p:sp>
        <p:sp>
          <p:nvSpPr>
            <p:cNvPr id="38" name="Right Arrow 263"/>
            <p:cNvSpPr>
              <a:spLocks noChangeArrowheads="1"/>
            </p:cNvSpPr>
            <p:nvPr/>
          </p:nvSpPr>
          <p:spPr bwMode="auto">
            <a:xfrm rot="16200000">
              <a:off x="4614148" y="5128382"/>
              <a:ext cx="993531" cy="283393"/>
            </a:xfrm>
            <a:prstGeom prst="rightArrow">
              <a:avLst>
                <a:gd name="adj1" fmla="val 50000"/>
                <a:gd name="adj2" fmla="val 49777"/>
              </a:avLst>
            </a:prstGeom>
            <a:solidFill>
              <a:srgbClr val="0070C0">
                <a:alpha val="70000"/>
              </a:srgbClr>
            </a:solidFill>
            <a:ln w="9525" algn="ctr">
              <a:solidFill>
                <a:srgbClr val="A6D9F8"/>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41" name="Curved Connector 40"/>
            <p:cNvCxnSpPr>
              <a:stCxn id="31" idx="1"/>
              <a:endCxn id="19" idx="5"/>
            </p:cNvCxnSpPr>
            <p:nvPr/>
          </p:nvCxnSpPr>
          <p:spPr bwMode="auto">
            <a:xfrm rot="10800000">
              <a:off x="6008841" y="5112432"/>
              <a:ext cx="483656" cy="116252"/>
            </a:xfrm>
            <a:prstGeom prst="curvedConnector3">
              <a:avLst>
                <a:gd name="adj1" fmla="val 50000"/>
              </a:avLst>
            </a:prstGeom>
            <a:noFill/>
            <a:ln w="57150" cap="flat" cmpd="sng" algn="ctr">
              <a:solidFill>
                <a:srgbClr val="0066FF">
                  <a:alpha val="70000"/>
                </a:srgb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0" name="Straight Connector 158"/>
          <p:cNvCxnSpPr>
            <a:cxnSpLocks noChangeShapeType="1"/>
          </p:cNvCxnSpPr>
          <p:nvPr/>
        </p:nvCxnSpPr>
        <p:spPr bwMode="auto">
          <a:xfrm>
            <a:off x="4589645" y="1124744"/>
            <a:ext cx="40201" cy="5112568"/>
          </a:xfrm>
          <a:prstGeom prst="line">
            <a:avLst/>
          </a:prstGeom>
          <a:noFill/>
          <a:ln w="57150" algn="ctr">
            <a:solidFill>
              <a:schemeClr val="tx1">
                <a:alpha val="58823"/>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5" name="Group 264"/>
          <p:cNvGrpSpPr/>
          <p:nvPr/>
        </p:nvGrpSpPr>
        <p:grpSpPr>
          <a:xfrm>
            <a:off x="4593131" y="1312536"/>
            <a:ext cx="4546562" cy="3211677"/>
            <a:chOff x="4593131" y="1456552"/>
            <a:chExt cx="4546562" cy="3211677"/>
          </a:xfrm>
        </p:grpSpPr>
        <p:grpSp>
          <p:nvGrpSpPr>
            <p:cNvPr id="154" name="Group 342"/>
            <p:cNvGrpSpPr>
              <a:grpSpLocks/>
            </p:cNvGrpSpPr>
            <p:nvPr/>
          </p:nvGrpSpPr>
          <p:grpSpPr bwMode="auto">
            <a:xfrm>
              <a:off x="5172715" y="3220284"/>
              <a:ext cx="1600200" cy="1447945"/>
              <a:chOff x="4800600" y="1358900"/>
              <a:chExt cx="1867967" cy="2227203"/>
            </a:xfrm>
          </p:grpSpPr>
          <p:sp>
            <p:nvSpPr>
              <p:cNvPr id="155" name="Isosceles Triangle 172"/>
              <p:cNvSpPr>
                <a:spLocks noChangeArrowheads="1"/>
              </p:cNvSpPr>
              <p:nvPr/>
            </p:nvSpPr>
            <p:spPr bwMode="auto">
              <a:xfrm>
                <a:off x="4800600" y="1358900"/>
                <a:ext cx="1867967" cy="2160547"/>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156" name="Rectangle 173"/>
              <p:cNvSpPr>
                <a:spLocks noChangeArrowheads="1"/>
              </p:cNvSpPr>
              <p:nvPr/>
            </p:nvSpPr>
            <p:spPr bwMode="auto">
              <a:xfrm>
                <a:off x="4841903" y="3183699"/>
                <a:ext cx="1789112" cy="40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dirty="0">
                    <a:solidFill>
                      <a:srgbClr val="292929"/>
                    </a:solidFill>
                  </a:rPr>
                  <a:t>Physical Objects</a:t>
                </a:r>
                <a:endParaRPr lang="el-GR" altLang="el-GR" sz="1100" dirty="0">
                  <a:solidFill>
                    <a:srgbClr val="292929"/>
                  </a:solidFill>
                </a:endParaRPr>
              </a:p>
            </p:txBody>
          </p:sp>
          <p:grpSp>
            <p:nvGrpSpPr>
              <p:cNvPr id="157" name="Group 156"/>
              <p:cNvGrpSpPr/>
              <p:nvPr/>
            </p:nvGrpSpPr>
            <p:grpSpPr>
              <a:xfrm>
                <a:off x="5587856" y="1512492"/>
                <a:ext cx="324576" cy="422216"/>
                <a:chOff x="8268678" y="2972180"/>
                <a:chExt cx="265722" cy="230832"/>
              </a:xfrm>
              <a:solidFill>
                <a:schemeClr val="bg1">
                  <a:lumMod val="50000"/>
                </a:schemeClr>
              </a:solidFill>
            </p:grpSpPr>
            <p:sp>
              <p:nvSpPr>
                <p:cNvPr id="170" name="Flowchart: Process 169"/>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71" name="Flowchart: Process 170"/>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72" name="Flowchart: Process 171"/>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173" name="Straight Connector 172"/>
                <p:cNvCxnSpPr>
                  <a:stCxn id="170" idx="2"/>
                  <a:endCxn id="171"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a:stCxn id="172" idx="3"/>
                  <a:endCxn id="170"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8" name="Straight Connector 348"/>
              <p:cNvCxnSpPr>
                <a:cxnSpLocks noChangeShapeType="1"/>
                <a:endCxn id="165" idx="0"/>
              </p:cNvCxnSpPr>
              <p:nvPr/>
            </p:nvCxnSpPr>
            <p:spPr bwMode="auto">
              <a:xfrm flipH="1">
                <a:off x="5560684" y="1929932"/>
                <a:ext cx="96384" cy="15559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Rectangle 158"/>
              <p:cNvSpPr/>
              <p:nvPr/>
            </p:nvSpPr>
            <p:spPr bwMode="auto">
              <a:xfrm>
                <a:off x="5835508" y="2053141"/>
                <a:ext cx="152243" cy="155529"/>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160" name="Straight Connector 352"/>
              <p:cNvCxnSpPr>
                <a:cxnSpLocks noChangeShapeType="1"/>
                <a:stCxn id="159" idx="0"/>
              </p:cNvCxnSpPr>
              <p:nvPr/>
            </p:nvCxnSpPr>
            <p:spPr bwMode="auto">
              <a:xfrm flipH="1" flipV="1">
                <a:off x="5843222" y="1934708"/>
                <a:ext cx="68660" cy="1186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353"/>
              <p:cNvCxnSpPr>
                <a:cxnSpLocks noChangeShapeType="1"/>
                <a:stCxn id="159" idx="2"/>
                <a:endCxn id="166" idx="0"/>
              </p:cNvCxnSpPr>
              <p:nvPr/>
            </p:nvCxnSpPr>
            <p:spPr bwMode="auto">
              <a:xfrm>
                <a:off x="5911629" y="2208670"/>
                <a:ext cx="17093" cy="1429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Connector 354"/>
              <p:cNvCxnSpPr>
                <a:cxnSpLocks noChangeShapeType="1"/>
                <a:stCxn id="166" idx="2"/>
                <a:endCxn id="167" idx="0"/>
              </p:cNvCxnSpPr>
              <p:nvPr/>
            </p:nvCxnSpPr>
            <p:spPr bwMode="auto">
              <a:xfrm>
                <a:off x="5928723" y="2667921"/>
                <a:ext cx="839" cy="2689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355"/>
              <p:cNvCxnSpPr>
                <a:cxnSpLocks noChangeShapeType="1"/>
                <a:stCxn id="165" idx="2"/>
                <a:endCxn id="164" idx="0"/>
              </p:cNvCxnSpPr>
              <p:nvPr/>
            </p:nvCxnSpPr>
            <p:spPr bwMode="auto">
              <a:xfrm>
                <a:off x="5560684" y="2401795"/>
                <a:ext cx="1397" cy="601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356"/>
              <p:cNvSpPr txBox="1">
                <a:spLocks noChangeArrowheads="1"/>
              </p:cNvSpPr>
              <p:nvPr/>
            </p:nvSpPr>
            <p:spPr bwMode="auto">
              <a:xfrm>
                <a:off x="5467095" y="2461906"/>
                <a:ext cx="189972"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3</a:t>
                </a:r>
                <a:endParaRPr lang="el-GR" altLang="el-GR" sz="900" b="1">
                  <a:solidFill>
                    <a:srgbClr val="FFFFFF"/>
                  </a:solidFill>
                </a:endParaRPr>
              </a:p>
            </p:txBody>
          </p:sp>
          <p:sp>
            <p:nvSpPr>
              <p:cNvPr id="165" name="TextBox 357"/>
              <p:cNvSpPr txBox="1">
                <a:spLocks noChangeArrowheads="1"/>
              </p:cNvSpPr>
              <p:nvPr/>
            </p:nvSpPr>
            <p:spPr bwMode="auto">
              <a:xfrm>
                <a:off x="5484088" y="2085530"/>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2</a:t>
                </a:r>
                <a:endParaRPr lang="el-GR" altLang="el-GR" sz="900" b="1">
                  <a:solidFill>
                    <a:srgbClr val="FFFFFF"/>
                  </a:solidFill>
                </a:endParaRPr>
              </a:p>
            </p:txBody>
          </p:sp>
          <p:sp>
            <p:nvSpPr>
              <p:cNvPr id="166" name="TextBox 358"/>
              <p:cNvSpPr txBox="1">
                <a:spLocks noChangeArrowheads="1"/>
              </p:cNvSpPr>
              <p:nvPr/>
            </p:nvSpPr>
            <p:spPr bwMode="auto">
              <a:xfrm>
                <a:off x="5852127" y="2351655"/>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1</a:t>
                </a:r>
                <a:endParaRPr lang="el-GR" altLang="el-GR" sz="900" b="1">
                  <a:solidFill>
                    <a:srgbClr val="FFFFFF"/>
                  </a:solidFill>
                </a:endParaRPr>
              </a:p>
            </p:txBody>
          </p:sp>
          <p:sp>
            <p:nvSpPr>
              <p:cNvPr id="167" name="TextBox 359"/>
              <p:cNvSpPr txBox="1">
                <a:spLocks noChangeArrowheads="1"/>
              </p:cNvSpPr>
              <p:nvPr/>
            </p:nvSpPr>
            <p:spPr bwMode="auto">
              <a:xfrm>
                <a:off x="5852966" y="2694817"/>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4</a:t>
                </a:r>
                <a:endParaRPr lang="el-GR" altLang="el-GR" sz="900" b="1">
                  <a:solidFill>
                    <a:srgbClr val="FFFFFF"/>
                  </a:solidFill>
                </a:endParaRPr>
              </a:p>
            </p:txBody>
          </p:sp>
          <p:sp>
            <p:nvSpPr>
              <p:cNvPr id="168" name="TextBox 360"/>
              <p:cNvSpPr txBox="1">
                <a:spLocks noChangeArrowheads="1"/>
              </p:cNvSpPr>
              <p:nvPr/>
            </p:nvSpPr>
            <p:spPr bwMode="auto">
              <a:xfrm>
                <a:off x="5852966" y="3055556"/>
                <a:ext cx="153190" cy="31626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5</a:t>
                </a:r>
                <a:endParaRPr lang="el-GR" altLang="el-GR" sz="900" b="1">
                  <a:solidFill>
                    <a:srgbClr val="FFFFFF"/>
                  </a:solidFill>
                </a:endParaRPr>
              </a:p>
            </p:txBody>
          </p:sp>
          <p:cxnSp>
            <p:nvCxnSpPr>
              <p:cNvPr id="169" name="Straight Connector 361"/>
              <p:cNvCxnSpPr>
                <a:cxnSpLocks noChangeShapeType="1"/>
                <a:stCxn id="167" idx="2"/>
                <a:endCxn id="168" idx="0"/>
              </p:cNvCxnSpPr>
              <p:nvPr/>
            </p:nvCxnSpPr>
            <p:spPr bwMode="auto">
              <a:xfrm>
                <a:off x="5929562" y="3011083"/>
                <a:ext cx="0" cy="444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Group 367"/>
            <p:cNvGrpSpPr>
              <a:grpSpLocks/>
            </p:cNvGrpSpPr>
            <p:nvPr/>
          </p:nvGrpSpPr>
          <p:grpSpPr bwMode="auto">
            <a:xfrm>
              <a:off x="7583649" y="1772158"/>
              <a:ext cx="1556044" cy="1517162"/>
              <a:chOff x="7067596" y="1333911"/>
              <a:chExt cx="2045065" cy="2036915"/>
            </a:xfrm>
          </p:grpSpPr>
          <p:sp>
            <p:nvSpPr>
              <p:cNvPr id="122" name="Isosceles Triangle 198"/>
              <p:cNvSpPr>
                <a:spLocks noChangeArrowheads="1"/>
              </p:cNvSpPr>
              <p:nvPr/>
            </p:nvSpPr>
            <p:spPr bwMode="auto">
              <a:xfrm>
                <a:off x="7086599" y="1333911"/>
                <a:ext cx="2026062" cy="203691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123" name="Rectangle 199"/>
              <p:cNvSpPr>
                <a:spLocks noChangeArrowheads="1"/>
              </p:cNvSpPr>
              <p:nvPr/>
            </p:nvSpPr>
            <p:spPr bwMode="auto">
              <a:xfrm>
                <a:off x="7067596" y="2983324"/>
                <a:ext cx="1997140" cy="31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dirty="0">
                    <a:solidFill>
                      <a:srgbClr val="292929"/>
                    </a:solidFill>
                  </a:rPr>
                  <a:t>Conceptual Objects</a:t>
                </a:r>
                <a:endParaRPr lang="el-GR" altLang="el-GR" sz="1100" dirty="0">
                  <a:solidFill>
                    <a:srgbClr val="292929"/>
                  </a:solidFill>
                </a:endParaRPr>
              </a:p>
            </p:txBody>
          </p:sp>
          <p:grpSp>
            <p:nvGrpSpPr>
              <p:cNvPr id="124" name="Group 123"/>
              <p:cNvGrpSpPr/>
              <p:nvPr/>
            </p:nvGrpSpPr>
            <p:grpSpPr>
              <a:xfrm>
                <a:off x="7907956" y="1524000"/>
                <a:ext cx="353541" cy="443664"/>
                <a:chOff x="8268678" y="2972180"/>
                <a:chExt cx="265722" cy="230832"/>
              </a:xfrm>
              <a:solidFill>
                <a:schemeClr val="bg1">
                  <a:lumMod val="50000"/>
                </a:schemeClr>
              </a:solidFill>
            </p:grpSpPr>
            <p:sp>
              <p:nvSpPr>
                <p:cNvPr id="139" name="Flowchart: Process 138"/>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40" name="Flowchart: Process 139"/>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41" name="Flowchart: Process 140"/>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142" name="Straight Connector 141"/>
                <p:cNvCxnSpPr>
                  <a:stCxn id="139" idx="2"/>
                  <a:endCxn id="140"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a:stCxn id="141" idx="3"/>
                  <a:endCxn id="139"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5" name="Straight Connector 371"/>
              <p:cNvCxnSpPr>
                <a:cxnSpLocks noChangeShapeType="1"/>
                <a:stCxn id="131" idx="0"/>
              </p:cNvCxnSpPr>
              <p:nvPr/>
            </p:nvCxnSpPr>
            <p:spPr bwMode="auto">
              <a:xfrm flipH="1" flipV="1">
                <a:off x="8186112" y="1967666"/>
                <a:ext cx="161908" cy="12259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372"/>
              <p:cNvCxnSpPr>
                <a:cxnSpLocks noChangeShapeType="1"/>
                <a:stCxn id="132" idx="0"/>
              </p:cNvCxnSpPr>
              <p:nvPr/>
            </p:nvCxnSpPr>
            <p:spPr bwMode="auto">
              <a:xfrm flipV="1">
                <a:off x="7784255" y="1962645"/>
                <a:ext cx="199089" cy="45936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Rectangle 126"/>
              <p:cNvSpPr/>
              <p:nvPr/>
            </p:nvSpPr>
            <p:spPr bwMode="auto">
              <a:xfrm>
                <a:off x="8261407" y="2483988"/>
                <a:ext cx="152148" cy="133214"/>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128" name="Straight Connector 375"/>
              <p:cNvCxnSpPr>
                <a:cxnSpLocks noChangeShapeType="1"/>
                <a:stCxn id="127" idx="0"/>
                <a:endCxn id="131" idx="2"/>
              </p:cNvCxnSpPr>
              <p:nvPr/>
            </p:nvCxnSpPr>
            <p:spPr bwMode="auto">
              <a:xfrm flipV="1">
                <a:off x="8337481" y="2366309"/>
                <a:ext cx="10539" cy="1176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376"/>
              <p:cNvCxnSpPr>
                <a:cxnSpLocks noChangeShapeType="1"/>
                <a:stCxn id="133" idx="0"/>
                <a:endCxn id="127" idx="2"/>
              </p:cNvCxnSpPr>
              <p:nvPr/>
            </p:nvCxnSpPr>
            <p:spPr bwMode="auto">
              <a:xfrm flipH="1" flipV="1">
                <a:off x="8337481" y="2617202"/>
                <a:ext cx="9170" cy="14449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377"/>
              <p:cNvSpPr txBox="1">
                <a:spLocks noChangeArrowheads="1"/>
              </p:cNvSpPr>
              <p:nvPr/>
            </p:nvSpPr>
            <p:spPr bwMode="auto">
              <a:xfrm>
                <a:off x="7699263" y="2811891"/>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9</a:t>
                </a:r>
                <a:endParaRPr lang="el-GR" altLang="el-GR" sz="900" b="1">
                  <a:solidFill>
                    <a:srgbClr val="FFFFFF"/>
                  </a:solidFill>
                </a:endParaRPr>
              </a:p>
            </p:txBody>
          </p:sp>
          <p:sp>
            <p:nvSpPr>
              <p:cNvPr id="131" name="TextBox 378"/>
              <p:cNvSpPr txBox="1">
                <a:spLocks noChangeArrowheads="1"/>
              </p:cNvSpPr>
              <p:nvPr/>
            </p:nvSpPr>
            <p:spPr bwMode="auto">
              <a:xfrm>
                <a:off x="8261783" y="2090260"/>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6</a:t>
                </a:r>
                <a:endParaRPr lang="el-GR" altLang="el-GR" sz="900" b="1">
                  <a:solidFill>
                    <a:srgbClr val="FFFFFF"/>
                  </a:solidFill>
                </a:endParaRPr>
              </a:p>
            </p:txBody>
          </p:sp>
          <p:sp>
            <p:nvSpPr>
              <p:cNvPr id="132" name="TextBox 379"/>
              <p:cNvSpPr txBox="1">
                <a:spLocks noChangeArrowheads="1"/>
              </p:cNvSpPr>
              <p:nvPr/>
            </p:nvSpPr>
            <p:spPr bwMode="auto">
              <a:xfrm>
                <a:off x="7698018" y="2422010"/>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7</a:t>
                </a:r>
                <a:endParaRPr lang="el-GR" altLang="el-GR" sz="900" b="1">
                  <a:solidFill>
                    <a:srgbClr val="FFFFFF"/>
                  </a:solidFill>
                </a:endParaRPr>
              </a:p>
            </p:txBody>
          </p:sp>
          <p:sp>
            <p:nvSpPr>
              <p:cNvPr id="133" name="TextBox 381"/>
              <p:cNvSpPr txBox="1">
                <a:spLocks noChangeArrowheads="1"/>
              </p:cNvSpPr>
              <p:nvPr/>
            </p:nvSpPr>
            <p:spPr bwMode="auto">
              <a:xfrm>
                <a:off x="8260413" y="2761699"/>
                <a:ext cx="172473" cy="2760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8</a:t>
                </a:r>
                <a:endParaRPr lang="el-GR" altLang="el-GR" sz="900" b="1">
                  <a:solidFill>
                    <a:srgbClr val="FFFFFF"/>
                  </a:solidFill>
                </a:endParaRPr>
              </a:p>
            </p:txBody>
          </p:sp>
          <p:cxnSp>
            <p:nvCxnSpPr>
              <p:cNvPr id="134" name="Straight Connector 382"/>
              <p:cNvCxnSpPr>
                <a:cxnSpLocks noChangeShapeType="1"/>
                <a:stCxn id="127" idx="0"/>
                <a:endCxn id="135" idx="2"/>
              </p:cNvCxnSpPr>
              <p:nvPr/>
            </p:nvCxnSpPr>
            <p:spPr bwMode="auto">
              <a:xfrm flipH="1" flipV="1">
                <a:off x="8073308" y="2320783"/>
                <a:ext cx="263958" cy="16414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134"/>
              <p:cNvSpPr/>
              <p:nvPr/>
            </p:nvSpPr>
            <p:spPr bwMode="auto">
              <a:xfrm>
                <a:off x="7997557" y="2188698"/>
                <a:ext cx="152147" cy="130993"/>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136" name="Straight Connector 384"/>
              <p:cNvCxnSpPr>
                <a:cxnSpLocks noChangeShapeType="1"/>
                <a:stCxn id="135" idx="0"/>
              </p:cNvCxnSpPr>
              <p:nvPr/>
            </p:nvCxnSpPr>
            <p:spPr bwMode="auto">
              <a:xfrm flipH="1" flipV="1">
                <a:off x="7983343" y="1962644"/>
                <a:ext cx="89965" cy="2264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385"/>
              <p:cNvCxnSpPr>
                <a:cxnSpLocks noChangeShapeType="1"/>
                <a:stCxn id="135" idx="2"/>
                <a:endCxn id="132" idx="0"/>
              </p:cNvCxnSpPr>
              <p:nvPr/>
            </p:nvCxnSpPr>
            <p:spPr bwMode="auto">
              <a:xfrm flipH="1">
                <a:off x="7784255" y="2319691"/>
                <a:ext cx="289375" cy="10231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386"/>
              <p:cNvCxnSpPr>
                <a:cxnSpLocks noChangeShapeType="1"/>
                <a:stCxn id="130" idx="0"/>
                <a:endCxn id="132" idx="2"/>
              </p:cNvCxnSpPr>
              <p:nvPr/>
            </p:nvCxnSpPr>
            <p:spPr bwMode="auto">
              <a:xfrm flipH="1" flipV="1">
                <a:off x="7784255" y="2698058"/>
                <a:ext cx="1245" cy="11383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4" name="Group 143"/>
            <p:cNvGrpSpPr/>
            <p:nvPr/>
          </p:nvGrpSpPr>
          <p:grpSpPr>
            <a:xfrm>
              <a:off x="5795488" y="1902716"/>
              <a:ext cx="245282" cy="213076"/>
              <a:chOff x="8268678" y="2972180"/>
              <a:chExt cx="265722" cy="230832"/>
            </a:xfrm>
            <a:solidFill>
              <a:schemeClr val="bg1">
                <a:lumMod val="50000"/>
              </a:schemeClr>
            </a:solidFill>
          </p:grpSpPr>
          <p:sp>
            <p:nvSpPr>
              <p:cNvPr id="145" name="Flowchart: Process 144"/>
              <p:cNvSpPr/>
              <p:nvPr/>
            </p:nvSpPr>
            <p:spPr bwMode="auto">
              <a:xfrm>
                <a:off x="8335913" y="29721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46" name="Flowchart: Process 145"/>
              <p:cNvSpPr/>
              <p:nvPr/>
            </p:nvSpPr>
            <p:spPr bwMode="auto">
              <a:xfrm>
                <a:off x="8268678" y="31245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47" name="Flowchart: Process 146"/>
              <p:cNvSpPr/>
              <p:nvPr/>
            </p:nvSpPr>
            <p:spPr bwMode="auto">
              <a:xfrm>
                <a:off x="8421078" y="3127192"/>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148" name="Straight Connector 147"/>
              <p:cNvCxnSpPr>
                <a:stCxn id="145" idx="2"/>
                <a:endCxn id="146" idx="0"/>
              </p:cNvCxnSpPr>
              <p:nvPr/>
            </p:nvCxnSpPr>
            <p:spPr bwMode="auto">
              <a:xfrm flipH="1">
                <a:off x="8325339" y="3048000"/>
                <a:ext cx="67235" cy="76580"/>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p:cNvCxnSpPr>
                <a:stCxn id="147" idx="3"/>
                <a:endCxn id="145" idx="2"/>
              </p:cNvCxnSpPr>
              <p:nvPr/>
            </p:nvCxnSpPr>
            <p:spPr bwMode="auto">
              <a:xfrm flipH="1" flipV="1">
                <a:off x="8392574" y="3048000"/>
                <a:ext cx="141826" cy="117102"/>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0" name="Elbow Connector 6"/>
            <p:cNvCxnSpPr>
              <a:cxnSpLocks noChangeShapeType="1"/>
              <a:stCxn id="211" idx="0"/>
              <a:endCxn id="176" idx="0"/>
            </p:cNvCxnSpPr>
            <p:nvPr/>
          </p:nvCxnSpPr>
          <p:spPr bwMode="auto">
            <a:xfrm rot="16200000" flipH="1" flipV="1">
              <a:off x="6095758" y="1101190"/>
              <a:ext cx="28293" cy="1573728"/>
            </a:xfrm>
            <a:prstGeom prst="curvedConnector3">
              <a:avLst>
                <a:gd name="adj1" fmla="val -807974"/>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Elbow Connector 9"/>
            <p:cNvCxnSpPr>
              <a:cxnSpLocks noChangeShapeType="1"/>
              <a:stCxn id="211" idx="2"/>
              <a:endCxn id="195" idx="0"/>
            </p:cNvCxnSpPr>
            <p:nvPr/>
          </p:nvCxnSpPr>
          <p:spPr bwMode="auto">
            <a:xfrm rot="16200000" flipH="1">
              <a:off x="6724171" y="2323505"/>
              <a:ext cx="946616" cy="601420"/>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Elbow Connector 9"/>
            <p:cNvCxnSpPr>
              <a:cxnSpLocks noChangeShapeType="1"/>
              <a:stCxn id="211" idx="0"/>
              <a:endCxn id="122" idx="0"/>
            </p:cNvCxnSpPr>
            <p:nvPr/>
          </p:nvCxnSpPr>
          <p:spPr bwMode="auto">
            <a:xfrm rot="5400000" flipH="1" flipV="1">
              <a:off x="7581960" y="1086967"/>
              <a:ext cx="101750" cy="1472132"/>
            </a:xfrm>
            <a:prstGeom prst="curvedConnector3">
              <a:avLst>
                <a:gd name="adj1" fmla="val 324668"/>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Elbow Connector 9"/>
            <p:cNvCxnSpPr>
              <a:cxnSpLocks noChangeShapeType="1"/>
              <a:stCxn id="211" idx="2"/>
              <a:endCxn id="155" idx="0"/>
            </p:cNvCxnSpPr>
            <p:nvPr/>
          </p:nvCxnSpPr>
          <p:spPr bwMode="auto">
            <a:xfrm rot="5400000">
              <a:off x="5900104" y="2223618"/>
              <a:ext cx="1069377" cy="923954"/>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5" name="Group 395"/>
            <p:cNvGrpSpPr>
              <a:grpSpLocks/>
            </p:cNvGrpSpPr>
            <p:nvPr/>
          </p:nvGrpSpPr>
          <p:grpSpPr bwMode="auto">
            <a:xfrm>
              <a:off x="4703916" y="1902201"/>
              <a:ext cx="1238250" cy="1365246"/>
              <a:chOff x="50189" y="396288"/>
              <a:chExt cx="1340792" cy="1478596"/>
            </a:xfrm>
          </p:grpSpPr>
          <p:sp>
            <p:nvSpPr>
              <p:cNvPr id="176" name="Isosceles Triangle 145"/>
              <p:cNvSpPr>
                <a:spLocks noChangeArrowheads="1"/>
              </p:cNvSpPr>
              <p:nvPr/>
            </p:nvSpPr>
            <p:spPr bwMode="auto">
              <a:xfrm>
                <a:off x="50189" y="396288"/>
                <a:ext cx="1340792" cy="14547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177" name="Rectangle 146"/>
              <p:cNvSpPr>
                <a:spLocks noChangeArrowheads="1"/>
              </p:cNvSpPr>
              <p:nvPr/>
            </p:nvSpPr>
            <p:spPr bwMode="auto">
              <a:xfrm>
                <a:off x="174567" y="1591554"/>
                <a:ext cx="1062640" cy="28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dirty="0">
                    <a:solidFill>
                      <a:srgbClr val="292929"/>
                    </a:solidFill>
                  </a:rPr>
                  <a:t>Activities</a:t>
                </a:r>
                <a:endParaRPr lang="el-GR" altLang="el-GR" sz="1050" dirty="0">
                  <a:solidFill>
                    <a:srgbClr val="292929"/>
                  </a:solidFill>
                </a:endParaRPr>
              </a:p>
            </p:txBody>
          </p:sp>
          <p:grpSp>
            <p:nvGrpSpPr>
              <p:cNvPr id="178" name="Group 177"/>
              <p:cNvGrpSpPr/>
              <p:nvPr/>
            </p:nvGrpSpPr>
            <p:grpSpPr bwMode="auto">
              <a:xfrm>
                <a:off x="611136" y="582009"/>
                <a:ext cx="257350" cy="323817"/>
                <a:chOff x="8268678" y="2972180"/>
                <a:chExt cx="265722" cy="230832"/>
              </a:xfrm>
              <a:solidFill>
                <a:schemeClr val="bg1">
                  <a:lumMod val="50000"/>
                </a:schemeClr>
              </a:solidFill>
            </p:grpSpPr>
            <p:sp>
              <p:nvSpPr>
                <p:cNvPr id="189" name="Flowchart: Process 188"/>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90" name="Flowchart: Process 189"/>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91" name="Flowchart: Process 190"/>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192" name="Straight Connector 191"/>
                <p:cNvCxnSpPr>
                  <a:stCxn id="189" idx="2"/>
                  <a:endCxn id="190"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192"/>
                <p:cNvCxnSpPr>
                  <a:stCxn id="191" idx="3"/>
                  <a:endCxn id="189"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9" name="Straight Connector 399"/>
              <p:cNvCxnSpPr>
                <a:cxnSpLocks noChangeShapeType="1"/>
                <a:stCxn id="186" idx="0"/>
              </p:cNvCxnSpPr>
              <p:nvPr/>
            </p:nvCxnSpPr>
            <p:spPr bwMode="auto">
              <a:xfrm flipV="1">
                <a:off x="558754" y="902165"/>
                <a:ext cx="107258" cy="1607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Rectangle 179"/>
              <p:cNvSpPr/>
              <p:nvPr/>
            </p:nvSpPr>
            <p:spPr bwMode="auto">
              <a:xfrm>
                <a:off x="873705" y="1027934"/>
                <a:ext cx="109484" cy="120616"/>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050">
                  <a:solidFill>
                    <a:srgbClr val="292929"/>
                  </a:solidFill>
                </a:endParaRPr>
              </a:p>
            </p:txBody>
          </p:sp>
          <p:cxnSp>
            <p:nvCxnSpPr>
              <p:cNvPr id="181" name="Straight Connector 401"/>
              <p:cNvCxnSpPr>
                <a:cxnSpLocks noChangeShapeType="1"/>
                <a:stCxn id="180" idx="0"/>
              </p:cNvCxnSpPr>
              <p:nvPr/>
            </p:nvCxnSpPr>
            <p:spPr bwMode="auto">
              <a:xfrm flipH="1" flipV="1">
                <a:off x="813611" y="905826"/>
                <a:ext cx="115407" cy="1217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403"/>
              <p:cNvCxnSpPr>
                <a:cxnSpLocks noChangeShapeType="1"/>
                <a:stCxn id="180" idx="2"/>
                <a:endCxn id="187" idx="0"/>
              </p:cNvCxnSpPr>
              <p:nvPr/>
            </p:nvCxnSpPr>
            <p:spPr bwMode="auto">
              <a:xfrm>
                <a:off x="928448" y="1148551"/>
                <a:ext cx="35849" cy="853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404"/>
              <p:cNvCxnSpPr>
                <a:cxnSpLocks noChangeShapeType="1"/>
                <a:stCxn id="187" idx="2"/>
                <a:endCxn id="188" idx="0"/>
              </p:cNvCxnSpPr>
              <p:nvPr/>
            </p:nvCxnSpPr>
            <p:spPr bwMode="auto">
              <a:xfrm flipH="1">
                <a:off x="958629" y="1423229"/>
                <a:ext cx="5667" cy="5696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405"/>
              <p:cNvCxnSpPr>
                <a:cxnSpLocks noChangeShapeType="1"/>
                <a:stCxn id="186" idx="2"/>
                <a:endCxn id="185" idx="0"/>
              </p:cNvCxnSpPr>
              <p:nvPr/>
            </p:nvCxnSpPr>
            <p:spPr bwMode="auto">
              <a:xfrm>
                <a:off x="558754" y="1252226"/>
                <a:ext cx="6698" cy="736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TextBox 407"/>
              <p:cNvSpPr txBox="1">
                <a:spLocks noChangeArrowheads="1"/>
              </p:cNvSpPr>
              <p:nvPr/>
            </p:nvSpPr>
            <p:spPr bwMode="auto">
              <a:xfrm>
                <a:off x="475310" y="1325831"/>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12</a:t>
                </a:r>
                <a:endParaRPr lang="el-GR" altLang="el-GR" sz="700" b="1">
                  <a:solidFill>
                    <a:srgbClr val="FFFFFF"/>
                  </a:solidFill>
                </a:endParaRPr>
              </a:p>
            </p:txBody>
          </p:sp>
          <p:sp>
            <p:nvSpPr>
              <p:cNvPr id="186" name="TextBox 408"/>
              <p:cNvSpPr txBox="1">
                <a:spLocks noChangeArrowheads="1"/>
              </p:cNvSpPr>
              <p:nvPr/>
            </p:nvSpPr>
            <p:spPr bwMode="auto">
              <a:xfrm>
                <a:off x="468611" y="1062877"/>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11</a:t>
                </a:r>
                <a:endParaRPr lang="el-GR" altLang="el-GR" sz="700" b="1">
                  <a:solidFill>
                    <a:srgbClr val="FFFFFF"/>
                  </a:solidFill>
                </a:endParaRPr>
              </a:p>
            </p:txBody>
          </p:sp>
          <p:sp>
            <p:nvSpPr>
              <p:cNvPr id="187" name="TextBox 409"/>
              <p:cNvSpPr txBox="1">
                <a:spLocks noChangeArrowheads="1"/>
              </p:cNvSpPr>
              <p:nvPr/>
            </p:nvSpPr>
            <p:spPr bwMode="auto">
              <a:xfrm>
                <a:off x="874154" y="1233880"/>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15</a:t>
                </a:r>
                <a:endParaRPr lang="el-GR" altLang="el-GR" sz="700" b="1">
                  <a:solidFill>
                    <a:srgbClr val="FFFFFF"/>
                  </a:solidFill>
                </a:endParaRPr>
              </a:p>
            </p:txBody>
          </p:sp>
          <p:sp>
            <p:nvSpPr>
              <p:cNvPr id="188" name="TextBox 410"/>
              <p:cNvSpPr txBox="1">
                <a:spLocks noChangeArrowheads="1"/>
              </p:cNvSpPr>
              <p:nvPr/>
            </p:nvSpPr>
            <p:spPr bwMode="auto">
              <a:xfrm>
                <a:off x="868486" y="1480193"/>
                <a:ext cx="180285" cy="1893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16</a:t>
                </a:r>
                <a:endParaRPr lang="el-GR" altLang="el-GR" sz="700" b="1">
                  <a:solidFill>
                    <a:srgbClr val="FFFFFF"/>
                  </a:solidFill>
                </a:endParaRPr>
              </a:p>
            </p:txBody>
          </p:sp>
        </p:grpSp>
        <p:grpSp>
          <p:nvGrpSpPr>
            <p:cNvPr id="194" name="Group 416"/>
            <p:cNvGrpSpPr>
              <a:grpSpLocks/>
            </p:cNvGrpSpPr>
            <p:nvPr/>
          </p:nvGrpSpPr>
          <p:grpSpPr bwMode="auto">
            <a:xfrm>
              <a:off x="6965971" y="3097523"/>
              <a:ext cx="1072662" cy="1442827"/>
              <a:chOff x="2705769" y="1690803"/>
              <a:chExt cx="1356312" cy="1742404"/>
            </a:xfrm>
          </p:grpSpPr>
          <p:sp>
            <p:nvSpPr>
              <p:cNvPr id="195" name="Isosceles Triangle 163"/>
              <p:cNvSpPr>
                <a:spLocks noChangeArrowheads="1"/>
              </p:cNvSpPr>
              <p:nvPr/>
            </p:nvSpPr>
            <p:spPr bwMode="auto">
              <a:xfrm>
                <a:off x="2705769" y="1690803"/>
                <a:ext cx="1345909" cy="1734252"/>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196" name="Rectangle 164"/>
              <p:cNvSpPr>
                <a:spLocks noChangeArrowheads="1"/>
              </p:cNvSpPr>
              <p:nvPr/>
            </p:nvSpPr>
            <p:spPr bwMode="auto">
              <a:xfrm>
                <a:off x="2723628" y="3117278"/>
                <a:ext cx="1338453" cy="3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a:solidFill>
                      <a:srgbClr val="292929"/>
                    </a:solidFill>
                  </a:rPr>
                  <a:t>Materials</a:t>
                </a:r>
                <a:endParaRPr lang="el-GR" altLang="el-GR" sz="1100">
                  <a:solidFill>
                    <a:srgbClr val="292929"/>
                  </a:solidFill>
                </a:endParaRPr>
              </a:p>
            </p:txBody>
          </p:sp>
          <p:grpSp>
            <p:nvGrpSpPr>
              <p:cNvPr id="197" name="Group 196"/>
              <p:cNvGrpSpPr/>
              <p:nvPr/>
            </p:nvGrpSpPr>
            <p:grpSpPr bwMode="auto">
              <a:xfrm>
                <a:off x="3187472" y="1990085"/>
                <a:ext cx="440488" cy="438718"/>
                <a:chOff x="8268678" y="2972180"/>
                <a:chExt cx="265722" cy="230832"/>
              </a:xfrm>
              <a:solidFill>
                <a:schemeClr val="bg1">
                  <a:lumMod val="50000"/>
                </a:schemeClr>
              </a:solidFill>
            </p:grpSpPr>
            <p:sp>
              <p:nvSpPr>
                <p:cNvPr id="206" name="Flowchart: Process 205"/>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207" name="Flowchart: Process 206"/>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208" name="Flowchart: Process 207"/>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209" name="Straight Connector 208"/>
                <p:cNvCxnSpPr>
                  <a:stCxn id="206" idx="2"/>
                  <a:endCxn id="207"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Straight Connector 209"/>
                <p:cNvCxnSpPr>
                  <a:stCxn id="208" idx="3"/>
                  <a:endCxn id="206"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8" name="TextBox 421"/>
              <p:cNvSpPr txBox="1">
                <a:spLocks noChangeArrowheads="1"/>
              </p:cNvSpPr>
              <p:nvPr/>
            </p:nvSpPr>
            <p:spPr bwMode="auto">
              <a:xfrm>
                <a:off x="3077368" y="2547061"/>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10</a:t>
                </a:r>
                <a:endParaRPr lang="el-GR" altLang="el-GR" sz="700" b="1">
                  <a:solidFill>
                    <a:srgbClr val="FFFFFF"/>
                  </a:solidFill>
                </a:endParaRPr>
              </a:p>
            </p:txBody>
          </p:sp>
          <p:sp>
            <p:nvSpPr>
              <p:cNvPr id="199" name="TextBox 422"/>
              <p:cNvSpPr txBox="1">
                <a:spLocks noChangeArrowheads="1"/>
              </p:cNvSpPr>
              <p:nvPr/>
            </p:nvSpPr>
            <p:spPr bwMode="auto">
              <a:xfrm>
                <a:off x="3433490" y="2574146"/>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17</a:t>
                </a:r>
                <a:endParaRPr lang="el-GR" altLang="el-GR" sz="700" b="1">
                  <a:solidFill>
                    <a:srgbClr val="FFFFFF"/>
                  </a:solidFill>
                </a:endParaRPr>
              </a:p>
            </p:txBody>
          </p:sp>
          <p:cxnSp>
            <p:nvCxnSpPr>
              <p:cNvPr id="200" name="Straight Connector 423"/>
              <p:cNvCxnSpPr>
                <a:cxnSpLocks noChangeShapeType="1"/>
                <a:stCxn id="199" idx="0"/>
              </p:cNvCxnSpPr>
              <p:nvPr/>
            </p:nvCxnSpPr>
            <p:spPr bwMode="auto">
              <a:xfrm flipH="1" flipV="1">
                <a:off x="3534036" y="2428805"/>
                <a:ext cx="4716" cy="1453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Connector 424"/>
              <p:cNvCxnSpPr>
                <a:cxnSpLocks noChangeShapeType="1"/>
                <a:stCxn id="198" idx="0"/>
              </p:cNvCxnSpPr>
              <p:nvPr/>
            </p:nvCxnSpPr>
            <p:spPr bwMode="auto">
              <a:xfrm flipV="1">
                <a:off x="3182631" y="2423844"/>
                <a:ext cx="98769" cy="12321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 name="TextBox 425"/>
              <p:cNvSpPr txBox="1">
                <a:spLocks noChangeArrowheads="1"/>
              </p:cNvSpPr>
              <p:nvPr/>
            </p:nvSpPr>
            <p:spPr bwMode="auto">
              <a:xfrm>
                <a:off x="2887915" y="2953143"/>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13</a:t>
                </a:r>
                <a:endParaRPr lang="el-GR" altLang="el-GR" sz="700" b="1">
                  <a:solidFill>
                    <a:srgbClr val="FFFFFF"/>
                  </a:solidFill>
                </a:endParaRPr>
              </a:p>
            </p:txBody>
          </p:sp>
          <p:cxnSp>
            <p:nvCxnSpPr>
              <p:cNvPr id="203" name="Straight Connector 426"/>
              <p:cNvCxnSpPr>
                <a:cxnSpLocks noChangeShapeType="1"/>
                <a:stCxn id="202" idx="0"/>
                <a:endCxn id="198" idx="2"/>
              </p:cNvCxnSpPr>
              <p:nvPr/>
            </p:nvCxnSpPr>
            <p:spPr bwMode="auto">
              <a:xfrm flipV="1">
                <a:off x="2993178" y="2758195"/>
                <a:ext cx="189453" cy="19494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 name="TextBox 427"/>
              <p:cNvSpPr txBox="1">
                <a:spLocks noChangeArrowheads="1"/>
              </p:cNvSpPr>
              <p:nvPr/>
            </p:nvSpPr>
            <p:spPr bwMode="auto">
              <a:xfrm>
                <a:off x="3199204" y="2895601"/>
                <a:ext cx="210525" cy="21113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14</a:t>
                </a:r>
                <a:endParaRPr lang="el-GR" altLang="el-GR" sz="700" b="1">
                  <a:solidFill>
                    <a:srgbClr val="FFFFFF"/>
                  </a:solidFill>
                </a:endParaRPr>
              </a:p>
            </p:txBody>
          </p:sp>
          <p:cxnSp>
            <p:nvCxnSpPr>
              <p:cNvPr id="205" name="Straight Connector 428"/>
              <p:cNvCxnSpPr>
                <a:cxnSpLocks noChangeShapeType="1"/>
                <a:stCxn id="204" idx="0"/>
                <a:endCxn id="198" idx="2"/>
              </p:cNvCxnSpPr>
              <p:nvPr/>
            </p:nvCxnSpPr>
            <p:spPr bwMode="auto">
              <a:xfrm flipH="1" flipV="1">
                <a:off x="3182631" y="2758195"/>
                <a:ext cx="121836" cy="1374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1" name="TextBox 210"/>
            <p:cNvSpPr txBox="1"/>
            <p:nvPr/>
          </p:nvSpPr>
          <p:spPr>
            <a:xfrm>
              <a:off x="6046215" y="1873908"/>
              <a:ext cx="1701107" cy="276999"/>
            </a:xfrm>
            <a:prstGeom prst="rect">
              <a:avLst/>
            </a:prstGeom>
            <a:noFill/>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1200" b="1" dirty="0">
                  <a:solidFill>
                    <a:srgbClr val="3E3E3E"/>
                  </a:solidFill>
                  <a:latin typeface="Century Gothic" pitchFamily="34" charset="0"/>
                </a:rPr>
                <a:t>Backbone</a:t>
              </a:r>
              <a:r>
                <a:rPr lang="en-US" altLang="el-GR" sz="1100" b="1" dirty="0">
                  <a:solidFill>
                    <a:srgbClr val="3E3E3E"/>
                  </a:solidFill>
                  <a:latin typeface="Century Gothic" pitchFamily="34" charset="0"/>
                </a:rPr>
                <a:t> </a:t>
              </a:r>
              <a:r>
                <a:rPr lang="en-US" altLang="el-GR" sz="1200" b="1" dirty="0">
                  <a:solidFill>
                    <a:srgbClr val="3E3E3E"/>
                  </a:solidFill>
                  <a:latin typeface="Century Gothic" pitchFamily="34" charset="0"/>
                </a:rPr>
                <a:t>thesaurus</a:t>
              </a:r>
              <a:endParaRPr lang="el-GR" altLang="el-GR" sz="1100" b="1" dirty="0">
                <a:solidFill>
                  <a:srgbClr val="3E3E3E"/>
                </a:solidFill>
                <a:latin typeface="Century Gothic" pitchFamily="34" charset="0"/>
              </a:endParaRPr>
            </a:p>
          </p:txBody>
        </p:sp>
        <p:cxnSp>
          <p:nvCxnSpPr>
            <p:cNvPr id="212" name="Elbow Connector 9"/>
            <p:cNvCxnSpPr>
              <a:cxnSpLocks noChangeShapeType="1"/>
              <a:stCxn id="211" idx="0"/>
              <a:endCxn id="214" idx="0"/>
            </p:cNvCxnSpPr>
            <p:nvPr/>
          </p:nvCxnSpPr>
          <p:spPr bwMode="auto">
            <a:xfrm rot="16200000" flipV="1">
              <a:off x="5536272" y="513411"/>
              <a:ext cx="417356" cy="2303638"/>
            </a:xfrm>
            <a:prstGeom prst="curvedConnector3">
              <a:avLst>
                <a:gd name="adj1" fmla="val 154773"/>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4" name="Group 263"/>
          <p:cNvGrpSpPr/>
          <p:nvPr/>
        </p:nvGrpSpPr>
        <p:grpSpPr>
          <a:xfrm>
            <a:off x="-119786" y="1312536"/>
            <a:ext cx="4712917" cy="3183178"/>
            <a:chOff x="-119786" y="1456552"/>
            <a:chExt cx="4712917" cy="3183178"/>
          </a:xfrm>
        </p:grpSpPr>
        <p:cxnSp>
          <p:nvCxnSpPr>
            <p:cNvPr id="42" name="Elbow Connector 9"/>
            <p:cNvCxnSpPr>
              <a:cxnSpLocks noChangeShapeType="1"/>
              <a:stCxn id="228" idx="2"/>
              <a:endCxn id="85" idx="0"/>
            </p:cNvCxnSpPr>
            <p:nvPr/>
          </p:nvCxnSpPr>
          <p:spPr bwMode="auto">
            <a:xfrm rot="5400000">
              <a:off x="1539803" y="2435937"/>
              <a:ext cx="953175" cy="661279"/>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9"/>
            <p:cNvCxnSpPr>
              <a:cxnSpLocks noChangeShapeType="1"/>
              <a:stCxn id="228" idx="0"/>
              <a:endCxn id="66" idx="0"/>
            </p:cNvCxnSpPr>
            <p:nvPr/>
          </p:nvCxnSpPr>
          <p:spPr bwMode="auto">
            <a:xfrm rot="16200000" flipV="1">
              <a:off x="1478451" y="1144411"/>
              <a:ext cx="133244" cy="1603913"/>
            </a:xfrm>
            <a:prstGeom prst="curvedConnector3">
              <a:avLst>
                <a:gd name="adj1" fmla="val 271565"/>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Elbow Connector 9"/>
            <p:cNvCxnSpPr>
              <a:cxnSpLocks noChangeShapeType="1"/>
              <a:stCxn id="228" idx="2"/>
              <a:endCxn id="46" idx="0"/>
            </p:cNvCxnSpPr>
            <p:nvPr/>
          </p:nvCxnSpPr>
          <p:spPr bwMode="auto">
            <a:xfrm rot="16200000" flipH="1">
              <a:off x="2292280" y="2344737"/>
              <a:ext cx="1067880" cy="958383"/>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 name="Group 44"/>
            <p:cNvGrpSpPr/>
            <p:nvPr/>
          </p:nvGrpSpPr>
          <p:grpSpPr>
            <a:xfrm>
              <a:off x="2479551" y="3357869"/>
              <a:ext cx="1651721" cy="1281861"/>
              <a:chOff x="2613524" y="3172782"/>
              <a:chExt cx="1789364" cy="1388683"/>
            </a:xfrm>
          </p:grpSpPr>
          <p:sp>
            <p:nvSpPr>
              <p:cNvPr id="46" name="Isosceles Triangle 172"/>
              <p:cNvSpPr>
                <a:spLocks noChangeArrowheads="1"/>
              </p:cNvSpPr>
              <p:nvPr/>
            </p:nvSpPr>
            <p:spPr bwMode="auto">
              <a:xfrm>
                <a:off x="2613524" y="3172782"/>
                <a:ext cx="1789364" cy="13680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050">
                  <a:solidFill>
                    <a:srgbClr val="292929"/>
                  </a:solidFill>
                </a:endParaRPr>
              </a:p>
            </p:txBody>
          </p:sp>
          <p:sp>
            <p:nvSpPr>
              <p:cNvPr id="47" name="Rectangle 173"/>
              <p:cNvSpPr>
                <a:spLocks noChangeArrowheads="1"/>
              </p:cNvSpPr>
              <p:nvPr/>
            </p:nvSpPr>
            <p:spPr bwMode="auto">
              <a:xfrm>
                <a:off x="2749906" y="4278054"/>
                <a:ext cx="1516600"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dirty="0">
                    <a:solidFill>
                      <a:srgbClr val="292929"/>
                    </a:solidFill>
                  </a:rPr>
                  <a:t>Physical Objects</a:t>
                </a:r>
                <a:endParaRPr lang="el-GR" altLang="el-GR" sz="1100" dirty="0">
                  <a:solidFill>
                    <a:srgbClr val="292929"/>
                  </a:solidFill>
                </a:endParaRPr>
              </a:p>
            </p:txBody>
          </p:sp>
          <p:grpSp>
            <p:nvGrpSpPr>
              <p:cNvPr id="48" name="Group 47"/>
              <p:cNvGrpSpPr/>
              <p:nvPr/>
            </p:nvGrpSpPr>
            <p:grpSpPr bwMode="auto">
              <a:xfrm>
                <a:off x="3335694" y="3396093"/>
                <a:ext cx="264780" cy="315930"/>
                <a:chOff x="8268678" y="2972180"/>
                <a:chExt cx="265722" cy="230832"/>
              </a:xfrm>
              <a:solidFill>
                <a:schemeClr val="bg1">
                  <a:lumMod val="50000"/>
                </a:schemeClr>
              </a:solidFill>
            </p:grpSpPr>
            <p:sp>
              <p:nvSpPr>
                <p:cNvPr id="60" name="Flowchart: Process 59"/>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050">
                    <a:solidFill>
                      <a:srgbClr val="292929"/>
                    </a:solidFill>
                  </a:endParaRPr>
                </a:p>
              </p:txBody>
            </p:sp>
            <p:sp>
              <p:nvSpPr>
                <p:cNvPr id="61" name="Flowchart: Process 60"/>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050">
                    <a:solidFill>
                      <a:srgbClr val="292929"/>
                    </a:solidFill>
                  </a:endParaRPr>
                </a:p>
              </p:txBody>
            </p:sp>
            <p:sp>
              <p:nvSpPr>
                <p:cNvPr id="62" name="Flowchart: Process 61"/>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050">
                    <a:solidFill>
                      <a:srgbClr val="292929"/>
                    </a:solidFill>
                  </a:endParaRPr>
                </a:p>
              </p:txBody>
            </p:sp>
            <p:cxnSp>
              <p:nvCxnSpPr>
                <p:cNvPr id="63" name="Straight Connector 62"/>
                <p:cNvCxnSpPr>
                  <a:stCxn id="60" idx="2"/>
                  <a:endCxn id="61"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62" idx="3"/>
                  <a:endCxn id="60"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9" name="Straight Connector 230"/>
              <p:cNvCxnSpPr>
                <a:cxnSpLocks noChangeShapeType="1"/>
                <a:stCxn id="55" idx="0"/>
              </p:cNvCxnSpPr>
              <p:nvPr/>
            </p:nvCxnSpPr>
            <p:spPr bwMode="auto">
              <a:xfrm flipV="1">
                <a:off x="3293925" y="3708451"/>
                <a:ext cx="98229" cy="9062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9"/>
              <p:cNvSpPr/>
              <p:nvPr/>
            </p:nvSpPr>
            <p:spPr bwMode="auto">
              <a:xfrm>
                <a:off x="3562917" y="3849490"/>
                <a:ext cx="123896" cy="116513"/>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050">
                  <a:solidFill>
                    <a:srgbClr val="292929"/>
                  </a:solidFill>
                </a:endParaRPr>
              </a:p>
            </p:txBody>
          </p:sp>
          <p:cxnSp>
            <p:nvCxnSpPr>
              <p:cNvPr id="51" name="Straight Connector 255"/>
              <p:cNvCxnSpPr>
                <a:cxnSpLocks noChangeShapeType="1"/>
                <a:stCxn id="55" idx="2"/>
                <a:endCxn id="56" idx="0"/>
              </p:cNvCxnSpPr>
              <p:nvPr/>
            </p:nvCxnSpPr>
            <p:spPr bwMode="auto">
              <a:xfrm>
                <a:off x="3293925" y="3988478"/>
                <a:ext cx="194997" cy="9899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256"/>
              <p:cNvCxnSpPr>
                <a:cxnSpLocks noChangeShapeType="1"/>
                <a:stCxn id="50" idx="0"/>
              </p:cNvCxnSpPr>
              <p:nvPr/>
            </p:nvCxnSpPr>
            <p:spPr bwMode="auto">
              <a:xfrm flipH="1" flipV="1">
                <a:off x="3544014" y="3712023"/>
                <a:ext cx="80924" cy="1374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260"/>
              <p:cNvCxnSpPr>
                <a:cxnSpLocks noChangeShapeType="1"/>
                <a:stCxn id="50" idx="2"/>
                <a:endCxn id="57" idx="0"/>
              </p:cNvCxnSpPr>
              <p:nvPr/>
            </p:nvCxnSpPr>
            <p:spPr bwMode="auto">
              <a:xfrm>
                <a:off x="3624865" y="3966002"/>
                <a:ext cx="131129" cy="1214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261"/>
              <p:cNvCxnSpPr>
                <a:cxnSpLocks noChangeShapeType="1"/>
                <a:stCxn id="55" idx="2"/>
                <a:endCxn id="58" idx="0"/>
              </p:cNvCxnSpPr>
              <p:nvPr/>
            </p:nvCxnSpPr>
            <p:spPr bwMode="auto">
              <a:xfrm flipH="1">
                <a:off x="3193664" y="3988478"/>
                <a:ext cx="100261" cy="1315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145"/>
              <p:cNvSpPr txBox="1">
                <a:spLocks noChangeArrowheads="1"/>
              </p:cNvSpPr>
              <p:nvPr/>
            </p:nvSpPr>
            <p:spPr bwMode="auto">
              <a:xfrm>
                <a:off x="3230656" y="3799076"/>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1</a:t>
                </a:r>
                <a:endParaRPr lang="el-GR" altLang="el-GR" sz="700" b="1">
                  <a:solidFill>
                    <a:srgbClr val="FFFFFF"/>
                  </a:solidFill>
                </a:endParaRPr>
              </a:p>
            </p:txBody>
          </p:sp>
          <p:sp>
            <p:nvSpPr>
              <p:cNvPr id="56" name="TextBox 298"/>
              <p:cNvSpPr txBox="1">
                <a:spLocks noChangeArrowheads="1"/>
              </p:cNvSpPr>
              <p:nvPr/>
            </p:nvSpPr>
            <p:spPr bwMode="auto">
              <a:xfrm>
                <a:off x="3425652" y="4087472"/>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2</a:t>
                </a:r>
                <a:endParaRPr lang="el-GR" altLang="el-GR" sz="700" b="1">
                  <a:solidFill>
                    <a:srgbClr val="FFFFFF"/>
                  </a:solidFill>
                </a:endParaRPr>
              </a:p>
            </p:txBody>
          </p:sp>
          <p:sp>
            <p:nvSpPr>
              <p:cNvPr id="57" name="TextBox 299"/>
              <p:cNvSpPr txBox="1">
                <a:spLocks noChangeArrowheads="1"/>
              </p:cNvSpPr>
              <p:nvPr/>
            </p:nvSpPr>
            <p:spPr bwMode="auto">
              <a:xfrm>
                <a:off x="3692724" y="4087472"/>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4</a:t>
                </a:r>
                <a:endParaRPr lang="el-GR" altLang="el-GR" sz="700" b="1">
                  <a:solidFill>
                    <a:srgbClr val="FFFFFF"/>
                  </a:solidFill>
                </a:endParaRPr>
              </a:p>
            </p:txBody>
          </p:sp>
          <p:sp>
            <p:nvSpPr>
              <p:cNvPr id="58" name="TextBox 303"/>
              <p:cNvSpPr txBox="1">
                <a:spLocks noChangeArrowheads="1"/>
              </p:cNvSpPr>
              <p:nvPr/>
            </p:nvSpPr>
            <p:spPr bwMode="auto">
              <a:xfrm>
                <a:off x="3130394" y="4120019"/>
                <a:ext cx="126539" cy="18940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700" b="1">
                    <a:solidFill>
                      <a:srgbClr val="FFFFFF"/>
                    </a:solidFill>
                  </a:rPr>
                  <a:t>3</a:t>
                </a:r>
                <a:endParaRPr lang="el-GR" altLang="el-GR" sz="700" b="1">
                  <a:solidFill>
                    <a:srgbClr val="FFFFFF"/>
                  </a:solidFill>
                </a:endParaRPr>
              </a:p>
            </p:txBody>
          </p:sp>
          <p:cxnSp>
            <p:nvCxnSpPr>
              <p:cNvPr id="59" name="Straight Connector 380"/>
              <p:cNvCxnSpPr>
                <a:cxnSpLocks noChangeShapeType="1"/>
                <a:stCxn id="56" idx="0"/>
                <a:endCxn id="50" idx="2"/>
              </p:cNvCxnSpPr>
              <p:nvPr/>
            </p:nvCxnSpPr>
            <p:spPr bwMode="auto">
              <a:xfrm flipV="1">
                <a:off x="3488922" y="3966002"/>
                <a:ext cx="135943" cy="12147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64"/>
            <p:cNvGrpSpPr/>
            <p:nvPr/>
          </p:nvGrpSpPr>
          <p:grpSpPr>
            <a:xfrm>
              <a:off x="-119786" y="1879746"/>
              <a:ext cx="1742767" cy="1548669"/>
              <a:chOff x="-21626" y="2925774"/>
              <a:chExt cx="1887998" cy="1677725"/>
            </a:xfrm>
          </p:grpSpPr>
          <p:sp>
            <p:nvSpPr>
              <p:cNvPr id="66" name="Isosceles Triangle 198"/>
              <p:cNvSpPr>
                <a:spLocks noChangeArrowheads="1"/>
              </p:cNvSpPr>
              <p:nvPr/>
            </p:nvSpPr>
            <p:spPr bwMode="auto">
              <a:xfrm>
                <a:off x="36066" y="2925774"/>
                <a:ext cx="1754238" cy="167492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67" name="Rectangle 199"/>
              <p:cNvSpPr>
                <a:spLocks noChangeArrowheads="1"/>
              </p:cNvSpPr>
              <p:nvPr/>
            </p:nvSpPr>
            <p:spPr bwMode="auto">
              <a:xfrm>
                <a:off x="-21626" y="4320088"/>
                <a:ext cx="1887998"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dirty="0">
                    <a:solidFill>
                      <a:srgbClr val="292929"/>
                    </a:solidFill>
                  </a:rPr>
                  <a:t>Conceptual Objects</a:t>
                </a:r>
                <a:endParaRPr lang="el-GR" altLang="el-GR" sz="1100" dirty="0">
                  <a:solidFill>
                    <a:srgbClr val="292929"/>
                  </a:solidFill>
                </a:endParaRPr>
              </a:p>
            </p:txBody>
          </p:sp>
          <p:grpSp>
            <p:nvGrpSpPr>
              <p:cNvPr id="68" name="Group 67"/>
              <p:cNvGrpSpPr/>
              <p:nvPr/>
            </p:nvGrpSpPr>
            <p:grpSpPr bwMode="auto">
              <a:xfrm>
                <a:off x="776411" y="3127007"/>
                <a:ext cx="262563" cy="371561"/>
                <a:chOff x="8268678" y="2972180"/>
                <a:chExt cx="265722" cy="230832"/>
              </a:xfrm>
              <a:solidFill>
                <a:schemeClr val="bg1">
                  <a:lumMod val="50000"/>
                </a:schemeClr>
              </a:solidFill>
            </p:grpSpPr>
            <p:sp>
              <p:nvSpPr>
                <p:cNvPr id="79" name="Flowchart: Process 78"/>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80" name="Flowchart: Process 79"/>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81" name="Flowchart: Process 80"/>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82" name="Straight Connector 81"/>
                <p:cNvCxnSpPr>
                  <a:stCxn id="79" idx="2"/>
                  <a:endCxn id="80"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81" idx="3"/>
                  <a:endCxn id="79"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9" name="Straight Connector 273"/>
              <p:cNvCxnSpPr>
                <a:cxnSpLocks noChangeShapeType="1"/>
                <a:stCxn id="72" idx="0"/>
              </p:cNvCxnSpPr>
              <p:nvPr/>
            </p:nvCxnSpPr>
            <p:spPr bwMode="auto">
              <a:xfrm flipV="1">
                <a:off x="740777" y="3494364"/>
                <a:ext cx="61863" cy="14558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1011183" y="3849000"/>
                <a:ext cx="112317" cy="108864"/>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71" name="Straight Connector 295"/>
              <p:cNvCxnSpPr>
                <a:cxnSpLocks noChangeShapeType="1"/>
                <a:stCxn id="75" idx="0"/>
                <a:endCxn id="70" idx="2"/>
              </p:cNvCxnSpPr>
              <p:nvPr/>
            </p:nvCxnSpPr>
            <p:spPr bwMode="auto">
              <a:xfrm flipH="1" flipV="1">
                <a:off x="1067342" y="3957864"/>
                <a:ext cx="137510" cy="7935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324"/>
              <p:cNvSpPr txBox="1">
                <a:spLocks noChangeArrowheads="1"/>
              </p:cNvSpPr>
              <p:nvPr/>
            </p:nvSpPr>
            <p:spPr bwMode="auto">
              <a:xfrm>
                <a:off x="668466" y="3639948"/>
                <a:ext cx="144621"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5</a:t>
                </a:r>
                <a:endParaRPr lang="el-GR" altLang="el-GR" sz="900" b="1">
                  <a:solidFill>
                    <a:srgbClr val="FFFFFF"/>
                  </a:solidFill>
                </a:endParaRPr>
              </a:p>
            </p:txBody>
          </p:sp>
          <p:sp>
            <p:nvSpPr>
              <p:cNvPr id="73" name="TextBox 344"/>
              <p:cNvSpPr txBox="1">
                <a:spLocks noChangeArrowheads="1"/>
              </p:cNvSpPr>
              <p:nvPr/>
            </p:nvSpPr>
            <p:spPr bwMode="auto">
              <a:xfrm>
                <a:off x="651306" y="3958778"/>
                <a:ext cx="151333"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6</a:t>
                </a:r>
                <a:endParaRPr lang="el-GR" altLang="el-GR" sz="900" b="1">
                  <a:solidFill>
                    <a:srgbClr val="FFFFFF"/>
                  </a:solidFill>
                </a:endParaRPr>
              </a:p>
            </p:txBody>
          </p:sp>
          <p:cxnSp>
            <p:nvCxnSpPr>
              <p:cNvPr id="74" name="Straight Connector 345"/>
              <p:cNvCxnSpPr>
                <a:cxnSpLocks noChangeShapeType="1"/>
                <a:stCxn id="73" idx="0"/>
                <a:endCxn id="72" idx="2"/>
              </p:cNvCxnSpPr>
              <p:nvPr/>
            </p:nvCxnSpPr>
            <p:spPr bwMode="auto">
              <a:xfrm flipV="1">
                <a:off x="726973" y="3862692"/>
                <a:ext cx="13804" cy="960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351"/>
              <p:cNvSpPr txBox="1">
                <a:spLocks noChangeArrowheads="1"/>
              </p:cNvSpPr>
              <p:nvPr/>
            </p:nvSpPr>
            <p:spPr bwMode="auto">
              <a:xfrm>
                <a:off x="1133768" y="4037215"/>
                <a:ext cx="142167"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7</a:t>
                </a:r>
                <a:endParaRPr lang="el-GR" altLang="el-GR" sz="900" b="1">
                  <a:solidFill>
                    <a:srgbClr val="FFFFFF"/>
                  </a:solidFill>
                </a:endParaRPr>
              </a:p>
            </p:txBody>
          </p:sp>
          <p:cxnSp>
            <p:nvCxnSpPr>
              <p:cNvPr id="76" name="Straight Connector 373"/>
              <p:cNvCxnSpPr>
                <a:cxnSpLocks noChangeShapeType="1"/>
                <a:stCxn id="70" idx="0"/>
                <a:endCxn id="77" idx="2"/>
              </p:cNvCxnSpPr>
              <p:nvPr/>
            </p:nvCxnSpPr>
            <p:spPr bwMode="auto">
              <a:xfrm flipH="1" flipV="1">
                <a:off x="966225" y="3733012"/>
                <a:ext cx="101669" cy="11550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76"/>
              <p:cNvSpPr/>
              <p:nvPr/>
            </p:nvSpPr>
            <p:spPr bwMode="auto">
              <a:xfrm>
                <a:off x="908635" y="3622789"/>
                <a:ext cx="113943" cy="110278"/>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78" name="Straight Connector 390"/>
              <p:cNvCxnSpPr>
                <a:cxnSpLocks noChangeShapeType="1"/>
                <a:stCxn id="77" idx="0"/>
              </p:cNvCxnSpPr>
              <p:nvPr/>
            </p:nvCxnSpPr>
            <p:spPr bwMode="auto">
              <a:xfrm flipH="1" flipV="1">
                <a:off x="802639" y="3494364"/>
                <a:ext cx="163586" cy="1283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1002148" y="3243164"/>
              <a:ext cx="1367204" cy="1327396"/>
              <a:chOff x="1619855" y="2550165"/>
              <a:chExt cx="1481138" cy="1438012"/>
            </a:xfrm>
          </p:grpSpPr>
          <p:sp>
            <p:nvSpPr>
              <p:cNvPr id="85" name="Isosceles Triangle 163"/>
              <p:cNvSpPr>
                <a:spLocks noChangeArrowheads="1"/>
              </p:cNvSpPr>
              <p:nvPr/>
            </p:nvSpPr>
            <p:spPr bwMode="auto">
              <a:xfrm>
                <a:off x="1619855" y="2550165"/>
                <a:ext cx="1481138" cy="1438012"/>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86" name="Rectangle 164"/>
              <p:cNvSpPr>
                <a:spLocks noChangeArrowheads="1"/>
              </p:cNvSpPr>
              <p:nvPr/>
            </p:nvSpPr>
            <p:spPr bwMode="auto">
              <a:xfrm>
                <a:off x="1769955" y="3651308"/>
                <a:ext cx="1238866"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dirty="0">
                    <a:solidFill>
                      <a:srgbClr val="292929"/>
                    </a:solidFill>
                  </a:rPr>
                  <a:t>Materials</a:t>
                </a:r>
                <a:endParaRPr lang="el-GR" altLang="el-GR" sz="1100" dirty="0">
                  <a:solidFill>
                    <a:srgbClr val="292929"/>
                  </a:solidFill>
                </a:endParaRPr>
              </a:p>
            </p:txBody>
          </p:sp>
          <p:grpSp>
            <p:nvGrpSpPr>
              <p:cNvPr id="87" name="Group 86"/>
              <p:cNvGrpSpPr/>
              <p:nvPr/>
            </p:nvGrpSpPr>
            <p:grpSpPr bwMode="auto">
              <a:xfrm>
                <a:off x="2155551" y="2725239"/>
                <a:ext cx="407714" cy="298623"/>
                <a:chOff x="8268678" y="2972180"/>
                <a:chExt cx="265722" cy="230832"/>
              </a:xfrm>
              <a:solidFill>
                <a:schemeClr val="bg1">
                  <a:lumMod val="50000"/>
                </a:schemeClr>
              </a:solidFill>
            </p:grpSpPr>
            <p:sp>
              <p:nvSpPr>
                <p:cNvPr id="93" name="Flowchart: Process 92"/>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94" name="Flowchart: Process 93"/>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95" name="Flowchart: Process 94"/>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96" name="Straight Connector 95"/>
                <p:cNvCxnSpPr>
                  <a:stCxn id="93" idx="2"/>
                  <a:endCxn id="94"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a:stCxn id="95" idx="3"/>
                  <a:endCxn id="93"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 name="Straight Connector 171"/>
              <p:cNvCxnSpPr>
                <a:cxnSpLocks noChangeShapeType="1"/>
                <a:endCxn id="89" idx="0"/>
              </p:cNvCxnSpPr>
              <p:nvPr/>
            </p:nvCxnSpPr>
            <p:spPr bwMode="auto">
              <a:xfrm>
                <a:off x="2242491" y="3020482"/>
                <a:ext cx="181461" cy="15659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172"/>
              <p:cNvSpPr txBox="1">
                <a:spLocks noChangeArrowheads="1"/>
              </p:cNvSpPr>
              <p:nvPr/>
            </p:nvSpPr>
            <p:spPr bwMode="auto">
              <a:xfrm>
                <a:off x="2284638" y="3177073"/>
                <a:ext cx="278627"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13</a:t>
                </a:r>
                <a:endParaRPr lang="el-GR" altLang="el-GR" sz="900" b="1">
                  <a:solidFill>
                    <a:srgbClr val="FFFFFF"/>
                  </a:solidFill>
                </a:endParaRPr>
              </a:p>
            </p:txBody>
          </p:sp>
          <p:cxnSp>
            <p:nvCxnSpPr>
              <p:cNvPr id="90" name="Straight Connector 176"/>
              <p:cNvCxnSpPr>
                <a:cxnSpLocks noChangeShapeType="1"/>
                <a:stCxn id="89" idx="0"/>
              </p:cNvCxnSpPr>
              <p:nvPr/>
            </p:nvCxnSpPr>
            <p:spPr bwMode="auto">
              <a:xfrm flipV="1">
                <a:off x="2423952" y="3023861"/>
                <a:ext cx="52375" cy="1532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251"/>
              <p:cNvSpPr txBox="1">
                <a:spLocks noChangeArrowheads="1"/>
              </p:cNvSpPr>
              <p:nvPr/>
            </p:nvSpPr>
            <p:spPr bwMode="auto">
              <a:xfrm>
                <a:off x="2286810" y="3507964"/>
                <a:ext cx="276455" cy="222744"/>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14</a:t>
                </a:r>
                <a:endParaRPr lang="el-GR" altLang="el-GR" sz="900" b="1">
                  <a:solidFill>
                    <a:srgbClr val="FFFFFF"/>
                  </a:solidFill>
                </a:endParaRPr>
              </a:p>
            </p:txBody>
          </p:sp>
          <p:cxnSp>
            <p:nvCxnSpPr>
              <p:cNvPr id="92" name="Straight Connector 254"/>
              <p:cNvCxnSpPr>
                <a:cxnSpLocks noChangeShapeType="1"/>
                <a:stCxn id="91" idx="0"/>
                <a:endCxn id="89" idx="2"/>
              </p:cNvCxnSpPr>
              <p:nvPr/>
            </p:nvCxnSpPr>
            <p:spPr bwMode="auto">
              <a:xfrm flipH="1" flipV="1">
                <a:off x="2423952" y="3399817"/>
                <a:ext cx="1087" cy="10814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 name="Group 20"/>
            <p:cNvGrpSpPr>
              <a:grpSpLocks/>
            </p:cNvGrpSpPr>
            <p:nvPr/>
          </p:nvGrpSpPr>
          <p:grpSpPr bwMode="auto">
            <a:xfrm>
              <a:off x="2996611" y="1893582"/>
              <a:ext cx="1486817" cy="1376129"/>
              <a:chOff x="3248421" y="792163"/>
              <a:chExt cx="1531542" cy="1785326"/>
            </a:xfrm>
          </p:grpSpPr>
          <p:sp>
            <p:nvSpPr>
              <p:cNvPr id="99" name="Isosceles Triangle 145"/>
              <p:cNvSpPr>
                <a:spLocks noChangeArrowheads="1"/>
              </p:cNvSpPr>
              <p:nvPr/>
            </p:nvSpPr>
            <p:spPr bwMode="auto">
              <a:xfrm>
                <a:off x="3248421" y="792163"/>
                <a:ext cx="1531542" cy="1785326"/>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100" name="Rectangle 146"/>
              <p:cNvSpPr>
                <a:spLocks noChangeArrowheads="1"/>
              </p:cNvSpPr>
              <p:nvPr/>
            </p:nvSpPr>
            <p:spPr bwMode="auto">
              <a:xfrm>
                <a:off x="3321050" y="2224089"/>
                <a:ext cx="1255713" cy="3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1100">
                    <a:solidFill>
                      <a:srgbClr val="292929"/>
                    </a:solidFill>
                  </a:rPr>
                  <a:t>Activities</a:t>
                </a:r>
                <a:endParaRPr lang="el-GR" altLang="el-GR" sz="1100">
                  <a:solidFill>
                    <a:srgbClr val="292929"/>
                  </a:solidFill>
                </a:endParaRPr>
              </a:p>
            </p:txBody>
          </p:sp>
          <p:grpSp>
            <p:nvGrpSpPr>
              <p:cNvPr id="101" name="Group 100"/>
              <p:cNvGrpSpPr/>
              <p:nvPr/>
            </p:nvGrpSpPr>
            <p:grpSpPr bwMode="auto">
              <a:xfrm>
                <a:off x="3853084" y="1020037"/>
                <a:ext cx="304078" cy="367841"/>
                <a:chOff x="8268678" y="2972180"/>
                <a:chExt cx="265722" cy="230832"/>
              </a:xfrm>
              <a:solidFill>
                <a:schemeClr val="bg1">
                  <a:lumMod val="50000"/>
                </a:schemeClr>
              </a:solidFill>
            </p:grpSpPr>
            <p:sp>
              <p:nvSpPr>
                <p:cNvPr id="115" name="Flowchart: Process 114"/>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16" name="Flowchart: Process 115"/>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117" name="Flowchart: Process 116"/>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118" name="Straight Connector 117"/>
                <p:cNvCxnSpPr>
                  <a:stCxn id="115" idx="2"/>
                  <a:endCxn id="116"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a:stCxn id="117" idx="3"/>
                  <a:endCxn id="115"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2" name="Straight Connector 190"/>
              <p:cNvCxnSpPr>
                <a:cxnSpLocks noChangeShapeType="1"/>
                <a:stCxn id="108" idx="2"/>
                <a:endCxn id="112" idx="0"/>
              </p:cNvCxnSpPr>
              <p:nvPr/>
            </p:nvCxnSpPr>
            <p:spPr bwMode="auto">
              <a:xfrm flipH="1">
                <a:off x="3716939" y="1792337"/>
                <a:ext cx="100326" cy="7297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91"/>
              <p:cNvCxnSpPr>
                <a:cxnSpLocks noChangeShapeType="1"/>
                <a:stCxn id="108" idx="0"/>
              </p:cNvCxnSpPr>
              <p:nvPr/>
            </p:nvCxnSpPr>
            <p:spPr bwMode="auto">
              <a:xfrm flipV="1">
                <a:off x="3817265" y="1384301"/>
                <a:ext cx="100685" cy="141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Rectangle 103"/>
              <p:cNvSpPr/>
              <p:nvPr/>
            </p:nvSpPr>
            <p:spPr bwMode="auto">
              <a:xfrm>
                <a:off x="4097514" y="1584054"/>
                <a:ext cx="130141" cy="139652"/>
              </a:xfrm>
              <a:prstGeom prst="rect">
                <a:avLst/>
              </a:prstGeom>
              <a:solidFill>
                <a:schemeClr val="bg2"/>
              </a:solidFill>
              <a:ln w="9525" cap="flat" cmpd="sng" algn="ctr">
                <a:solidFill>
                  <a:schemeClr val="tx1">
                    <a:lumMod val="90000"/>
                    <a:lumOff val="10000"/>
                  </a:schemeClr>
                </a:solidFill>
                <a:prstDash val="solid"/>
                <a:round/>
                <a:headEnd type="none" w="med" len="med"/>
                <a:tailEnd type="none" w="med" len="med"/>
              </a:ln>
              <a:effectLs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cxnSp>
            <p:nvCxnSpPr>
              <p:cNvPr id="105" name="Straight Connector 198"/>
              <p:cNvCxnSpPr>
                <a:cxnSpLocks noChangeShapeType="1"/>
                <a:stCxn id="108" idx="2"/>
                <a:endCxn id="109" idx="0"/>
              </p:cNvCxnSpPr>
              <p:nvPr/>
            </p:nvCxnSpPr>
            <p:spPr bwMode="auto">
              <a:xfrm>
                <a:off x="3817265" y="1792337"/>
                <a:ext cx="237813" cy="7297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99"/>
              <p:cNvCxnSpPr>
                <a:cxnSpLocks noChangeShapeType="1"/>
                <a:stCxn id="104" idx="0"/>
              </p:cNvCxnSpPr>
              <p:nvPr/>
            </p:nvCxnSpPr>
            <p:spPr bwMode="auto">
              <a:xfrm flipH="1" flipV="1">
                <a:off x="4092575" y="1387475"/>
                <a:ext cx="6985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203"/>
              <p:cNvCxnSpPr>
                <a:cxnSpLocks noChangeShapeType="1"/>
                <a:stCxn id="104" idx="2"/>
                <a:endCxn id="110" idx="0"/>
              </p:cNvCxnSpPr>
              <p:nvPr/>
            </p:nvCxnSpPr>
            <p:spPr bwMode="auto">
              <a:xfrm>
                <a:off x="4162585" y="1723706"/>
                <a:ext cx="192721" cy="935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211"/>
              <p:cNvSpPr txBox="1">
                <a:spLocks noChangeArrowheads="1"/>
              </p:cNvSpPr>
              <p:nvPr/>
            </p:nvSpPr>
            <p:spPr bwMode="auto">
              <a:xfrm>
                <a:off x="3749675" y="1525588"/>
                <a:ext cx="135179"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9</a:t>
                </a:r>
                <a:endParaRPr lang="el-GR" altLang="el-GR" sz="900" b="1">
                  <a:solidFill>
                    <a:srgbClr val="FFFFFF"/>
                  </a:solidFill>
                </a:endParaRPr>
              </a:p>
            </p:txBody>
          </p:sp>
          <p:sp>
            <p:nvSpPr>
              <p:cNvPr id="109" name="TextBox 212"/>
              <p:cNvSpPr txBox="1">
                <a:spLocks noChangeArrowheads="1"/>
              </p:cNvSpPr>
              <p:nvPr/>
            </p:nvSpPr>
            <p:spPr bwMode="auto">
              <a:xfrm>
                <a:off x="3954463" y="1865313"/>
                <a:ext cx="201227"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10</a:t>
                </a:r>
                <a:endParaRPr lang="el-GR" altLang="el-GR" sz="900" b="1">
                  <a:solidFill>
                    <a:srgbClr val="FFFFFF"/>
                  </a:solidFill>
                </a:endParaRPr>
              </a:p>
            </p:txBody>
          </p:sp>
          <p:sp>
            <p:nvSpPr>
              <p:cNvPr id="110" name="TextBox 213"/>
              <p:cNvSpPr txBox="1">
                <a:spLocks noChangeArrowheads="1"/>
              </p:cNvSpPr>
              <p:nvPr/>
            </p:nvSpPr>
            <p:spPr bwMode="auto">
              <a:xfrm>
                <a:off x="4267200" y="1817218"/>
                <a:ext cx="176212"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8</a:t>
                </a:r>
                <a:endParaRPr lang="el-GR" altLang="el-GR" sz="900" b="1">
                  <a:solidFill>
                    <a:srgbClr val="FFFFFF"/>
                  </a:solidFill>
                </a:endParaRPr>
              </a:p>
            </p:txBody>
          </p:sp>
          <p:cxnSp>
            <p:nvCxnSpPr>
              <p:cNvPr id="111" name="Straight Connector 220"/>
              <p:cNvCxnSpPr>
                <a:cxnSpLocks noChangeShapeType="1"/>
                <a:stCxn id="109" idx="0"/>
                <a:endCxn id="104" idx="2"/>
              </p:cNvCxnSpPr>
              <p:nvPr/>
            </p:nvCxnSpPr>
            <p:spPr bwMode="auto">
              <a:xfrm flipV="1">
                <a:off x="4055077" y="1723706"/>
                <a:ext cx="107507" cy="1416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TextBox 222"/>
              <p:cNvSpPr txBox="1">
                <a:spLocks noChangeArrowheads="1"/>
              </p:cNvSpPr>
              <p:nvPr/>
            </p:nvSpPr>
            <p:spPr bwMode="auto">
              <a:xfrm>
                <a:off x="3616325" y="1865313"/>
                <a:ext cx="201227"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12</a:t>
                </a:r>
                <a:endParaRPr lang="el-GR" altLang="el-GR" sz="900" b="1">
                  <a:solidFill>
                    <a:srgbClr val="FFFFFF"/>
                  </a:solidFill>
                </a:endParaRPr>
              </a:p>
            </p:txBody>
          </p:sp>
          <p:sp>
            <p:nvSpPr>
              <p:cNvPr id="113" name="TextBox 265"/>
              <p:cNvSpPr txBox="1">
                <a:spLocks noChangeArrowheads="1"/>
              </p:cNvSpPr>
              <p:nvPr/>
            </p:nvSpPr>
            <p:spPr bwMode="auto">
              <a:xfrm>
                <a:off x="4333875" y="2192338"/>
                <a:ext cx="201227" cy="266749"/>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231" tIns="33231" rIns="33231" bIns="3323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900" b="1">
                    <a:solidFill>
                      <a:srgbClr val="FFFFFF"/>
                    </a:solidFill>
                  </a:rPr>
                  <a:t>11</a:t>
                </a:r>
                <a:endParaRPr lang="el-GR" altLang="el-GR" sz="900" b="1">
                  <a:solidFill>
                    <a:srgbClr val="FFFFFF"/>
                  </a:solidFill>
                </a:endParaRPr>
              </a:p>
            </p:txBody>
          </p:sp>
          <p:cxnSp>
            <p:nvCxnSpPr>
              <p:cNvPr id="114" name="Straight Connector 266"/>
              <p:cNvCxnSpPr>
                <a:cxnSpLocks noChangeShapeType="1"/>
                <a:stCxn id="110" idx="2"/>
                <a:endCxn id="113" idx="0"/>
              </p:cNvCxnSpPr>
              <p:nvPr/>
            </p:nvCxnSpPr>
            <p:spPr bwMode="auto">
              <a:xfrm>
                <a:off x="4355306" y="2083967"/>
                <a:ext cx="79183" cy="10837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2" name="Group 221"/>
            <p:cNvGrpSpPr/>
            <p:nvPr/>
          </p:nvGrpSpPr>
          <p:grpSpPr>
            <a:xfrm>
              <a:off x="1307483" y="2072520"/>
              <a:ext cx="245282" cy="213076"/>
              <a:chOff x="8268678" y="2972180"/>
              <a:chExt cx="265722" cy="230832"/>
            </a:xfrm>
            <a:solidFill>
              <a:schemeClr val="bg1">
                <a:lumMod val="50000"/>
              </a:schemeClr>
            </a:solidFill>
          </p:grpSpPr>
          <p:sp>
            <p:nvSpPr>
              <p:cNvPr id="223" name="Flowchart: Process 222"/>
              <p:cNvSpPr/>
              <p:nvPr/>
            </p:nvSpPr>
            <p:spPr bwMode="auto">
              <a:xfrm>
                <a:off x="8335913" y="29721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224" name="Flowchart: Process 223"/>
              <p:cNvSpPr/>
              <p:nvPr/>
            </p:nvSpPr>
            <p:spPr bwMode="auto">
              <a:xfrm>
                <a:off x="8268678" y="3124580"/>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225" name="Flowchart: Process 224"/>
              <p:cNvSpPr/>
              <p:nvPr/>
            </p:nvSpPr>
            <p:spPr bwMode="auto">
              <a:xfrm>
                <a:off x="8421078" y="3127192"/>
                <a:ext cx="113322" cy="75820"/>
              </a:xfrm>
              <a:prstGeom prst="flowChartProcess">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226" name="Straight Connector 225"/>
              <p:cNvCxnSpPr>
                <a:stCxn id="223" idx="2"/>
                <a:endCxn id="224" idx="0"/>
              </p:cNvCxnSpPr>
              <p:nvPr/>
            </p:nvCxnSpPr>
            <p:spPr bwMode="auto">
              <a:xfrm flipH="1">
                <a:off x="8325339" y="3048000"/>
                <a:ext cx="67235" cy="76580"/>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Connector 226"/>
              <p:cNvCxnSpPr>
                <a:stCxn id="225" idx="3"/>
                <a:endCxn id="223" idx="2"/>
              </p:cNvCxnSpPr>
              <p:nvPr/>
            </p:nvCxnSpPr>
            <p:spPr bwMode="auto">
              <a:xfrm flipH="1" flipV="1">
                <a:off x="8392574" y="3048000"/>
                <a:ext cx="141826" cy="117102"/>
              </a:xfrm>
              <a:prstGeom prst="line">
                <a:avLst/>
              </a:prstGeom>
              <a:grp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8" name="TextBox 227"/>
            <p:cNvSpPr txBox="1"/>
            <p:nvPr/>
          </p:nvSpPr>
          <p:spPr>
            <a:xfrm>
              <a:off x="1496475" y="2012990"/>
              <a:ext cx="1701107" cy="276999"/>
            </a:xfrm>
            <a:prstGeom prst="rect">
              <a:avLst/>
            </a:prstGeom>
            <a:noFill/>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el-GR" sz="1200" b="1" dirty="0">
                  <a:solidFill>
                    <a:srgbClr val="3E3E3E"/>
                  </a:solidFill>
                  <a:latin typeface="Century Gothic" pitchFamily="34" charset="0"/>
                </a:rPr>
                <a:t>Backbone</a:t>
              </a:r>
              <a:r>
                <a:rPr lang="en-US" altLang="el-GR" sz="1100" b="1" dirty="0">
                  <a:solidFill>
                    <a:srgbClr val="3E3E3E"/>
                  </a:solidFill>
                  <a:latin typeface="Century Gothic" pitchFamily="34" charset="0"/>
                </a:rPr>
                <a:t> </a:t>
              </a:r>
              <a:r>
                <a:rPr lang="en-US" altLang="el-GR" sz="1200" b="1" dirty="0">
                  <a:solidFill>
                    <a:srgbClr val="3E3E3E"/>
                  </a:solidFill>
                  <a:latin typeface="Century Gothic" pitchFamily="34" charset="0"/>
                </a:rPr>
                <a:t>thesaurus</a:t>
              </a:r>
              <a:endParaRPr lang="el-GR" altLang="el-GR" sz="1200" b="1" dirty="0">
                <a:solidFill>
                  <a:srgbClr val="3E3E3E"/>
                </a:solidFill>
                <a:latin typeface="Century Gothic" pitchFamily="34" charset="0"/>
              </a:endParaRPr>
            </a:p>
          </p:txBody>
        </p:sp>
        <p:cxnSp>
          <p:nvCxnSpPr>
            <p:cNvPr id="229" name="Curved Connector 228"/>
            <p:cNvCxnSpPr>
              <a:stCxn id="228" idx="0"/>
              <a:endCxn id="99" idx="0"/>
            </p:cNvCxnSpPr>
            <p:nvPr/>
          </p:nvCxnSpPr>
          <p:spPr bwMode="auto">
            <a:xfrm rot="5400000" flipH="1" flipV="1">
              <a:off x="2983820" y="1256791"/>
              <a:ext cx="119408" cy="1392991"/>
            </a:xfrm>
            <a:prstGeom prst="curvedConnector3">
              <a:avLst>
                <a:gd name="adj1" fmla="val 291444"/>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Elbow Connector 9"/>
            <p:cNvCxnSpPr>
              <a:cxnSpLocks noChangeShapeType="1"/>
              <a:stCxn id="228" idx="0"/>
              <a:endCxn id="214" idx="0"/>
            </p:cNvCxnSpPr>
            <p:nvPr/>
          </p:nvCxnSpPr>
          <p:spPr bwMode="auto">
            <a:xfrm rot="5400000" flipH="1" flipV="1">
              <a:off x="3191861" y="611720"/>
              <a:ext cx="556438" cy="2246102"/>
            </a:xfrm>
            <a:prstGeom prst="curvedConnector3">
              <a:avLst>
                <a:gd name="adj1" fmla="val 141083"/>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6" name="TextBox 265"/>
          <p:cNvSpPr txBox="1"/>
          <p:nvPr/>
        </p:nvSpPr>
        <p:spPr>
          <a:xfrm>
            <a:off x="4765319" y="1188255"/>
            <a:ext cx="4199169" cy="1549911"/>
          </a:xfrm>
          <a:prstGeom prst="rect">
            <a:avLst/>
          </a:prstGeom>
          <a:noFill/>
        </p:spPr>
        <p:txBody>
          <a:bodyPr wrap="square" rtlCol="0">
            <a:spAutoFit/>
          </a:bodyPr>
          <a:lstStyle/>
          <a:p>
            <a:pPr>
              <a:lnSpc>
                <a:spcPct val="120000"/>
              </a:lnSpc>
            </a:pPr>
            <a:r>
              <a:rPr lang="en-US" sz="1600" dirty="0"/>
              <a:t>w</a:t>
            </a:r>
            <a:r>
              <a:rPr lang="en-US" sz="1600" dirty="0" smtClean="0"/>
              <a:t>e need a </a:t>
            </a:r>
            <a:r>
              <a:rPr lang="en-US" sz="1600" b="1" dirty="0" smtClean="0"/>
              <a:t>common</a:t>
            </a:r>
            <a:r>
              <a:rPr lang="en-US" sz="1600" dirty="0" smtClean="0"/>
              <a:t> set of high-level concepts:</a:t>
            </a:r>
          </a:p>
          <a:p>
            <a:pPr marL="285750" indent="-285750">
              <a:lnSpc>
                <a:spcPct val="120000"/>
              </a:lnSpc>
              <a:buFont typeface="Arial" panose="020B0604020202020204" pitchFamily="34" charset="0"/>
              <a:buChar char="•"/>
            </a:pPr>
            <a:r>
              <a:rPr lang="en-US" sz="1600" dirty="0"/>
              <a:t>t</a:t>
            </a:r>
            <a:r>
              <a:rPr lang="en-US" sz="1600" dirty="0" smtClean="0"/>
              <a:t>o enable </a:t>
            </a:r>
            <a:r>
              <a:rPr lang="en-US" sz="1600" dirty="0"/>
              <a:t>the classification in a </a:t>
            </a:r>
            <a:r>
              <a:rPr lang="en-US" sz="1600" b="1" dirty="0"/>
              <a:t>consistent</a:t>
            </a:r>
            <a:r>
              <a:rPr lang="en-US" sz="1600" dirty="0"/>
              <a:t> and objective </a:t>
            </a:r>
            <a:r>
              <a:rPr lang="en-US" sz="1600" dirty="0" smtClean="0"/>
              <a:t>way</a:t>
            </a:r>
          </a:p>
          <a:p>
            <a:pPr marL="285750" indent="-285750">
              <a:lnSpc>
                <a:spcPct val="120000"/>
              </a:lnSpc>
              <a:buFont typeface="Arial" panose="020B0604020202020204" pitchFamily="34" charset="0"/>
              <a:buChar char="•"/>
            </a:pPr>
            <a:r>
              <a:rPr lang="en-US" sz="1600" dirty="0"/>
              <a:t>t</a:t>
            </a:r>
            <a:r>
              <a:rPr lang="en-US" sz="1600" dirty="0" smtClean="0"/>
              <a:t>o ensure </a:t>
            </a:r>
            <a:r>
              <a:rPr lang="en-US" sz="1600" b="1" dirty="0"/>
              <a:t>compatibility</a:t>
            </a:r>
            <a:r>
              <a:rPr lang="en-US" sz="1600" dirty="0"/>
              <a:t> </a:t>
            </a:r>
            <a:r>
              <a:rPr lang="en-US" sz="1600" dirty="0" smtClean="0"/>
              <a:t>among different thesauri</a:t>
            </a:r>
            <a:r>
              <a:rPr lang="en-US" sz="1600" dirty="0"/>
              <a:t> </a:t>
            </a:r>
          </a:p>
        </p:txBody>
      </p:sp>
      <p:grpSp>
        <p:nvGrpSpPr>
          <p:cNvPr id="213" name="Group 212"/>
          <p:cNvGrpSpPr/>
          <p:nvPr/>
        </p:nvGrpSpPr>
        <p:grpSpPr>
          <a:xfrm>
            <a:off x="4108123" y="1312536"/>
            <a:ext cx="970016" cy="727747"/>
            <a:chOff x="4552924" y="1361022"/>
            <a:chExt cx="919163" cy="958850"/>
          </a:xfrm>
          <a:effectLst>
            <a:outerShdw blurRad="50800" dist="50800" dir="5400000" algn="ctr" rotWithShape="0">
              <a:srgbClr val="000000">
                <a:alpha val="76000"/>
              </a:srgbClr>
            </a:outerShdw>
          </a:effectLst>
        </p:grpSpPr>
        <p:sp>
          <p:nvSpPr>
            <p:cNvPr id="214" name="Isosceles Triangle 229"/>
            <p:cNvSpPr>
              <a:spLocks noChangeArrowheads="1"/>
            </p:cNvSpPr>
            <p:nvPr/>
          </p:nvSpPr>
          <p:spPr bwMode="auto">
            <a:xfrm>
              <a:off x="4596940" y="1361022"/>
              <a:ext cx="831131" cy="958850"/>
            </a:xfrm>
            <a:prstGeom prst="triangle">
              <a:avLst>
                <a:gd name="adj" fmla="val 50000"/>
              </a:avLst>
            </a:prstGeom>
            <a:solidFill>
              <a:schemeClr val="bg1"/>
            </a:solidFill>
            <a:ln w="9525" algn="ctr">
              <a:solidFill>
                <a:schemeClr val="tx1"/>
              </a:solidFill>
              <a:round/>
              <a:headEnd/>
              <a:tailEnd/>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endParaRPr lang="el-GR" altLang="el-GR" sz="1400">
                <a:solidFill>
                  <a:srgbClr val="292929"/>
                </a:solidFill>
              </a:endParaRPr>
            </a:p>
          </p:txBody>
        </p:sp>
        <p:sp>
          <p:nvSpPr>
            <p:cNvPr id="215" name="Rectangle 230"/>
            <p:cNvSpPr>
              <a:spLocks noChangeArrowheads="1"/>
            </p:cNvSpPr>
            <p:nvPr/>
          </p:nvSpPr>
          <p:spPr bwMode="auto">
            <a:xfrm>
              <a:off x="4552924" y="1708375"/>
              <a:ext cx="919163" cy="6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altLang="el-GR" sz="2400">
                  <a:solidFill>
                    <a:srgbClr val="292929"/>
                  </a:solidFill>
                </a:rPr>
                <a:t>...</a:t>
              </a:r>
              <a:endParaRPr lang="el-GR" altLang="el-GR" sz="2400">
                <a:solidFill>
                  <a:srgbClr val="292929"/>
                </a:solidFill>
              </a:endParaRPr>
            </a:p>
          </p:txBody>
        </p:sp>
        <p:grpSp>
          <p:nvGrpSpPr>
            <p:cNvPr id="216" name="Group 215"/>
            <p:cNvGrpSpPr/>
            <p:nvPr/>
          </p:nvGrpSpPr>
          <p:grpSpPr bwMode="auto">
            <a:xfrm>
              <a:off x="4913546" y="1527943"/>
              <a:ext cx="222602" cy="364994"/>
              <a:chOff x="8268678" y="2972180"/>
              <a:chExt cx="265722" cy="230832"/>
            </a:xfrm>
            <a:solidFill>
              <a:schemeClr val="bg1">
                <a:lumMod val="50000"/>
              </a:schemeClr>
            </a:solidFill>
          </p:grpSpPr>
          <p:sp>
            <p:nvSpPr>
              <p:cNvPr id="217" name="Flowchart: Process 216"/>
              <p:cNvSpPr/>
              <p:nvPr/>
            </p:nvSpPr>
            <p:spPr bwMode="auto">
              <a:xfrm>
                <a:off x="8335913" y="29721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218" name="Flowchart: Process 217"/>
              <p:cNvSpPr/>
              <p:nvPr/>
            </p:nvSpPr>
            <p:spPr bwMode="auto">
              <a:xfrm>
                <a:off x="8268678" y="3124580"/>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sp>
            <p:nvSpPr>
              <p:cNvPr id="219" name="Flowchart: Process 218"/>
              <p:cNvSpPr/>
              <p:nvPr/>
            </p:nvSpPr>
            <p:spPr bwMode="auto">
              <a:xfrm>
                <a:off x="8421078" y="3127192"/>
                <a:ext cx="113322" cy="75820"/>
              </a:xfrm>
              <a:prstGeom prst="flowChartProcess">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l-GR" sz="1400">
                  <a:solidFill>
                    <a:srgbClr val="292929"/>
                  </a:solidFill>
                </a:endParaRPr>
              </a:p>
            </p:txBody>
          </p:sp>
          <p:cxnSp>
            <p:nvCxnSpPr>
              <p:cNvPr id="220" name="Straight Connector 219"/>
              <p:cNvCxnSpPr>
                <a:stCxn id="217" idx="2"/>
                <a:endCxn id="218" idx="0"/>
              </p:cNvCxnSpPr>
              <p:nvPr/>
            </p:nvCxnSpPr>
            <p:spPr bwMode="auto">
              <a:xfrm flipH="1">
                <a:off x="8325339" y="3048000"/>
                <a:ext cx="67235" cy="76580"/>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Straight Connector 220"/>
              <p:cNvCxnSpPr>
                <a:stCxn id="219" idx="3"/>
                <a:endCxn id="217" idx="2"/>
              </p:cNvCxnSpPr>
              <p:nvPr/>
            </p:nvCxnSpPr>
            <p:spPr bwMode="auto">
              <a:xfrm flipH="1" flipV="1">
                <a:off x="8392574" y="3048000"/>
                <a:ext cx="141826" cy="117102"/>
              </a:xfrm>
              <a:prstGeom prst="line">
                <a:avLst/>
              </a:prstGeom>
              <a:grp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63358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6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4"/>
                                        </p:tgtEl>
                                        <p:attrNameLst>
                                          <p:attrName>style.visibility</p:attrName>
                                        </p:attrNameLst>
                                      </p:cBhvr>
                                      <p:to>
                                        <p:strVal val="visible"/>
                                      </p:to>
                                    </p:set>
                                    <p:animEffect transition="in" filter="fade">
                                      <p:cBhvr>
                                        <p:cTn id="25" dur="500"/>
                                        <p:tgtEl>
                                          <p:spTgt spid="26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2" nodeType="clickEffect">
                                  <p:stCondLst>
                                    <p:cond delay="0"/>
                                  </p:stCondLst>
                                  <p:childTnLst>
                                    <p:set>
                                      <p:cBhvr>
                                        <p:cTn id="29" dur="1" fill="hold">
                                          <p:stCondLst>
                                            <p:cond delay="0"/>
                                          </p:stCondLst>
                                        </p:cTn>
                                        <p:tgtEl>
                                          <p:spTgt spid="26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65"/>
                                        </p:tgtEl>
                                        <p:attrNameLst>
                                          <p:attrName>style.visibility</p:attrName>
                                        </p:attrNameLst>
                                      </p:cBhvr>
                                      <p:to>
                                        <p:strVal val="visible"/>
                                      </p:to>
                                    </p:set>
                                    <p:animEffect transition="in" filter="fade">
                                      <p:cBhvr>
                                        <p:cTn id="3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6" grpId="1"/>
      <p:bldP spid="26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04664"/>
            <a:ext cx="9117299" cy="549713"/>
          </a:xfrm>
        </p:spPr>
        <p:txBody>
          <a:bodyPr>
            <a:normAutofit/>
          </a:bodyPr>
          <a:lstStyle/>
          <a:p>
            <a:pPr eaLnBrk="0" fontAlgn="base" hangingPunct="0">
              <a:spcAft>
                <a:spcPct val="0"/>
              </a:spcAft>
            </a:pPr>
            <a:r>
              <a:rPr lang="en-US" sz="2800" i="1" kern="0" dirty="0" err="1">
                <a:solidFill>
                  <a:srgbClr val="4D4D4D"/>
                </a:solidFill>
                <a:latin typeface="+mj-lt"/>
                <a:cs typeface="+mj-cs"/>
              </a:rPr>
              <a:t>BBTalk</a:t>
            </a:r>
            <a:r>
              <a:rPr lang="en-US" sz="2800" i="1" kern="0" dirty="0">
                <a:solidFill>
                  <a:srgbClr val="4D4D4D"/>
                </a:solidFill>
                <a:latin typeface="+mj-lt"/>
                <a:cs typeface="+mj-cs"/>
              </a:rPr>
              <a:t> - Submission and Connection Management Tool</a:t>
            </a:r>
          </a:p>
        </p:txBody>
      </p:sp>
      <p:sp>
        <p:nvSpPr>
          <p:cNvPr id="6" name="Content Placeholder 2"/>
          <p:cNvSpPr txBox="1">
            <a:spLocks/>
          </p:cNvSpPr>
          <p:nvPr/>
        </p:nvSpPr>
        <p:spPr>
          <a:xfrm>
            <a:off x="371475" y="1151414"/>
            <a:ext cx="8232973" cy="50138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lumMod val="75000"/>
                </a:schemeClr>
              </a:buClr>
              <a:buSzPct val="120000"/>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spcBef>
                <a:spcPct val="20000"/>
              </a:spcBef>
              <a:buClr>
                <a:schemeClr val="tx2">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40000"/>
                  <a:lumOff val="60000"/>
                </a:schemeClr>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lumMod val="40000"/>
                  <a:lumOff val="60000"/>
                </a:schemeClr>
              </a:buClr>
              <a:buSzPct val="70000"/>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chemeClr val="tx2">
                  <a:lumMod val="40000"/>
                  <a:lumOff val="60000"/>
                </a:schemeClr>
              </a:buClr>
              <a:buSzPct val="6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chemeClr val="accent1">
                    <a:lumMod val="75000"/>
                  </a:schemeClr>
                </a:solidFill>
              </a:rPr>
              <a:t>enables </a:t>
            </a:r>
            <a:r>
              <a:rPr lang="en-US" i="1" dirty="0" smtClean="0">
                <a:solidFill>
                  <a:schemeClr val="accent1">
                    <a:lumMod val="75000"/>
                  </a:schemeClr>
                </a:solidFill>
              </a:rPr>
              <a:t>local thesauri maintainers </a:t>
            </a:r>
            <a:r>
              <a:rPr lang="en-US" dirty="0" smtClean="0">
                <a:solidFill>
                  <a:schemeClr val="accent1">
                    <a:lumMod val="75000"/>
                  </a:schemeClr>
                </a:solidFill>
              </a:rPr>
              <a:t>to align their vocabularies with the BBT </a:t>
            </a:r>
          </a:p>
          <a:p>
            <a:pPr lvl="1"/>
            <a:r>
              <a:rPr lang="en-US" dirty="0" smtClean="0"/>
              <a:t>allows them to </a:t>
            </a:r>
            <a:r>
              <a:rPr lang="en-US" b="1" dirty="0" smtClean="0"/>
              <a:t>link their terms </a:t>
            </a:r>
            <a:r>
              <a:rPr lang="en-US" dirty="0"/>
              <a:t>to </a:t>
            </a:r>
            <a:r>
              <a:rPr lang="en-US" dirty="0" smtClean="0"/>
              <a:t>BBT, by </a:t>
            </a:r>
            <a:r>
              <a:rPr lang="en-US" b="1" dirty="0"/>
              <a:t>creating connections </a:t>
            </a:r>
            <a:r>
              <a:rPr lang="en-US" u="sng" dirty="0"/>
              <a:t>between</a:t>
            </a:r>
            <a:r>
              <a:rPr lang="en-US" b="1" dirty="0"/>
              <a:t> LOD identified  </a:t>
            </a:r>
            <a:r>
              <a:rPr lang="en-US" dirty="0"/>
              <a:t>BBT terms and local thesauri terms </a:t>
            </a:r>
            <a:endParaRPr lang="en-US" dirty="0" smtClean="0"/>
          </a:p>
          <a:p>
            <a:pPr lvl="1"/>
            <a:r>
              <a:rPr lang="en-US" b="1" dirty="0" smtClean="0"/>
              <a:t>notifies</a:t>
            </a:r>
            <a:r>
              <a:rPr lang="en-US" dirty="0" smtClean="0"/>
              <a:t> all interested parties on BBT changes</a:t>
            </a:r>
          </a:p>
          <a:p>
            <a:pPr lvl="1"/>
            <a:endParaRPr lang="en-US" dirty="0" smtClean="0"/>
          </a:p>
          <a:p>
            <a:r>
              <a:rPr lang="en-US" dirty="0">
                <a:solidFill>
                  <a:schemeClr val="accent1">
                    <a:lumMod val="75000"/>
                  </a:schemeClr>
                </a:solidFill>
              </a:rPr>
              <a:t>supports discussions between the </a:t>
            </a:r>
            <a:r>
              <a:rPr lang="en-US" i="1" dirty="0">
                <a:solidFill>
                  <a:schemeClr val="accent1">
                    <a:lumMod val="75000"/>
                  </a:schemeClr>
                </a:solidFill>
              </a:rPr>
              <a:t>curators </a:t>
            </a:r>
            <a:r>
              <a:rPr lang="en-US" dirty="0">
                <a:solidFill>
                  <a:schemeClr val="accent1">
                    <a:lumMod val="75000"/>
                  </a:schemeClr>
                </a:solidFill>
              </a:rPr>
              <a:t>of </a:t>
            </a:r>
            <a:r>
              <a:rPr lang="en-US" dirty="0" smtClean="0">
                <a:solidFill>
                  <a:schemeClr val="accent1">
                    <a:lumMod val="75000"/>
                  </a:schemeClr>
                </a:solidFill>
              </a:rPr>
              <a:t>BBT </a:t>
            </a:r>
            <a:r>
              <a:rPr lang="en-US" dirty="0">
                <a:solidFill>
                  <a:schemeClr val="accent1">
                    <a:lumMod val="75000"/>
                  </a:schemeClr>
                </a:solidFill>
              </a:rPr>
              <a:t>and its potentials users</a:t>
            </a:r>
          </a:p>
          <a:p>
            <a:pPr lvl="1"/>
            <a:r>
              <a:rPr lang="en-US" dirty="0"/>
              <a:t>allows potentials users to </a:t>
            </a:r>
            <a:r>
              <a:rPr lang="en-US" b="1" dirty="0"/>
              <a:t>submit requests </a:t>
            </a:r>
            <a:r>
              <a:rPr lang="en-US" dirty="0"/>
              <a:t>for possible changes (</a:t>
            </a:r>
            <a:r>
              <a:rPr lang="en-US" u="sng" dirty="0" smtClean="0"/>
              <a:t>submissions</a:t>
            </a:r>
            <a:r>
              <a:rPr lang="en-US" dirty="0" smtClean="0"/>
              <a:t> </a:t>
            </a:r>
            <a:r>
              <a:rPr lang="en-US" dirty="0"/>
              <a:t>regarding the </a:t>
            </a:r>
            <a:r>
              <a:rPr lang="en-US" dirty="0" smtClean="0"/>
              <a:t>facets </a:t>
            </a:r>
            <a:r>
              <a:rPr lang="en-US" dirty="0"/>
              <a:t>and the hierarchies of </a:t>
            </a:r>
            <a:r>
              <a:rPr lang="en-US" dirty="0" smtClean="0"/>
              <a:t>BBT) </a:t>
            </a:r>
            <a:endParaRPr lang="en-US" dirty="0"/>
          </a:p>
          <a:p>
            <a:pPr lvl="1"/>
            <a:r>
              <a:rPr lang="en-US" dirty="0"/>
              <a:t>supports</a:t>
            </a:r>
            <a:r>
              <a:rPr lang="en-US" b="1" dirty="0"/>
              <a:t> discussions </a:t>
            </a:r>
            <a:r>
              <a:rPr lang="en-US" dirty="0"/>
              <a:t>regarding the submissions</a:t>
            </a:r>
          </a:p>
          <a:p>
            <a:pPr lvl="1"/>
            <a:r>
              <a:rPr lang="en-US" dirty="0"/>
              <a:t>keeps </a:t>
            </a:r>
            <a:r>
              <a:rPr lang="en-US" b="1" dirty="0"/>
              <a:t>track of the different versions </a:t>
            </a:r>
            <a:r>
              <a:rPr lang="en-US" dirty="0"/>
              <a:t>of </a:t>
            </a:r>
            <a:r>
              <a:rPr lang="en-US" dirty="0" smtClean="0"/>
              <a:t>BBT </a:t>
            </a:r>
            <a:r>
              <a:rPr lang="en-US" dirty="0"/>
              <a:t>and the history of the submissions </a:t>
            </a:r>
            <a:r>
              <a:rPr lang="en-US" dirty="0" smtClean="0"/>
              <a:t>(related past discussions)</a:t>
            </a:r>
          </a:p>
          <a:p>
            <a:pPr lvl="1"/>
            <a:r>
              <a:rPr lang="en-US" b="1" dirty="0" smtClean="0"/>
              <a:t>notifies</a:t>
            </a:r>
            <a:r>
              <a:rPr lang="en-US" dirty="0" smtClean="0"/>
              <a:t> all interested parties, about the progress of a submission</a:t>
            </a:r>
          </a:p>
          <a:p>
            <a:pPr marL="0" indent="0">
              <a:buNone/>
            </a:pPr>
            <a:endParaRPr lang="en-US" dirty="0" smtClean="0"/>
          </a:p>
          <a:p>
            <a:pPr lvl="1"/>
            <a:endParaRPr lang="en-US" dirty="0" smtClean="0"/>
          </a:p>
          <a:p>
            <a:endParaRPr lang="en-US" sz="1600" dirty="0" smtClean="0"/>
          </a:p>
          <a:p>
            <a:endParaRPr lang="en-US" dirty="0" smtClean="0"/>
          </a:p>
          <a:p>
            <a:pPr marL="449262" lvl="1" indent="0">
              <a:buFont typeface="Arial" panose="020B0604020202020204" pitchFamily="34" charset="0"/>
              <a:buNone/>
            </a:pPr>
            <a:endParaRPr lang="en-US" dirty="0" smtClean="0"/>
          </a:p>
        </p:txBody>
      </p:sp>
    </p:spTree>
    <p:extLst>
      <p:ext uri="{BB962C8B-B14F-4D97-AF65-F5344CB8AC3E}">
        <p14:creationId xmlns:p14="http://schemas.microsoft.com/office/powerpoint/2010/main" val="1657742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04664"/>
            <a:ext cx="9117299" cy="549713"/>
          </a:xfrm>
        </p:spPr>
        <p:txBody>
          <a:bodyPr>
            <a:normAutofit/>
          </a:bodyPr>
          <a:lstStyle/>
          <a:p>
            <a:pPr eaLnBrk="0" fontAlgn="base" hangingPunct="0">
              <a:spcAft>
                <a:spcPct val="0"/>
              </a:spcAft>
            </a:pPr>
            <a:r>
              <a:rPr lang="en-US" sz="2800" i="1" kern="0" dirty="0">
                <a:solidFill>
                  <a:srgbClr val="4D4D4D"/>
                </a:solidFill>
                <a:latin typeface="+mj-lt"/>
                <a:cs typeface="+mj-cs"/>
              </a:rPr>
              <a:t>BBTalk - Submission and Connection Management </a:t>
            </a:r>
            <a:r>
              <a:rPr lang="en-US" sz="2800" i="1" kern="0" dirty="0" smtClean="0">
                <a:solidFill>
                  <a:srgbClr val="4D4D4D"/>
                </a:solidFill>
                <a:latin typeface="+mj-lt"/>
                <a:cs typeface="+mj-cs"/>
              </a:rPr>
              <a:t>Tool </a:t>
            </a:r>
            <a:r>
              <a:rPr lang="en-US" sz="1800" i="1" kern="0" dirty="0" smtClean="0">
                <a:solidFill>
                  <a:srgbClr val="4D4D4D"/>
                </a:solidFill>
                <a:latin typeface="+mj-lt"/>
                <a:cs typeface="+mj-cs"/>
              </a:rPr>
              <a:t>(2)</a:t>
            </a:r>
            <a:endParaRPr lang="en-US" sz="1800" i="1" kern="0" dirty="0">
              <a:solidFill>
                <a:srgbClr val="4D4D4D"/>
              </a:solidFill>
              <a:latin typeface="+mj-lt"/>
              <a:cs typeface="+mj-cs"/>
            </a:endParaRPr>
          </a:p>
        </p:txBody>
      </p:sp>
      <p:sp>
        <p:nvSpPr>
          <p:cNvPr id="5" name="Content Placeholder 2"/>
          <p:cNvSpPr>
            <a:spLocks noGrp="1"/>
          </p:cNvSpPr>
          <p:nvPr>
            <p:ph idx="1"/>
          </p:nvPr>
        </p:nvSpPr>
        <p:spPr>
          <a:xfrm>
            <a:off x="371475" y="1151414"/>
            <a:ext cx="8160965" cy="5204417"/>
          </a:xfrm>
        </p:spPr>
        <p:txBody>
          <a:bodyPr>
            <a:normAutofit/>
          </a:bodyPr>
          <a:lstStyle/>
          <a:p>
            <a:r>
              <a:rPr lang="en-US" dirty="0">
                <a:solidFill>
                  <a:schemeClr val="accent1">
                    <a:lumMod val="75000"/>
                  </a:schemeClr>
                </a:solidFill>
              </a:rPr>
              <a:t>e</a:t>
            </a:r>
            <a:r>
              <a:rPr lang="en-US" dirty="0" smtClean="0">
                <a:solidFill>
                  <a:schemeClr val="accent1">
                    <a:lumMod val="75000"/>
                  </a:schemeClr>
                </a:solidFill>
              </a:rPr>
              <a:t>nables </a:t>
            </a:r>
            <a:r>
              <a:rPr lang="en-US" i="1" dirty="0" smtClean="0">
                <a:solidFill>
                  <a:schemeClr val="accent1">
                    <a:lumMod val="75000"/>
                  </a:schemeClr>
                </a:solidFill>
              </a:rPr>
              <a:t>curators</a:t>
            </a:r>
            <a:r>
              <a:rPr lang="en-US" dirty="0" smtClean="0">
                <a:solidFill>
                  <a:schemeClr val="accent1">
                    <a:lumMod val="75000"/>
                  </a:schemeClr>
                </a:solidFill>
              </a:rPr>
              <a:t> to implement changes to BBT hierarchies and facets </a:t>
            </a:r>
          </a:p>
          <a:p>
            <a:pPr lvl="1"/>
            <a:r>
              <a:rPr lang="en-US" dirty="0" smtClean="0"/>
              <a:t>allows curators to </a:t>
            </a:r>
            <a:r>
              <a:rPr lang="en-US" b="1" dirty="0" smtClean="0"/>
              <a:t>implement </a:t>
            </a:r>
            <a:r>
              <a:rPr lang="en-US" b="1" dirty="0"/>
              <a:t>changes </a:t>
            </a:r>
            <a:r>
              <a:rPr lang="en-US" dirty="0" smtClean="0"/>
              <a:t>on BBT concepts, based </a:t>
            </a:r>
            <a:r>
              <a:rPr lang="en-US" dirty="0"/>
              <a:t>on the submissions and the following discussions</a:t>
            </a:r>
          </a:p>
          <a:p>
            <a:pPr lvl="1"/>
            <a:r>
              <a:rPr lang="en-US" dirty="0"/>
              <a:t>allows the </a:t>
            </a:r>
            <a:r>
              <a:rPr lang="en-US" b="1" dirty="0" smtClean="0"/>
              <a:t>preview of the thesaurus release </a:t>
            </a:r>
            <a:r>
              <a:rPr lang="en-US" dirty="0" smtClean="0"/>
              <a:t>which is under implementation</a:t>
            </a:r>
          </a:p>
          <a:p>
            <a:pPr lvl="1"/>
            <a:r>
              <a:rPr lang="en-US" dirty="0"/>
              <a:t>a</a:t>
            </a:r>
            <a:r>
              <a:rPr lang="en-US" dirty="0" smtClean="0"/>
              <a:t>llows the </a:t>
            </a:r>
            <a:r>
              <a:rPr lang="en-US" b="1" dirty="0" smtClean="0"/>
              <a:t>release of new versions</a:t>
            </a:r>
          </a:p>
          <a:p>
            <a:pPr lvl="1"/>
            <a:r>
              <a:rPr lang="en-US" dirty="0"/>
              <a:t>a</a:t>
            </a:r>
            <a:r>
              <a:rPr lang="en-US" dirty="0" smtClean="0"/>
              <a:t>llows the </a:t>
            </a:r>
            <a:r>
              <a:rPr lang="en-US" b="1" dirty="0" smtClean="0"/>
              <a:t>comparison of different </a:t>
            </a:r>
            <a:r>
              <a:rPr lang="en-US" b="1" dirty="0"/>
              <a:t>versions </a:t>
            </a:r>
            <a:r>
              <a:rPr lang="en-US" dirty="0"/>
              <a:t>of </a:t>
            </a:r>
            <a:r>
              <a:rPr lang="en-US" dirty="0" smtClean="0"/>
              <a:t>BBT</a:t>
            </a:r>
          </a:p>
          <a:p>
            <a:pPr lvl="1"/>
            <a:r>
              <a:rPr lang="en-US" b="1" dirty="0"/>
              <a:t>n</a:t>
            </a:r>
            <a:r>
              <a:rPr lang="en-US" b="1" dirty="0" smtClean="0"/>
              <a:t>otifies</a:t>
            </a:r>
            <a:r>
              <a:rPr lang="en-US" dirty="0" smtClean="0"/>
              <a:t> </a:t>
            </a:r>
            <a:r>
              <a:rPr lang="en-US" dirty="0"/>
              <a:t>all the interested parties, about the release of the new version of </a:t>
            </a:r>
            <a:r>
              <a:rPr lang="en-US" dirty="0" smtClean="0"/>
              <a:t>BBT</a:t>
            </a:r>
          </a:p>
          <a:p>
            <a:pPr lvl="1"/>
            <a:endParaRPr lang="en-US" dirty="0" smtClean="0"/>
          </a:p>
          <a:p>
            <a:pPr lvl="1"/>
            <a:endParaRPr lang="en-US" dirty="0"/>
          </a:p>
          <a:p>
            <a:pPr lvl="1"/>
            <a:endParaRPr lang="en-US" dirty="0"/>
          </a:p>
          <a:p>
            <a:r>
              <a:rPr lang="en-US" sz="1800" dirty="0" smtClean="0"/>
              <a:t>Developed </a:t>
            </a:r>
            <a:r>
              <a:rPr lang="en-US" sz="1800" dirty="0"/>
              <a:t>and maintained by FORTH-ICS (</a:t>
            </a:r>
            <a:r>
              <a:rPr lang="en-US" sz="1800" dirty="0">
                <a:solidFill>
                  <a:schemeClr val="accent6">
                    <a:lumMod val="75000"/>
                  </a:schemeClr>
                </a:solidFill>
                <a:hlinkClick r:id="rId3"/>
              </a:rPr>
              <a:t>www.ics.forth.gr</a:t>
            </a:r>
            <a:r>
              <a:rPr lang="en-US" sz="1800" dirty="0" smtClean="0"/>
              <a:t>).</a:t>
            </a:r>
            <a:br>
              <a:rPr lang="en-US" sz="1800" dirty="0" smtClean="0"/>
            </a:br>
            <a:r>
              <a:rPr lang="en-US" sz="1800" dirty="0" smtClean="0"/>
              <a:t>Current version:</a:t>
            </a:r>
            <a:r>
              <a:rPr lang="en-US" sz="1800" dirty="0"/>
              <a:t> </a:t>
            </a:r>
            <a:r>
              <a:rPr lang="en-US" sz="1800" u="sng" dirty="0" smtClean="0">
                <a:solidFill>
                  <a:schemeClr val="accent5">
                    <a:lumMod val="50000"/>
                  </a:schemeClr>
                </a:solidFill>
                <a:hlinkClick r:id="rId4"/>
              </a:rPr>
              <a:t>www.backbonethesaurus.eu/BBTalk</a:t>
            </a:r>
            <a:endParaRPr lang="en-US" sz="1800" dirty="0">
              <a:solidFill>
                <a:schemeClr val="accent5">
                  <a:lumMod val="50000"/>
                </a:schemeClr>
              </a:solidFill>
            </a:endParaRPr>
          </a:p>
          <a:p>
            <a:endParaRPr lang="en-US" sz="1600" dirty="0"/>
          </a:p>
          <a:p>
            <a:endParaRPr lang="en-US" dirty="0"/>
          </a:p>
          <a:p>
            <a:pPr marL="449262" lvl="1" indent="0">
              <a:buNone/>
            </a:pPr>
            <a:endParaRPr lang="en-US" dirty="0" smtClean="0"/>
          </a:p>
        </p:txBody>
      </p:sp>
    </p:spTree>
    <p:extLst>
      <p:ext uri="{BB962C8B-B14F-4D97-AF65-F5344CB8AC3E}">
        <p14:creationId xmlns:p14="http://schemas.microsoft.com/office/powerpoint/2010/main" val="132872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04664"/>
            <a:ext cx="9117299" cy="549713"/>
          </a:xfrm>
        </p:spPr>
        <p:txBody>
          <a:bodyPr>
            <a:normAutofit/>
          </a:bodyPr>
          <a:lstStyle/>
          <a:p>
            <a:pPr eaLnBrk="0" fontAlgn="base" hangingPunct="0">
              <a:spcAft>
                <a:spcPct val="0"/>
              </a:spcAft>
            </a:pPr>
            <a:r>
              <a:rPr lang="en-US" sz="2800" i="1" kern="0" dirty="0">
                <a:solidFill>
                  <a:srgbClr val="4D4D4D"/>
                </a:solidFill>
                <a:latin typeface="+mj-lt"/>
                <a:cs typeface="+mj-cs"/>
              </a:rPr>
              <a:t>BBTalk </a:t>
            </a:r>
            <a:r>
              <a:rPr lang="en-US" sz="2800" i="1" kern="0" dirty="0" smtClean="0">
                <a:solidFill>
                  <a:srgbClr val="4D4D4D"/>
                </a:solidFill>
                <a:latin typeface="+mj-lt"/>
                <a:cs typeface="+mj-cs"/>
              </a:rPr>
              <a:t>– User roles</a:t>
            </a:r>
            <a:endParaRPr lang="en-US" sz="2800" i="1" kern="0" dirty="0">
              <a:solidFill>
                <a:srgbClr val="4D4D4D"/>
              </a:solidFill>
              <a:latin typeface="+mj-lt"/>
              <a:cs typeface="+mj-cs"/>
            </a:endParaRPr>
          </a:p>
        </p:txBody>
      </p:sp>
      <p:sp>
        <p:nvSpPr>
          <p:cNvPr id="5" name="Content Placeholder 2"/>
          <p:cNvSpPr>
            <a:spLocks noGrp="1"/>
          </p:cNvSpPr>
          <p:nvPr>
            <p:ph idx="1"/>
          </p:nvPr>
        </p:nvSpPr>
        <p:spPr>
          <a:xfrm>
            <a:off x="299467" y="1032895"/>
            <a:ext cx="8448997" cy="5132409"/>
          </a:xfrm>
        </p:spPr>
        <p:txBody>
          <a:bodyPr>
            <a:normAutofit/>
          </a:bodyPr>
          <a:lstStyle/>
          <a:p>
            <a:pPr lvl="0"/>
            <a:r>
              <a:rPr lang="en-US" sz="1800" b="1" dirty="0" smtClean="0">
                <a:solidFill>
                  <a:schemeClr val="accent1">
                    <a:lumMod val="75000"/>
                  </a:schemeClr>
                </a:solidFill>
              </a:rPr>
              <a:t>Contributors: </a:t>
            </a:r>
            <a:r>
              <a:rPr lang="en-US" sz="1800" dirty="0" smtClean="0"/>
              <a:t>The </a:t>
            </a:r>
            <a:r>
              <a:rPr lang="en-US" sz="1800" i="1" dirty="0"/>
              <a:t>contributors</a:t>
            </a:r>
            <a:r>
              <a:rPr lang="en-US" sz="1800" dirty="0"/>
              <a:t> are those persons who wish to </a:t>
            </a:r>
            <a:r>
              <a:rPr lang="en-US" sz="1800" dirty="0" smtClean="0"/>
              <a:t>suggest </a:t>
            </a:r>
            <a:r>
              <a:rPr lang="en-US" sz="1800" dirty="0"/>
              <a:t>changes  on BBT concepts (requesting additions, deletions or modifications </a:t>
            </a:r>
            <a:r>
              <a:rPr lang="en-US" sz="1800" dirty="0" smtClean="0"/>
              <a:t>). </a:t>
            </a:r>
            <a:br>
              <a:rPr lang="en-US" sz="1800" dirty="0" smtClean="0"/>
            </a:br>
            <a:r>
              <a:rPr lang="en-US" sz="1800" dirty="0" smtClean="0"/>
              <a:t>Contributors </a:t>
            </a:r>
            <a:r>
              <a:rPr lang="en-US" sz="1800" dirty="0"/>
              <a:t>can be </a:t>
            </a:r>
            <a:r>
              <a:rPr lang="en-US" sz="1800" i="1" dirty="0"/>
              <a:t>local thesauri maintainers </a:t>
            </a:r>
            <a:r>
              <a:rPr lang="en-US" sz="1800" dirty="0"/>
              <a:t>who wish to link their local thesauri terms to </a:t>
            </a:r>
            <a:r>
              <a:rPr lang="en-US" sz="1800" dirty="0" smtClean="0"/>
              <a:t>concepts </a:t>
            </a:r>
            <a:r>
              <a:rPr lang="en-US" sz="1800" dirty="0"/>
              <a:t>in </a:t>
            </a:r>
            <a:r>
              <a:rPr lang="en-US" sz="1800" dirty="0" smtClean="0"/>
              <a:t>BBT</a:t>
            </a:r>
            <a:r>
              <a:rPr lang="en-US" sz="1800" dirty="0"/>
              <a:t>. </a:t>
            </a:r>
            <a:r>
              <a:rPr lang="en-US" sz="1800" dirty="0" smtClean="0"/>
              <a:t/>
            </a:r>
            <a:br>
              <a:rPr lang="en-US" sz="1800" dirty="0" smtClean="0"/>
            </a:br>
            <a:r>
              <a:rPr lang="en-US" sz="1800" dirty="0" smtClean="0"/>
              <a:t>Furthermore</a:t>
            </a:r>
            <a:r>
              <a:rPr lang="en-US" sz="1800" dirty="0"/>
              <a:t>, </a:t>
            </a:r>
            <a:r>
              <a:rPr lang="en-US" sz="1800" i="1" dirty="0"/>
              <a:t>contributor</a:t>
            </a:r>
            <a:r>
              <a:rPr lang="en-US" sz="1800" dirty="0"/>
              <a:t> could be any person who is interested in browsing the BBT terms, their history of submissions and their connections with other thesauri terms.</a:t>
            </a:r>
          </a:p>
          <a:p>
            <a:r>
              <a:rPr lang="en-US" sz="1800" b="1" dirty="0" smtClean="0">
                <a:solidFill>
                  <a:schemeClr val="accent1">
                    <a:lumMod val="75000"/>
                  </a:schemeClr>
                </a:solidFill>
              </a:rPr>
              <a:t>Curators</a:t>
            </a:r>
            <a:r>
              <a:rPr lang="en-US" sz="1800" b="1" dirty="0">
                <a:solidFill>
                  <a:schemeClr val="accent1">
                    <a:lumMod val="75000"/>
                  </a:schemeClr>
                </a:solidFill>
              </a:rPr>
              <a:t>: </a:t>
            </a:r>
            <a:r>
              <a:rPr lang="en-US" sz="1800" dirty="0"/>
              <a:t>The </a:t>
            </a:r>
            <a:r>
              <a:rPr lang="en-US" sz="1800" i="1" dirty="0"/>
              <a:t>curator</a:t>
            </a:r>
            <a:r>
              <a:rPr lang="en-US" sz="1800" dirty="0"/>
              <a:t>s are responsible for the maintenance of </a:t>
            </a:r>
            <a:r>
              <a:rPr lang="en-US" sz="1800" dirty="0" smtClean="0"/>
              <a:t>BBT</a:t>
            </a:r>
            <a:r>
              <a:rPr lang="en-US" sz="1800" dirty="0"/>
              <a:t>. Their role is to make changes to the thesaurus by consulting the submissions concerning the current and the previous versions of the thesaurus. They might also ask the consultancy of the thesaurus</a:t>
            </a:r>
            <a:r>
              <a:rPr lang="en-US" sz="1800" i="1" dirty="0"/>
              <a:t> reviewers</a:t>
            </a:r>
            <a:r>
              <a:rPr lang="en-US" sz="1800" dirty="0"/>
              <a:t> in order to take a decision about a specific </a:t>
            </a:r>
            <a:r>
              <a:rPr lang="en-US" sz="1800" dirty="0" smtClean="0"/>
              <a:t>request</a:t>
            </a:r>
            <a:r>
              <a:rPr lang="en-US" sz="1800" dirty="0"/>
              <a:t>. </a:t>
            </a:r>
            <a:endParaRPr lang="en-US" sz="1800" dirty="0" smtClean="0"/>
          </a:p>
          <a:p>
            <a:r>
              <a:rPr lang="en-US" sz="1800" b="1" dirty="0">
                <a:solidFill>
                  <a:schemeClr val="accent1">
                    <a:lumMod val="75000"/>
                  </a:schemeClr>
                </a:solidFill>
              </a:rPr>
              <a:t>Reviewers: </a:t>
            </a:r>
            <a:r>
              <a:rPr lang="en-US" sz="1800" dirty="0"/>
              <a:t>The </a:t>
            </a:r>
            <a:r>
              <a:rPr lang="en-US" sz="1800" i="1" dirty="0"/>
              <a:t>reviewers</a:t>
            </a:r>
            <a:r>
              <a:rPr lang="en-US" sz="1800" dirty="0"/>
              <a:t> review </a:t>
            </a:r>
            <a:r>
              <a:rPr lang="en-US" sz="1800" dirty="0" smtClean="0"/>
              <a:t>submissions </a:t>
            </a:r>
            <a:r>
              <a:rPr lang="en-US" sz="1800" dirty="0"/>
              <a:t>forwarded by the </a:t>
            </a:r>
            <a:r>
              <a:rPr lang="en-US" sz="1800" i="1" dirty="0"/>
              <a:t>curators</a:t>
            </a:r>
            <a:r>
              <a:rPr lang="en-US" sz="1800" dirty="0"/>
              <a:t> that are pertinent to their expertise (domain of knowledge), and respond back to the </a:t>
            </a:r>
            <a:r>
              <a:rPr lang="en-US" sz="1800" i="1" dirty="0"/>
              <a:t>curators</a:t>
            </a:r>
            <a:r>
              <a:rPr lang="en-US" sz="1800" dirty="0"/>
              <a:t> with proposed changes to </a:t>
            </a:r>
            <a:r>
              <a:rPr lang="en-US" sz="1800" dirty="0" smtClean="0"/>
              <a:t>BBT</a:t>
            </a:r>
            <a:r>
              <a:rPr lang="en-US" sz="1800" dirty="0"/>
              <a:t>. </a:t>
            </a:r>
          </a:p>
          <a:p>
            <a:r>
              <a:rPr lang="en-US" sz="1800" b="1" dirty="0">
                <a:solidFill>
                  <a:schemeClr val="accent1">
                    <a:lumMod val="75000"/>
                  </a:schemeClr>
                </a:solidFill>
              </a:rPr>
              <a:t>Administrators: </a:t>
            </a:r>
            <a:r>
              <a:rPr lang="en-US" sz="1800" dirty="0"/>
              <a:t>The system</a:t>
            </a:r>
            <a:r>
              <a:rPr lang="en-US" sz="1800" b="1" dirty="0"/>
              <a:t> </a:t>
            </a:r>
            <a:r>
              <a:rPr lang="en-US" sz="1800" i="1" dirty="0"/>
              <a:t>administrators</a:t>
            </a:r>
            <a:r>
              <a:rPr lang="en-US" sz="1800" dirty="0"/>
              <a:t> are responsible for the maintenance of the system information and the system software: manage the new users, take and restore backups, etc</a:t>
            </a:r>
            <a:r>
              <a:rPr lang="en-US" sz="1800" dirty="0" smtClean="0"/>
              <a:t>.</a:t>
            </a:r>
            <a:endParaRPr lang="en-US" sz="1800" dirty="0"/>
          </a:p>
          <a:p>
            <a:pPr lvl="0"/>
            <a:endParaRPr lang="en-US" sz="1800" dirty="0"/>
          </a:p>
          <a:p>
            <a:pPr marL="0" indent="0">
              <a:buNone/>
            </a:pPr>
            <a:endParaRPr lang="en-US" sz="1800" dirty="0"/>
          </a:p>
          <a:p>
            <a:endParaRPr lang="en-US" sz="1800" dirty="0"/>
          </a:p>
          <a:p>
            <a:pPr marL="449262" lvl="1" indent="0">
              <a:buNone/>
            </a:pPr>
            <a:endParaRPr lang="en-US" sz="1800" dirty="0" smtClean="0"/>
          </a:p>
        </p:txBody>
      </p:sp>
    </p:spTree>
    <p:extLst>
      <p:ext uri="{BB962C8B-B14F-4D97-AF65-F5344CB8AC3E}">
        <p14:creationId xmlns:p14="http://schemas.microsoft.com/office/powerpoint/2010/main" val="298017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260648"/>
            <a:ext cx="5809176" cy="6064309"/>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
        <p:nvSpPr>
          <p:cNvPr id="10" name="Title 1"/>
          <p:cNvSpPr>
            <a:spLocks noGrp="1"/>
          </p:cNvSpPr>
          <p:nvPr>
            <p:ph type="title"/>
          </p:nvPr>
        </p:nvSpPr>
        <p:spPr>
          <a:xfrm>
            <a:off x="5988688" y="260648"/>
            <a:ext cx="2853295" cy="533400"/>
          </a:xfrm>
        </p:spPr>
        <p:txBody>
          <a:bodyPr>
            <a:normAutofit/>
          </a:bodyPr>
          <a:lstStyle/>
          <a:p>
            <a:pPr algn="r"/>
            <a:r>
              <a:rPr lang="en-US" sz="2400" i="1" kern="0" dirty="0">
                <a:solidFill>
                  <a:srgbClr val="4D4D4D"/>
                </a:solidFill>
                <a:latin typeface="+mj-lt"/>
                <a:cs typeface="+mj-cs"/>
              </a:rPr>
              <a:t>Browse the BBT</a:t>
            </a:r>
          </a:p>
        </p:txBody>
      </p:sp>
      <p:pic>
        <p:nvPicPr>
          <p:cNvPr id="12" name="Picture 11"/>
          <p:cNvPicPr>
            <a:picLocks noChangeAspect="1"/>
          </p:cNvPicPr>
          <p:nvPr/>
        </p:nvPicPr>
        <p:blipFill>
          <a:blip r:embed="rId4"/>
          <a:stretch>
            <a:fillRect/>
          </a:stretch>
        </p:blipFill>
        <p:spPr>
          <a:xfrm>
            <a:off x="56656" y="954511"/>
            <a:ext cx="7363442" cy="5209983"/>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
        <p:nvSpPr>
          <p:cNvPr id="8" name="Rectangle 7"/>
          <p:cNvSpPr/>
          <p:nvPr/>
        </p:nvSpPr>
        <p:spPr>
          <a:xfrm>
            <a:off x="6618398" y="3356992"/>
            <a:ext cx="545890" cy="1813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520" y="4509120"/>
            <a:ext cx="14477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1955036" y="167731"/>
            <a:ext cx="6920225" cy="6157226"/>
          </a:xfrm>
          <a:prstGeom prst="rect">
            <a:avLst/>
          </a:prstGeom>
          <a:ln>
            <a:solidFill>
              <a:schemeClr val="accent3">
                <a:lumMod val="75000"/>
              </a:schemeClr>
            </a:solidFill>
          </a:ln>
          <a:effectLst>
            <a:outerShdw blurRad="50800" dist="50800" dir="3600000" algn="ctr" rotWithShape="0">
              <a:schemeClr val="tx1">
                <a:lumMod val="75000"/>
                <a:lumOff val="25000"/>
              </a:schemeClr>
            </a:outerShdw>
          </a:effectLst>
        </p:spPr>
      </p:pic>
      <p:sp>
        <p:nvSpPr>
          <p:cNvPr id="11" name="Rectangle 10"/>
          <p:cNvSpPr/>
          <p:nvPr/>
        </p:nvSpPr>
        <p:spPr>
          <a:xfrm>
            <a:off x="2051720" y="5869858"/>
            <a:ext cx="1296144" cy="223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76609" y="5517232"/>
            <a:ext cx="2223864" cy="224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91880" y="4716760"/>
            <a:ext cx="864096" cy="224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6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500"/>
                            </p:stCondLst>
                            <p:childTnLst>
                              <p:par>
                                <p:cTn id="29" presetID="1" presetClass="exit" presetSubtype="0" fill="hold" grpId="1"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7504" y="834262"/>
            <a:ext cx="5274469" cy="5490999"/>
          </a:xfrm>
          <a:prstGeom prst="rect">
            <a:avLst/>
          </a:prstGeom>
          <a:ln>
            <a:solidFill>
              <a:schemeClr val="accent6"/>
            </a:solidFill>
          </a:ln>
          <a:effectLst>
            <a:outerShdw blurRad="50800" dist="50800" dir="3600000" algn="ctr" rotWithShape="0">
              <a:schemeClr val="tx1">
                <a:lumMod val="75000"/>
                <a:lumOff val="25000"/>
              </a:schemeClr>
            </a:outerShdw>
          </a:effectLst>
        </p:spPr>
      </p:pic>
      <p:sp>
        <p:nvSpPr>
          <p:cNvPr id="9" name="Title 1"/>
          <p:cNvSpPr txBox="1">
            <a:spLocks/>
          </p:cNvSpPr>
          <p:nvPr/>
        </p:nvSpPr>
        <p:spPr bwMode="auto">
          <a:xfrm>
            <a:off x="3760550" y="223250"/>
            <a:ext cx="5035468" cy="533400"/>
          </a:xfrm>
          <a:prstGeom prst="rect">
            <a:avLst/>
          </a:prstGeom>
          <a:noFill/>
          <a:ln w="9525">
            <a:noFill/>
            <a:miter lim="800000"/>
            <a:headEnd/>
            <a:tailEnd/>
          </a:ln>
        </p:spPr>
        <p:txBody>
          <a:bodyPr vert="horz" wrap="square" lIns="84406" tIns="42203" rIns="84406" bIns="42203" numCol="1" anchor="b" anchorCtr="0" compatLnSpc="1">
            <a:prstTxWarp prst="textNoShape">
              <a:avLst/>
            </a:prstTxWarp>
          </a:bodyPr>
          <a:lstStyle>
            <a:lvl1pPr algn="r" rtl="0" eaLnBrk="0" fontAlgn="base" hangingPunct="0">
              <a:spcBef>
                <a:spcPct val="0"/>
              </a:spcBef>
              <a:spcAft>
                <a:spcPct val="0"/>
              </a:spcAft>
              <a:defRPr sz="2800" i="1">
                <a:solidFill>
                  <a:srgbClr val="4D4D4D"/>
                </a:solidFill>
                <a:latin typeface="+mj-lt"/>
                <a:ea typeface="+mj-ea"/>
                <a:cs typeface="+mj-cs"/>
              </a:defRPr>
            </a:lvl1pPr>
            <a:lvl2pPr algn="r" rtl="0" eaLnBrk="0" fontAlgn="base" hangingPunct="0">
              <a:spcBef>
                <a:spcPct val="0"/>
              </a:spcBef>
              <a:spcAft>
                <a:spcPct val="0"/>
              </a:spcAft>
              <a:defRPr sz="2800" i="1">
                <a:solidFill>
                  <a:srgbClr val="4D4D4D"/>
                </a:solidFill>
                <a:latin typeface="Arial" pitchFamily="34" charset="0"/>
              </a:defRPr>
            </a:lvl2pPr>
            <a:lvl3pPr algn="r" rtl="0" eaLnBrk="0" fontAlgn="base" hangingPunct="0">
              <a:spcBef>
                <a:spcPct val="0"/>
              </a:spcBef>
              <a:spcAft>
                <a:spcPct val="0"/>
              </a:spcAft>
              <a:defRPr sz="2800" i="1">
                <a:solidFill>
                  <a:srgbClr val="4D4D4D"/>
                </a:solidFill>
                <a:latin typeface="Arial" pitchFamily="34" charset="0"/>
              </a:defRPr>
            </a:lvl3pPr>
            <a:lvl4pPr algn="r" rtl="0" eaLnBrk="0" fontAlgn="base" hangingPunct="0">
              <a:spcBef>
                <a:spcPct val="0"/>
              </a:spcBef>
              <a:spcAft>
                <a:spcPct val="0"/>
              </a:spcAft>
              <a:defRPr sz="2800" i="1">
                <a:solidFill>
                  <a:srgbClr val="4D4D4D"/>
                </a:solidFill>
                <a:latin typeface="Arial" pitchFamily="34" charset="0"/>
              </a:defRPr>
            </a:lvl4pPr>
            <a:lvl5pPr algn="r" rtl="0" eaLnBrk="0" fontAlgn="base" hangingPunct="0">
              <a:spcBef>
                <a:spcPct val="0"/>
              </a:spcBef>
              <a:spcAft>
                <a:spcPct val="0"/>
              </a:spcAft>
              <a:defRPr sz="2800" i="1">
                <a:solidFill>
                  <a:srgbClr val="4D4D4D"/>
                </a:solidFill>
                <a:latin typeface="Arial" pitchFamily="34" charset="0"/>
              </a:defRPr>
            </a:lvl5pPr>
            <a:lvl6pPr marL="457200" algn="r" rtl="0" fontAlgn="base">
              <a:spcBef>
                <a:spcPct val="0"/>
              </a:spcBef>
              <a:spcAft>
                <a:spcPct val="0"/>
              </a:spcAft>
              <a:defRPr sz="2800" i="1">
                <a:solidFill>
                  <a:srgbClr val="4D4D4D"/>
                </a:solidFill>
                <a:latin typeface="Arial" pitchFamily="34" charset="0"/>
              </a:defRPr>
            </a:lvl6pPr>
            <a:lvl7pPr marL="914400" algn="r" rtl="0" fontAlgn="base">
              <a:spcBef>
                <a:spcPct val="0"/>
              </a:spcBef>
              <a:spcAft>
                <a:spcPct val="0"/>
              </a:spcAft>
              <a:defRPr sz="2800" i="1">
                <a:solidFill>
                  <a:srgbClr val="4D4D4D"/>
                </a:solidFill>
                <a:latin typeface="Arial" pitchFamily="34" charset="0"/>
              </a:defRPr>
            </a:lvl7pPr>
            <a:lvl8pPr marL="1371600" algn="r" rtl="0" fontAlgn="base">
              <a:spcBef>
                <a:spcPct val="0"/>
              </a:spcBef>
              <a:spcAft>
                <a:spcPct val="0"/>
              </a:spcAft>
              <a:defRPr sz="2800" i="1">
                <a:solidFill>
                  <a:srgbClr val="4D4D4D"/>
                </a:solidFill>
                <a:latin typeface="Arial" pitchFamily="34" charset="0"/>
              </a:defRPr>
            </a:lvl8pPr>
            <a:lvl9pPr marL="1828800" algn="r" rtl="0" fontAlgn="base">
              <a:spcBef>
                <a:spcPct val="0"/>
              </a:spcBef>
              <a:spcAft>
                <a:spcPct val="0"/>
              </a:spcAft>
              <a:defRPr sz="2800" i="1">
                <a:solidFill>
                  <a:srgbClr val="4D4D4D"/>
                </a:solidFill>
                <a:latin typeface="Arial" pitchFamily="34" charset="0"/>
              </a:defRPr>
            </a:lvl9pPr>
          </a:lstStyle>
          <a:p>
            <a:r>
              <a:rPr lang="en-US" sz="2400" kern="0" dirty="0"/>
              <a:t>Create and Manage Connections</a:t>
            </a:r>
          </a:p>
        </p:txBody>
      </p:sp>
      <p:pic>
        <p:nvPicPr>
          <p:cNvPr id="7" name="Picture 6"/>
          <p:cNvPicPr>
            <a:picLocks noChangeAspect="1"/>
          </p:cNvPicPr>
          <p:nvPr/>
        </p:nvPicPr>
        <p:blipFill>
          <a:blip r:embed="rId4"/>
          <a:stretch>
            <a:fillRect/>
          </a:stretch>
        </p:blipFill>
        <p:spPr>
          <a:xfrm>
            <a:off x="3635896" y="1124744"/>
            <a:ext cx="5284776" cy="4926486"/>
          </a:xfrm>
          <a:prstGeom prst="rect">
            <a:avLst/>
          </a:prstGeom>
          <a:ln>
            <a:solidFill>
              <a:schemeClr val="accent6"/>
            </a:solidFill>
          </a:ln>
          <a:effectLst>
            <a:outerShdw blurRad="50800" dist="50800" dir="3600000" algn="ctr" rotWithShape="0">
              <a:schemeClr val="tx1">
                <a:lumMod val="75000"/>
                <a:lumOff val="25000"/>
              </a:schemeClr>
            </a:outerShdw>
          </a:effectLst>
        </p:spPr>
      </p:pic>
      <p:pic>
        <p:nvPicPr>
          <p:cNvPr id="4" name="Picture 3"/>
          <p:cNvPicPr>
            <a:picLocks noChangeAspect="1"/>
          </p:cNvPicPr>
          <p:nvPr/>
        </p:nvPicPr>
        <p:blipFill>
          <a:blip r:embed="rId5"/>
          <a:stretch>
            <a:fillRect/>
          </a:stretch>
        </p:blipFill>
        <p:spPr>
          <a:xfrm>
            <a:off x="107503" y="690832"/>
            <a:ext cx="6626153" cy="5762504"/>
          </a:xfrm>
          <a:prstGeom prst="rect">
            <a:avLst/>
          </a:prstGeom>
          <a:ln>
            <a:solidFill>
              <a:schemeClr val="accent6"/>
            </a:solidFill>
          </a:ln>
          <a:effectLst>
            <a:outerShdw blurRad="50800" dist="50800" dir="3600000" algn="ctr" rotWithShape="0">
              <a:schemeClr val="tx1">
                <a:lumMod val="75000"/>
                <a:lumOff val="25000"/>
              </a:schemeClr>
            </a:outerShdw>
          </a:effectLst>
        </p:spPr>
      </p:pic>
      <p:grpSp>
        <p:nvGrpSpPr>
          <p:cNvPr id="17" name="Group 16"/>
          <p:cNvGrpSpPr/>
          <p:nvPr/>
        </p:nvGrpSpPr>
        <p:grpSpPr>
          <a:xfrm>
            <a:off x="2123728" y="850789"/>
            <a:ext cx="6825907" cy="5314515"/>
            <a:chOff x="2123728" y="787998"/>
            <a:chExt cx="6825907" cy="5314515"/>
          </a:xfrm>
        </p:grpSpPr>
        <p:pic>
          <p:nvPicPr>
            <p:cNvPr id="15" name="Picture 14"/>
            <p:cNvPicPr>
              <a:picLocks noChangeAspect="1"/>
            </p:cNvPicPr>
            <p:nvPr/>
          </p:nvPicPr>
          <p:blipFill>
            <a:blip r:embed="rId6"/>
            <a:stretch>
              <a:fillRect/>
            </a:stretch>
          </p:blipFill>
          <p:spPr>
            <a:xfrm>
              <a:off x="2123728" y="787998"/>
              <a:ext cx="6825907" cy="5314515"/>
            </a:xfrm>
            <a:prstGeom prst="rect">
              <a:avLst/>
            </a:prstGeom>
            <a:ln>
              <a:solidFill>
                <a:schemeClr val="accent6"/>
              </a:solidFill>
            </a:ln>
            <a:effectLst>
              <a:outerShdw blurRad="50800" dist="50800" dir="3600000" algn="ctr" rotWithShape="0">
                <a:schemeClr val="tx1">
                  <a:lumMod val="75000"/>
                  <a:lumOff val="25000"/>
                </a:schemeClr>
              </a:outerShdw>
            </a:effectLst>
          </p:spPr>
        </p:pic>
        <p:pic>
          <p:nvPicPr>
            <p:cNvPr id="16" name="Picture 15"/>
            <p:cNvPicPr>
              <a:picLocks noChangeAspect="1"/>
            </p:cNvPicPr>
            <p:nvPr/>
          </p:nvPicPr>
          <p:blipFill rotWithShape="1">
            <a:blip r:embed="rId7"/>
            <a:srcRect l="1" t="4884" r="2327" b="-223"/>
            <a:stretch/>
          </p:blipFill>
          <p:spPr>
            <a:xfrm>
              <a:off x="6911441" y="4086289"/>
              <a:ext cx="1845520" cy="748907"/>
            </a:xfrm>
            <a:prstGeom prst="rect">
              <a:avLst/>
            </a:prstGeom>
            <a:ln>
              <a:solidFill>
                <a:schemeClr val="accent6"/>
              </a:solidFill>
            </a:ln>
            <a:effectLst>
              <a:outerShdw blurRad="50800" dist="50800" dir="3600000" algn="ctr" rotWithShape="0">
                <a:schemeClr val="tx1">
                  <a:lumMod val="75000"/>
                  <a:lumOff val="25000"/>
                </a:schemeClr>
              </a:outerShdw>
            </a:effectLst>
          </p:spPr>
        </p:pic>
      </p:grpSp>
      <p:sp>
        <p:nvSpPr>
          <p:cNvPr id="10" name="Rectangle 9"/>
          <p:cNvSpPr/>
          <p:nvPr/>
        </p:nvSpPr>
        <p:spPr>
          <a:xfrm>
            <a:off x="2151396" y="3068960"/>
            <a:ext cx="6381043"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94142" y="4149080"/>
            <a:ext cx="1862820" cy="765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8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10" presetClass="exit" presetSubtype="0" fill="hold" grpId="1" nodeType="after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95936" y="260648"/>
            <a:ext cx="4846047"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a:lstStyle>
          <a:p>
            <a:pPr algn="r"/>
            <a:r>
              <a:rPr lang="en-US" sz="2400" i="1" kern="0" dirty="0">
                <a:solidFill>
                  <a:srgbClr val="4D4D4D"/>
                </a:solidFill>
                <a:latin typeface="+mj-lt"/>
                <a:cs typeface="+mj-cs"/>
              </a:rPr>
              <a:t>Create and Manage Submissions</a:t>
            </a:r>
          </a:p>
        </p:txBody>
      </p:sp>
      <p:pic>
        <p:nvPicPr>
          <p:cNvPr id="4" name="Picture 3"/>
          <p:cNvPicPr>
            <a:picLocks noChangeAspect="1"/>
          </p:cNvPicPr>
          <p:nvPr/>
        </p:nvPicPr>
        <p:blipFill>
          <a:blip r:embed="rId3"/>
          <a:stretch>
            <a:fillRect/>
          </a:stretch>
        </p:blipFill>
        <p:spPr>
          <a:xfrm>
            <a:off x="107504" y="769253"/>
            <a:ext cx="5269014" cy="5540067"/>
          </a:xfrm>
          <a:prstGeom prst="rect">
            <a:avLst/>
          </a:prstGeom>
          <a:ln>
            <a:solidFill>
              <a:srgbClr val="00B0F0"/>
            </a:solidFill>
          </a:ln>
          <a:effectLst>
            <a:outerShdw blurRad="50800" dist="50800" dir="3600000" algn="ctr" rotWithShape="0">
              <a:schemeClr val="tx1">
                <a:lumMod val="75000"/>
                <a:lumOff val="25000"/>
              </a:schemeClr>
            </a:outerShdw>
          </a:effectLst>
        </p:spPr>
      </p:pic>
      <p:pic>
        <p:nvPicPr>
          <p:cNvPr id="2" name="Picture 1"/>
          <p:cNvPicPr>
            <a:picLocks noChangeAspect="1"/>
          </p:cNvPicPr>
          <p:nvPr/>
        </p:nvPicPr>
        <p:blipFill>
          <a:blip r:embed="rId4"/>
          <a:stretch>
            <a:fillRect/>
          </a:stretch>
        </p:blipFill>
        <p:spPr>
          <a:xfrm>
            <a:off x="3619366" y="1268760"/>
            <a:ext cx="5331559" cy="4847970"/>
          </a:xfrm>
          <a:prstGeom prst="rect">
            <a:avLst/>
          </a:prstGeom>
          <a:ln>
            <a:solidFill>
              <a:srgbClr val="00B0F0"/>
            </a:solidFill>
          </a:ln>
          <a:effectLst>
            <a:outerShdw blurRad="50800" dist="50800" dir="3600000" algn="ctr" rotWithShape="0">
              <a:schemeClr val="tx1">
                <a:lumMod val="75000"/>
                <a:lumOff val="25000"/>
              </a:schemeClr>
            </a:outerShdw>
          </a:effectLst>
        </p:spPr>
      </p:pic>
      <p:pic>
        <p:nvPicPr>
          <p:cNvPr id="3" name="Picture 2"/>
          <p:cNvPicPr>
            <a:picLocks noChangeAspect="1"/>
          </p:cNvPicPr>
          <p:nvPr/>
        </p:nvPicPr>
        <p:blipFill>
          <a:blip r:embed="rId5"/>
          <a:stretch>
            <a:fillRect/>
          </a:stretch>
        </p:blipFill>
        <p:spPr>
          <a:xfrm>
            <a:off x="58551" y="735847"/>
            <a:ext cx="6360408" cy="5708059"/>
          </a:xfrm>
          <a:prstGeom prst="rect">
            <a:avLst/>
          </a:prstGeom>
          <a:ln>
            <a:solidFill>
              <a:srgbClr val="00B0F0"/>
            </a:solidFill>
          </a:ln>
          <a:effectLst>
            <a:outerShdw blurRad="50800" dist="50800" dir="3600000" algn="ctr" rotWithShape="0">
              <a:schemeClr val="tx1">
                <a:lumMod val="75000"/>
                <a:lumOff val="25000"/>
              </a:schemeClr>
            </a:outerShdw>
          </a:effectLst>
        </p:spPr>
      </p:pic>
      <p:sp>
        <p:nvSpPr>
          <p:cNvPr id="8" name="TextBox 7"/>
          <p:cNvSpPr txBox="1"/>
          <p:nvPr/>
        </p:nvSpPr>
        <p:spPr>
          <a:xfrm>
            <a:off x="2639470" y="2794359"/>
            <a:ext cx="3151897" cy="1384995"/>
          </a:xfrm>
          <a:prstGeom prst="rect">
            <a:avLst/>
          </a:prstGeom>
          <a:solidFill>
            <a:schemeClr val="bg1"/>
          </a:solidFill>
          <a:ln w="3175">
            <a:solidFill>
              <a:srgbClr val="00B0F0"/>
            </a:solidFill>
          </a:ln>
          <a:effectLst>
            <a:outerShdw blurRad="50800" dist="50800" dir="3600000" algn="ctr" rotWithShape="0">
              <a:schemeClr val="tx1">
                <a:lumMod val="75000"/>
                <a:lumOff val="25000"/>
              </a:schemeClr>
            </a:outerShdw>
          </a:effectLst>
        </p:spPr>
        <p:txBody>
          <a:bodyPr wrap="square" rtlCol="0">
            <a:spAutoFit/>
          </a:bodyPr>
          <a:lstStyle/>
          <a:p>
            <a:r>
              <a:rPr lang="en-US" sz="1400" dirty="0" smtClean="0"/>
              <a:t>Types of submissions:</a:t>
            </a:r>
          </a:p>
          <a:p>
            <a:pPr marL="742950" lvl="1" indent="-285750">
              <a:buFont typeface="Arial" panose="020B0604020202020204" pitchFamily="34" charset="0"/>
              <a:buChar char="•"/>
            </a:pPr>
            <a:r>
              <a:rPr lang="en-US" sz="1400" b="1" dirty="0" smtClean="0"/>
              <a:t>Add</a:t>
            </a:r>
            <a:r>
              <a:rPr lang="en-US" sz="1400" dirty="0" smtClean="0"/>
              <a:t> new term/facet</a:t>
            </a:r>
          </a:p>
          <a:p>
            <a:pPr marL="742950" lvl="1" indent="-285750">
              <a:buFont typeface="Arial" panose="020B0604020202020204" pitchFamily="34" charset="0"/>
              <a:buChar char="•"/>
            </a:pPr>
            <a:r>
              <a:rPr lang="en-US" sz="1400" b="1" dirty="0" smtClean="0"/>
              <a:t>Delete</a:t>
            </a:r>
            <a:r>
              <a:rPr lang="en-US" sz="1400" dirty="0" smtClean="0"/>
              <a:t> term/facet</a:t>
            </a:r>
          </a:p>
          <a:p>
            <a:pPr marL="742950" lvl="1" indent="-285750">
              <a:buFont typeface="Arial" panose="020B0604020202020204" pitchFamily="34" charset="0"/>
              <a:buChar char="•"/>
            </a:pPr>
            <a:r>
              <a:rPr lang="en-US" sz="1400" b="1" dirty="0" smtClean="0"/>
              <a:t>Modify</a:t>
            </a:r>
            <a:r>
              <a:rPr lang="en-US" sz="1400" dirty="0" smtClean="0"/>
              <a:t> term/facet</a:t>
            </a:r>
          </a:p>
          <a:p>
            <a:pPr marL="742950" lvl="1" indent="-285750">
              <a:buFont typeface="Arial" panose="020B0604020202020204" pitchFamily="34" charset="0"/>
              <a:buChar char="•"/>
            </a:pPr>
            <a:r>
              <a:rPr lang="en-US" sz="1400" b="1" dirty="0" smtClean="0"/>
              <a:t>Merge</a:t>
            </a:r>
            <a:r>
              <a:rPr lang="en-US" sz="1400" dirty="0" smtClean="0"/>
              <a:t> terms/facets</a:t>
            </a:r>
          </a:p>
          <a:p>
            <a:pPr marL="742950" lvl="1" indent="-285750">
              <a:buFont typeface="Arial" panose="020B0604020202020204" pitchFamily="34" charset="0"/>
              <a:buChar char="•"/>
            </a:pPr>
            <a:r>
              <a:rPr lang="en-US" sz="1400" b="1" dirty="0" smtClean="0"/>
              <a:t>Split</a:t>
            </a:r>
            <a:r>
              <a:rPr lang="en-US" sz="1400" dirty="0" smtClean="0"/>
              <a:t> term/facet</a:t>
            </a:r>
            <a:endParaRPr lang="en-US" sz="1400" dirty="0"/>
          </a:p>
        </p:txBody>
      </p:sp>
      <p:grpSp>
        <p:nvGrpSpPr>
          <p:cNvPr id="11" name="Group 10"/>
          <p:cNvGrpSpPr/>
          <p:nvPr/>
        </p:nvGrpSpPr>
        <p:grpSpPr>
          <a:xfrm>
            <a:off x="1475656" y="741552"/>
            <a:ext cx="7530188" cy="5624062"/>
            <a:chOff x="121368" y="685256"/>
            <a:chExt cx="7571545" cy="5708059"/>
          </a:xfrm>
        </p:grpSpPr>
        <p:pic>
          <p:nvPicPr>
            <p:cNvPr id="9" name="Picture 8"/>
            <p:cNvPicPr>
              <a:picLocks noChangeAspect="1"/>
            </p:cNvPicPr>
            <p:nvPr/>
          </p:nvPicPr>
          <p:blipFill>
            <a:blip r:embed="rId6"/>
            <a:stretch>
              <a:fillRect/>
            </a:stretch>
          </p:blipFill>
          <p:spPr>
            <a:xfrm>
              <a:off x="121368" y="685256"/>
              <a:ext cx="7571545" cy="5708059"/>
            </a:xfrm>
            <a:prstGeom prst="rect">
              <a:avLst/>
            </a:prstGeom>
            <a:ln>
              <a:solidFill>
                <a:srgbClr val="00B0F0"/>
              </a:solidFill>
            </a:ln>
            <a:effectLst>
              <a:outerShdw blurRad="50800" dist="50800" dir="3600000" algn="ctr" rotWithShape="0">
                <a:schemeClr val="tx1">
                  <a:lumMod val="75000"/>
                  <a:lumOff val="25000"/>
                </a:schemeClr>
              </a:outerShdw>
            </a:effectLst>
          </p:spPr>
        </p:pic>
        <p:pic>
          <p:nvPicPr>
            <p:cNvPr id="10" name="Picture 9"/>
            <p:cNvPicPr>
              <a:picLocks noChangeAspect="1"/>
            </p:cNvPicPr>
            <p:nvPr/>
          </p:nvPicPr>
          <p:blipFill rotWithShape="1">
            <a:blip r:embed="rId7"/>
            <a:srcRect t="1050" r="2544" b="4198"/>
            <a:stretch/>
          </p:blipFill>
          <p:spPr>
            <a:xfrm>
              <a:off x="5091820" y="3851343"/>
              <a:ext cx="2098555" cy="1220977"/>
            </a:xfrm>
            <a:prstGeom prst="rect">
              <a:avLst/>
            </a:prstGeom>
            <a:ln w="3175">
              <a:solidFill>
                <a:srgbClr val="00B0F0"/>
              </a:solidFill>
            </a:ln>
            <a:effectLst>
              <a:outerShdw blurRad="50800" dist="50800" dir="3600000" algn="ctr" rotWithShape="0">
                <a:schemeClr val="tx1">
                  <a:lumMod val="75000"/>
                  <a:lumOff val="25000"/>
                </a:schemeClr>
              </a:outerShdw>
            </a:effectLst>
          </p:spPr>
        </p:pic>
      </p:grpSp>
      <p:sp>
        <p:nvSpPr>
          <p:cNvPr id="13" name="Rectangle 12"/>
          <p:cNvSpPr/>
          <p:nvPr/>
        </p:nvSpPr>
        <p:spPr>
          <a:xfrm>
            <a:off x="1475656" y="3143850"/>
            <a:ext cx="6768752" cy="357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97179" y="3838839"/>
            <a:ext cx="2108871" cy="1225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79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3"/>
                                        </p:tgtEl>
                                        <p:attrNameLst>
                                          <p:attrName>ppt_w</p:attrName>
                                        </p:attrNameLst>
                                      </p:cBhvr>
                                      <p:tavLst>
                                        <p:tav tm="0">
                                          <p:val>
                                            <p:strVal val="ppt_w"/>
                                          </p:val>
                                        </p:tav>
                                        <p:tav tm="100000">
                                          <p:val>
                                            <p:fltVal val="0"/>
                                          </p:val>
                                        </p:tav>
                                      </p:tavLst>
                                    </p:anim>
                                    <p:anim calcmode="lin" valueType="num">
                                      <p:cBhvr>
                                        <p:cTn id="18" dur="500"/>
                                        <p:tgtEl>
                                          <p:spTgt spid="3"/>
                                        </p:tgtEl>
                                        <p:attrNameLst>
                                          <p:attrName>ppt_h</p:attrName>
                                        </p:attrNameLst>
                                      </p:cBhvr>
                                      <p:tavLst>
                                        <p:tav tm="0">
                                          <p:val>
                                            <p:strVal val="ppt_h"/>
                                          </p:val>
                                        </p:tav>
                                        <p:tav tm="100000">
                                          <p:val>
                                            <p:fltVal val="0"/>
                                          </p:val>
                                        </p:tav>
                                      </p:tavLst>
                                    </p:anim>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0"/>
                            </p:stCondLst>
                            <p:childTnLst>
                              <p:par>
                                <p:cTn id="38" presetID="10" presetClass="exit" presetSubtype="0" fill="hold" grpId="1" nodeType="after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276" y="1049238"/>
            <a:ext cx="7977188" cy="4684018"/>
          </a:xfrm>
          <a:prstGeom prst="rect">
            <a:avLst/>
          </a:prstGeom>
          <a:ln>
            <a:solidFill>
              <a:srgbClr val="00B0F0"/>
            </a:solidFill>
          </a:ln>
          <a:effectLst>
            <a:outerShdw blurRad="50800" dist="50800" dir="3600000" algn="ctr" rotWithShape="0">
              <a:schemeClr val="tx1">
                <a:lumMod val="75000"/>
                <a:lumOff val="25000"/>
              </a:schemeClr>
            </a:outerShdw>
          </a:effectLst>
        </p:spPr>
      </p:pic>
      <p:sp>
        <p:nvSpPr>
          <p:cNvPr id="9" name="Rectangle 8"/>
          <p:cNvSpPr/>
          <p:nvPr/>
        </p:nvSpPr>
        <p:spPr>
          <a:xfrm>
            <a:off x="4615854" y="5085184"/>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995936" y="260648"/>
            <a:ext cx="4846047"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a:lstStyle>
          <a:p>
            <a:pPr algn="r"/>
            <a:r>
              <a:rPr lang="en-US" sz="2400" i="1" kern="0" dirty="0">
                <a:solidFill>
                  <a:srgbClr val="4D4D4D"/>
                </a:solidFill>
                <a:latin typeface="+mj-lt"/>
                <a:cs typeface="+mj-cs"/>
              </a:rPr>
              <a:t>Discussion on Submissions</a:t>
            </a:r>
          </a:p>
        </p:txBody>
      </p:sp>
      <p:pic>
        <p:nvPicPr>
          <p:cNvPr id="13" name="Picture 12"/>
          <p:cNvPicPr>
            <a:picLocks noChangeAspect="1"/>
          </p:cNvPicPr>
          <p:nvPr/>
        </p:nvPicPr>
        <p:blipFill>
          <a:blip r:embed="rId4"/>
          <a:stretch>
            <a:fillRect/>
          </a:stretch>
        </p:blipFill>
        <p:spPr>
          <a:xfrm>
            <a:off x="768752" y="188640"/>
            <a:ext cx="7979712" cy="6264696"/>
          </a:xfrm>
          <a:prstGeom prst="rect">
            <a:avLst/>
          </a:prstGeom>
          <a:ln>
            <a:solidFill>
              <a:srgbClr val="00B0F0"/>
            </a:solidFill>
          </a:ln>
          <a:effectLst>
            <a:outerShdw blurRad="50800" dist="50800" dir="3600000" algn="ctr" rotWithShape="0">
              <a:schemeClr val="tx1">
                <a:lumMod val="75000"/>
                <a:lumOff val="25000"/>
              </a:schemeClr>
            </a:outerShdw>
          </a:effectLst>
        </p:spPr>
      </p:pic>
      <p:sp>
        <p:nvSpPr>
          <p:cNvPr id="6" name="Rectangle 5"/>
          <p:cNvSpPr/>
          <p:nvPr/>
        </p:nvSpPr>
        <p:spPr>
          <a:xfrm>
            <a:off x="1156138" y="6021966"/>
            <a:ext cx="1327630" cy="252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97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2" presetClass="exit" presetSubtype="1" fill="hold" nodeType="with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Lst>
  </p:timing>
</p:sld>
</file>

<file path=ppt/theme/theme1.xml><?xml version="1.0" encoding="utf-8"?>
<a:theme xmlns:a="http://schemas.openxmlformats.org/drawingml/2006/main" name="PresentationISLgr2">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PresentationISLgr2</Template>
  <TotalTime>1154</TotalTime>
  <Words>1436</Words>
  <Application>Microsoft Office PowerPoint</Application>
  <PresentationFormat>On-screen Show (4:3)</PresentationFormat>
  <Paragraphs>213</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PresentationISLgr2</vt:lpstr>
      <vt:lpstr>BBTalk - Submission and Connection Management Tool</vt:lpstr>
      <vt:lpstr>Use of BBT as an overarching thesaurus</vt:lpstr>
      <vt:lpstr>BBTalk - Submission and Connection Management Tool</vt:lpstr>
      <vt:lpstr>BBTalk - Submission and Connection Management Tool (2)</vt:lpstr>
      <vt:lpstr>BBTalk – User roles</vt:lpstr>
      <vt:lpstr>Browse the BBT</vt:lpstr>
      <vt:lpstr>PowerPoint Presentation</vt:lpstr>
      <vt:lpstr>PowerPoint Presentation</vt:lpstr>
      <vt:lpstr>PowerPoint Presentation</vt:lpstr>
      <vt:lpstr>PowerPoint Presentation</vt:lpstr>
      <vt:lpstr>PowerPoint Presentation</vt:lpstr>
      <vt:lpstr>PowerPoint Presentation</vt:lpstr>
      <vt:lpstr>Future plans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Georgis</dc:creator>
  <cp:lastModifiedBy>Christos Georgis</cp:lastModifiedBy>
  <cp:revision>134</cp:revision>
  <dcterms:created xsi:type="dcterms:W3CDTF">2017-04-10T13:06:39Z</dcterms:created>
  <dcterms:modified xsi:type="dcterms:W3CDTF">2018-09-27T06:54:43Z</dcterms:modified>
</cp:coreProperties>
</file>