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65" r:id="rId3"/>
    <p:sldId id="274" r:id="rId4"/>
    <p:sldId id="275" r:id="rId5"/>
    <p:sldId id="259" r:id="rId6"/>
    <p:sldId id="264" r:id="rId7"/>
    <p:sldId id="266" r:id="rId8"/>
    <p:sldId id="267" r:id="rId9"/>
    <p:sldId id="268" r:id="rId10"/>
    <p:sldId id="269" r:id="rId11"/>
    <p:sldId id="261" r:id="rId12"/>
    <p:sldId id="272" r:id="rId13"/>
    <p:sldId id="276" r:id="rId14"/>
    <p:sldId id="263" r:id="rId1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14" autoAdjust="0"/>
    <p:restoredTop sz="58423" autoAdjust="0"/>
  </p:normalViewPr>
  <p:slideViewPr>
    <p:cSldViewPr snapToGrid="0">
      <p:cViewPr varScale="1">
        <p:scale>
          <a:sx n="63" d="100"/>
          <a:sy n="63" d="100"/>
        </p:scale>
        <p:origin x="1272"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82351A7-E77A-499D-9983-B3A1D1AAD97F}" type="datetimeFigureOut">
              <a:rPr lang="fr-FR" smtClean="0"/>
              <a:pPr/>
              <a:t>20/05/2019</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AF61C33-80F0-4C0A-923B-32BFF63C6639}" type="slidenum">
              <a:rPr lang="fr-FR" smtClean="0"/>
              <a:pPr/>
              <a:t>‹#›</a:t>
            </a:fld>
            <a:endParaRPr lang="fr-FR"/>
          </a:p>
        </p:txBody>
      </p:sp>
    </p:spTree>
    <p:extLst>
      <p:ext uri="{BB962C8B-B14F-4D97-AF65-F5344CB8AC3E}">
        <p14:creationId xmlns:p14="http://schemas.microsoft.com/office/powerpoint/2010/main" val="20487230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kern="1200" dirty="0">
                <a:solidFill>
                  <a:schemeClr val="tx1"/>
                </a:solidFill>
                <a:effectLst/>
                <a:latin typeface="+mn-lt"/>
                <a:ea typeface="+mn-ea"/>
                <a:cs typeface="+mn-cs"/>
              </a:rPr>
              <a:t>Good </a:t>
            </a:r>
            <a:r>
              <a:rPr lang="fr-FR" sz="1200" kern="1200" dirty="0" err="1">
                <a:solidFill>
                  <a:schemeClr val="tx1"/>
                </a:solidFill>
                <a:effectLst/>
                <a:latin typeface="+mn-lt"/>
                <a:ea typeface="+mn-ea"/>
                <a:cs typeface="+mn-cs"/>
              </a:rPr>
              <a:t>afternoon</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everybody</a:t>
            </a:r>
            <a:endParaRPr lang="fr-FR"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For </a:t>
            </a:r>
            <a:r>
              <a:rPr lang="fr-FR" sz="1200" kern="1200" dirty="0" err="1">
                <a:solidFill>
                  <a:schemeClr val="tx1"/>
                </a:solidFill>
                <a:effectLst/>
                <a:latin typeface="+mn-lt"/>
                <a:ea typeface="+mn-ea"/>
                <a:cs typeface="+mn-cs"/>
              </a:rPr>
              <a:t>those</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who</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don’t</a:t>
            </a:r>
            <a:r>
              <a:rPr lang="fr-FR" sz="1200" kern="1200" dirty="0">
                <a:solidFill>
                  <a:schemeClr val="tx1"/>
                </a:solidFill>
                <a:effectLst/>
                <a:latin typeface="+mn-lt"/>
                <a:ea typeface="+mn-ea"/>
                <a:cs typeface="+mn-cs"/>
              </a:rPr>
              <a:t> know us </a:t>
            </a:r>
            <a:r>
              <a:rPr lang="fr-FR" sz="1200" kern="1200" dirty="0" err="1">
                <a:solidFill>
                  <a:schemeClr val="tx1"/>
                </a:solidFill>
                <a:effectLst/>
                <a:latin typeface="+mn-lt"/>
                <a:ea typeface="+mn-ea"/>
                <a:cs typeface="+mn-cs"/>
              </a:rPr>
              <a:t>we</a:t>
            </a:r>
            <a:r>
              <a:rPr lang="fr-FR" sz="1200" kern="1200" dirty="0">
                <a:solidFill>
                  <a:schemeClr val="tx1"/>
                </a:solidFill>
                <a:effectLst/>
                <a:latin typeface="+mn-lt"/>
                <a:ea typeface="+mn-ea"/>
                <a:cs typeface="+mn-cs"/>
              </a:rPr>
              <a:t> are Blandine Nouvel and Evelyne Sinigaglia </a:t>
            </a:r>
            <a:r>
              <a:rPr lang="fr-FR" sz="1200" kern="1200" dirty="0" err="1">
                <a:solidFill>
                  <a:schemeClr val="tx1"/>
                </a:solidFill>
                <a:effectLst/>
                <a:latin typeface="+mn-lt"/>
                <a:ea typeface="+mn-ea"/>
                <a:cs typeface="+mn-cs"/>
              </a:rPr>
              <a:t>both</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coordinators</a:t>
            </a:r>
            <a:r>
              <a:rPr lang="fr-FR" sz="1200" kern="1200" dirty="0">
                <a:solidFill>
                  <a:schemeClr val="tx1"/>
                </a:solidFill>
                <a:effectLst/>
                <a:latin typeface="+mn-lt"/>
                <a:ea typeface="+mn-ea"/>
                <a:cs typeface="+mn-cs"/>
              </a:rPr>
              <a:t> of the PACTOLS thesaurus </a:t>
            </a:r>
            <a:r>
              <a:rPr lang="fr-FR" sz="1200" kern="1200" dirty="0" err="1">
                <a:solidFill>
                  <a:schemeClr val="tx1"/>
                </a:solidFill>
                <a:effectLst/>
                <a:latin typeface="+mn-lt"/>
                <a:ea typeface="+mn-ea"/>
                <a:cs typeface="+mn-cs"/>
              </a:rPr>
              <a:t>Working</a:t>
            </a:r>
            <a:r>
              <a:rPr lang="fr-FR" sz="1200" kern="1200" dirty="0">
                <a:solidFill>
                  <a:schemeClr val="tx1"/>
                </a:solidFill>
                <a:effectLst/>
                <a:latin typeface="+mn-lt"/>
                <a:ea typeface="+mn-ea"/>
                <a:cs typeface="+mn-cs"/>
              </a:rPr>
              <a:t> Group</a:t>
            </a:r>
          </a:p>
          <a:p>
            <a:r>
              <a:rPr lang="fr-FR" sz="1200" kern="1200" dirty="0" err="1">
                <a:solidFill>
                  <a:schemeClr val="tx1"/>
                </a:solidFill>
                <a:effectLst/>
                <a:latin typeface="+mn-lt"/>
                <a:ea typeface="+mn-ea"/>
                <a:cs typeface="+mn-cs"/>
              </a:rPr>
              <a:t>We</a:t>
            </a:r>
            <a:r>
              <a:rPr lang="fr-FR" sz="1200" kern="1200" dirty="0">
                <a:solidFill>
                  <a:schemeClr val="tx1"/>
                </a:solidFill>
                <a:effectLst/>
                <a:latin typeface="+mn-lt"/>
                <a:ea typeface="+mn-ea"/>
                <a:cs typeface="+mn-cs"/>
              </a:rPr>
              <a:t> have </a:t>
            </a:r>
            <a:r>
              <a:rPr lang="fr-FR" sz="1200" kern="1200" dirty="0" err="1">
                <a:solidFill>
                  <a:schemeClr val="tx1"/>
                </a:solidFill>
                <a:effectLst/>
                <a:latin typeface="+mn-lt"/>
                <a:ea typeface="+mn-ea"/>
                <a:cs typeface="+mn-cs"/>
              </a:rPr>
              <a:t>also</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recently</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joined</a:t>
            </a:r>
            <a:r>
              <a:rPr lang="fr-FR" sz="1200" kern="1200" dirty="0">
                <a:solidFill>
                  <a:schemeClr val="tx1"/>
                </a:solidFill>
                <a:effectLst/>
                <a:latin typeface="+mn-lt"/>
                <a:ea typeface="+mn-ea"/>
                <a:cs typeface="+mn-cs"/>
              </a:rPr>
              <a:t> the BBT Thesaurus Maintenance WG</a:t>
            </a:r>
          </a:p>
          <a:p>
            <a:r>
              <a:rPr lang="fr-FR" sz="1200" kern="1200" dirty="0" err="1">
                <a:solidFill>
                  <a:schemeClr val="tx1"/>
                </a:solidFill>
                <a:effectLst/>
                <a:latin typeface="+mn-lt"/>
                <a:ea typeface="+mn-ea"/>
                <a:cs typeface="+mn-cs"/>
              </a:rPr>
              <a:t>Today</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we</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will</a:t>
            </a:r>
            <a:r>
              <a:rPr lang="fr-FR" sz="1200" kern="1200" dirty="0">
                <a:solidFill>
                  <a:schemeClr val="tx1"/>
                </a:solidFill>
                <a:effectLst/>
                <a:latin typeface="+mn-lt"/>
                <a:ea typeface="+mn-ea"/>
                <a:cs typeface="+mn-cs"/>
              </a:rPr>
              <a:t> start by a </a:t>
            </a:r>
            <a:r>
              <a:rPr lang="fr-FR" sz="1200" kern="1200" dirty="0" err="1">
                <a:solidFill>
                  <a:schemeClr val="tx1"/>
                </a:solidFill>
                <a:effectLst/>
                <a:latin typeface="+mn-lt"/>
                <a:ea typeface="+mn-ea"/>
                <a:cs typeface="+mn-cs"/>
              </a:rPr>
              <a:t>very</a:t>
            </a:r>
            <a:r>
              <a:rPr lang="fr-FR" sz="1200" kern="1200" dirty="0">
                <a:solidFill>
                  <a:schemeClr val="tx1"/>
                </a:solidFill>
                <a:effectLst/>
                <a:latin typeface="+mn-lt"/>
                <a:ea typeface="+mn-ea"/>
                <a:cs typeface="+mn-cs"/>
              </a:rPr>
              <a:t> short </a:t>
            </a:r>
            <a:r>
              <a:rPr lang="fr-FR" sz="1200" kern="1200" dirty="0" err="1">
                <a:solidFill>
                  <a:schemeClr val="tx1"/>
                </a:solidFill>
                <a:effectLst/>
                <a:latin typeface="+mn-lt"/>
                <a:ea typeface="+mn-ea"/>
                <a:cs typeface="+mn-cs"/>
              </a:rPr>
              <a:t>presentation</a:t>
            </a:r>
            <a:r>
              <a:rPr lang="fr-FR" sz="1200" kern="1200" dirty="0">
                <a:solidFill>
                  <a:schemeClr val="tx1"/>
                </a:solidFill>
                <a:effectLst/>
                <a:latin typeface="+mn-lt"/>
                <a:ea typeface="+mn-ea"/>
                <a:cs typeface="+mn-cs"/>
              </a:rPr>
              <a:t> of the PACTOLS Thesaurus on a single slide</a:t>
            </a:r>
          </a:p>
          <a:p>
            <a:r>
              <a:rPr lang="fr-FR" sz="1200" kern="1200" dirty="0" err="1">
                <a:solidFill>
                  <a:schemeClr val="tx1"/>
                </a:solidFill>
                <a:effectLst/>
                <a:latin typeface="+mn-lt"/>
                <a:ea typeface="+mn-ea"/>
                <a:cs typeface="+mn-cs"/>
              </a:rPr>
              <a:t>Then</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we</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will</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present</a:t>
            </a:r>
            <a:r>
              <a:rPr lang="fr-FR" sz="1200" kern="1200" dirty="0">
                <a:solidFill>
                  <a:schemeClr val="tx1"/>
                </a:solidFill>
                <a:effectLst/>
                <a:latin typeface="+mn-lt"/>
                <a:ea typeface="+mn-ea"/>
                <a:cs typeface="+mn-cs"/>
              </a:rPr>
              <a:t> feedback on the organisation of the </a:t>
            </a:r>
            <a:r>
              <a:rPr lang="fr-FR" sz="1200" kern="1200" dirty="0" err="1">
                <a:solidFill>
                  <a:schemeClr val="tx1"/>
                </a:solidFill>
                <a:effectLst/>
                <a:latin typeface="+mn-lt"/>
                <a:ea typeface="+mn-ea"/>
                <a:cs typeface="+mn-cs"/>
              </a:rPr>
              <a:t>Recreation</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branch</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using</a:t>
            </a:r>
            <a:r>
              <a:rPr lang="fr-FR" sz="1200" kern="1200" dirty="0">
                <a:solidFill>
                  <a:schemeClr val="tx1"/>
                </a:solidFill>
                <a:effectLst/>
                <a:latin typeface="+mn-lt"/>
                <a:ea typeface="+mn-ea"/>
                <a:cs typeface="+mn-cs"/>
              </a:rPr>
              <a:t> the BBT </a:t>
            </a:r>
            <a:r>
              <a:rPr lang="fr-FR" sz="1200" kern="1200" dirty="0" err="1">
                <a:solidFill>
                  <a:schemeClr val="tx1"/>
                </a:solidFill>
                <a:effectLst/>
                <a:latin typeface="+mn-lt"/>
                <a:ea typeface="+mn-ea"/>
                <a:cs typeface="+mn-cs"/>
              </a:rPr>
              <a:t>categories</a:t>
            </a:r>
            <a:endParaRPr lang="fr-FR" sz="1200" kern="1200" dirty="0">
              <a:solidFill>
                <a:schemeClr val="tx1"/>
              </a:solidFill>
              <a:effectLst/>
              <a:latin typeface="+mn-lt"/>
              <a:ea typeface="+mn-ea"/>
              <a:cs typeface="+mn-cs"/>
            </a:endParaRPr>
          </a:p>
          <a:p>
            <a:r>
              <a:rPr lang="fr-FR" sz="1200" kern="1200" dirty="0" err="1">
                <a:solidFill>
                  <a:schemeClr val="tx1"/>
                </a:solidFill>
                <a:effectLst/>
                <a:latin typeface="+mn-lt"/>
                <a:ea typeface="+mn-ea"/>
                <a:cs typeface="+mn-cs"/>
              </a:rPr>
              <a:t>Finally</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we</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will</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ask</a:t>
            </a:r>
            <a:r>
              <a:rPr lang="fr-FR" sz="1200" kern="1200" dirty="0">
                <a:solidFill>
                  <a:schemeClr val="tx1"/>
                </a:solidFill>
                <a:effectLst/>
                <a:latin typeface="+mn-lt"/>
                <a:ea typeface="+mn-ea"/>
                <a:cs typeface="+mn-cs"/>
              </a:rPr>
              <a:t> questions </a:t>
            </a:r>
            <a:r>
              <a:rPr lang="fr-FR" sz="1200" kern="1200" dirty="0" err="1">
                <a:solidFill>
                  <a:schemeClr val="tx1"/>
                </a:solidFill>
                <a:effectLst/>
                <a:latin typeface="+mn-lt"/>
                <a:ea typeface="+mn-ea"/>
                <a:cs typeface="+mn-cs"/>
              </a:rPr>
              <a:t>that</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emerged</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from</a:t>
            </a:r>
            <a:r>
              <a:rPr lang="fr-FR" sz="1200" kern="1200" dirty="0">
                <a:solidFill>
                  <a:schemeClr val="tx1"/>
                </a:solidFill>
                <a:effectLst/>
                <a:latin typeface="+mn-lt"/>
                <a:ea typeface="+mn-ea"/>
                <a:cs typeface="+mn-cs"/>
              </a:rPr>
              <a:t> the PACTOLS WG meetings about </a:t>
            </a:r>
            <a:r>
              <a:rPr lang="fr-FR" sz="1200" kern="1200" dirty="0" err="1">
                <a:solidFill>
                  <a:schemeClr val="tx1"/>
                </a:solidFill>
                <a:effectLst/>
                <a:latin typeface="+mn-lt"/>
                <a:ea typeface="+mn-ea"/>
                <a:cs typeface="+mn-cs"/>
              </a:rPr>
              <a:t>terms</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that</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seem</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problematic</a:t>
            </a:r>
            <a:r>
              <a:rPr lang="fr-FR" sz="1200" kern="1200" dirty="0">
                <a:solidFill>
                  <a:schemeClr val="tx1"/>
                </a:solidFill>
                <a:effectLst/>
                <a:latin typeface="+mn-lt"/>
                <a:ea typeface="+mn-ea"/>
                <a:cs typeface="+mn-cs"/>
              </a:rPr>
              <a:t>.</a:t>
            </a:r>
          </a:p>
          <a:p>
            <a:r>
              <a:rPr lang="fr-FR" sz="1200" kern="1200" dirty="0">
                <a:solidFill>
                  <a:schemeClr val="tx1"/>
                </a:solidFill>
                <a:effectLst/>
                <a:latin typeface="+mn-lt"/>
                <a:ea typeface="+mn-ea"/>
                <a:cs typeface="+mn-cs"/>
              </a:rPr>
              <a:t> </a:t>
            </a:r>
          </a:p>
          <a:p>
            <a:endParaRPr lang="fr-FR" dirty="0"/>
          </a:p>
        </p:txBody>
      </p:sp>
      <p:sp>
        <p:nvSpPr>
          <p:cNvPr id="4" name="Espace réservé du numéro de diapositive 3"/>
          <p:cNvSpPr>
            <a:spLocks noGrp="1"/>
          </p:cNvSpPr>
          <p:nvPr>
            <p:ph type="sldNum" sz="quarter" idx="10"/>
          </p:nvPr>
        </p:nvSpPr>
        <p:spPr/>
        <p:txBody>
          <a:bodyPr/>
          <a:lstStyle/>
          <a:p>
            <a:fld id="{4AF61C33-80F0-4C0A-923B-32BFF63C6639}" type="slidenum">
              <a:rPr lang="fr-FR" smtClean="0"/>
              <a:pPr/>
              <a:t>1</a:t>
            </a:fld>
            <a:endParaRPr lang="fr-FR"/>
          </a:p>
        </p:txBody>
      </p:sp>
    </p:spTree>
    <p:extLst>
      <p:ext uri="{BB962C8B-B14F-4D97-AF65-F5344CB8AC3E}">
        <p14:creationId xmlns:p14="http://schemas.microsoft.com/office/powerpoint/2010/main" val="22489498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kern="1200" dirty="0">
                <a:solidFill>
                  <a:schemeClr val="tx1"/>
                </a:solidFill>
                <a:effectLst/>
                <a:latin typeface="+mn-lt"/>
                <a:ea typeface="+mn-ea"/>
                <a:cs typeface="+mn-cs"/>
              </a:rPr>
              <a:t>In Sport / Physical </a:t>
            </a:r>
            <a:r>
              <a:rPr lang="fr-FR" sz="1200" kern="1200" dirty="0" err="1">
                <a:solidFill>
                  <a:schemeClr val="tx1"/>
                </a:solidFill>
                <a:effectLst/>
                <a:latin typeface="+mn-lt"/>
                <a:ea typeface="+mn-ea"/>
                <a:cs typeface="+mn-cs"/>
              </a:rPr>
              <a:t>exercise</a:t>
            </a:r>
            <a:endParaRPr lang="fr-FR"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Gymnase / Gymnasium and Stade / Stadium, Palestre / </a:t>
            </a:r>
            <a:r>
              <a:rPr lang="fr-FR" sz="1200" kern="1200" dirty="0" err="1">
                <a:solidFill>
                  <a:schemeClr val="tx1"/>
                </a:solidFill>
                <a:effectLst/>
                <a:latin typeface="+mn-lt"/>
                <a:ea typeface="+mn-ea"/>
                <a:cs typeface="+mn-cs"/>
              </a:rPr>
              <a:t>Palaestra</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were</a:t>
            </a:r>
            <a:r>
              <a:rPr lang="fr-FR" sz="1200" kern="1200" dirty="0">
                <a:solidFill>
                  <a:schemeClr val="tx1"/>
                </a:solidFill>
                <a:effectLst/>
                <a:latin typeface="+mn-lt"/>
                <a:ea typeface="+mn-ea"/>
                <a:cs typeface="+mn-cs"/>
              </a:rPr>
              <a:t> sent to </a:t>
            </a:r>
            <a:r>
              <a:rPr lang="fr-FR" sz="1200" kern="1200" dirty="0" err="1">
                <a:solidFill>
                  <a:schemeClr val="tx1"/>
                </a:solidFill>
                <a:effectLst/>
                <a:latin typeface="+mn-lt"/>
                <a:ea typeface="+mn-ea"/>
                <a:cs typeface="+mn-cs"/>
              </a:rPr>
              <a:t>Built</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environment</a:t>
            </a:r>
            <a:r>
              <a:rPr lang="fr-FR" sz="1200" kern="1200" dirty="0">
                <a:solidFill>
                  <a:schemeClr val="tx1"/>
                </a:solidFill>
                <a:effectLst/>
                <a:latin typeface="+mn-lt"/>
                <a:ea typeface="+mn-ea"/>
                <a:cs typeface="+mn-cs"/>
              </a:rPr>
              <a:t> </a:t>
            </a:r>
          </a:p>
          <a:p>
            <a:r>
              <a:rPr lang="fr-FR" sz="1200" kern="1200" dirty="0">
                <a:solidFill>
                  <a:schemeClr val="tx1"/>
                </a:solidFill>
                <a:effectLst/>
                <a:latin typeface="+mn-lt"/>
                <a:ea typeface="+mn-ea"/>
                <a:cs typeface="+mn-cs"/>
              </a:rPr>
              <a:t>There </a:t>
            </a:r>
            <a:r>
              <a:rPr lang="fr-FR" sz="1200" kern="1200" dirty="0" err="1">
                <a:solidFill>
                  <a:schemeClr val="tx1"/>
                </a:solidFill>
                <a:effectLst/>
                <a:latin typeface="+mn-lt"/>
                <a:ea typeface="+mn-ea"/>
                <a:cs typeface="+mn-cs"/>
              </a:rPr>
              <a:t>was</a:t>
            </a:r>
            <a:r>
              <a:rPr lang="fr-FR" sz="1200" kern="1200" dirty="0">
                <a:solidFill>
                  <a:schemeClr val="tx1"/>
                </a:solidFill>
                <a:effectLst/>
                <a:latin typeface="+mn-lt"/>
                <a:ea typeface="+mn-ea"/>
                <a:cs typeface="+mn-cs"/>
              </a:rPr>
              <a:t> Sport in </a:t>
            </a:r>
            <a:r>
              <a:rPr lang="fr-FR" sz="1200" kern="1200" dirty="0" err="1">
                <a:solidFill>
                  <a:schemeClr val="tx1"/>
                </a:solidFill>
                <a:effectLst/>
                <a:latin typeface="+mn-lt"/>
                <a:ea typeface="+mn-ea"/>
                <a:cs typeface="+mn-cs"/>
              </a:rPr>
              <a:t>general</a:t>
            </a:r>
            <a:r>
              <a:rPr lang="fr-FR" sz="1200" kern="1200" dirty="0">
                <a:solidFill>
                  <a:schemeClr val="tx1"/>
                </a:solidFill>
                <a:effectLst/>
                <a:latin typeface="+mn-lt"/>
                <a:ea typeface="+mn-ea"/>
                <a:cs typeface="+mn-cs"/>
              </a:rPr>
              <a:t> and Sports </a:t>
            </a:r>
            <a:r>
              <a:rPr lang="fr-FR" sz="1200" kern="1200" dirty="0" err="1">
                <a:solidFill>
                  <a:schemeClr val="tx1"/>
                </a:solidFill>
                <a:effectLst/>
                <a:latin typeface="+mn-lt"/>
                <a:ea typeface="+mn-ea"/>
                <a:cs typeface="+mn-cs"/>
              </a:rPr>
              <a:t>under</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which</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you</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could</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find</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gymnastics</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athletics</a:t>
            </a:r>
            <a:r>
              <a:rPr lang="fr-FR" sz="1200" kern="1200" dirty="0">
                <a:solidFill>
                  <a:schemeClr val="tx1"/>
                </a:solidFill>
                <a:effectLst/>
                <a:latin typeface="+mn-lt"/>
                <a:ea typeface="+mn-ea"/>
                <a:cs typeface="+mn-cs"/>
              </a:rPr>
              <a:t> and </a:t>
            </a:r>
            <a:r>
              <a:rPr lang="fr-FR" sz="1200" kern="1200" dirty="0" err="1">
                <a:solidFill>
                  <a:schemeClr val="tx1"/>
                </a:solidFill>
                <a:effectLst/>
                <a:latin typeface="+mn-lt"/>
                <a:ea typeface="+mn-ea"/>
                <a:cs typeface="+mn-cs"/>
              </a:rPr>
              <a:t>others</a:t>
            </a:r>
            <a:endParaRPr lang="fr-FR" sz="1200" kern="1200" dirty="0">
              <a:solidFill>
                <a:schemeClr val="tx1"/>
              </a:solidFill>
              <a:effectLst/>
              <a:latin typeface="+mn-lt"/>
              <a:ea typeface="+mn-ea"/>
              <a:cs typeface="+mn-cs"/>
            </a:endParaRPr>
          </a:p>
          <a:p>
            <a:r>
              <a:rPr lang="fr-FR" sz="1200" kern="1200" dirty="0" err="1">
                <a:solidFill>
                  <a:schemeClr val="tx1"/>
                </a:solidFill>
                <a:effectLst/>
                <a:latin typeface="+mn-lt"/>
                <a:ea typeface="+mn-ea"/>
                <a:cs typeface="+mn-cs"/>
              </a:rPr>
              <a:t>We</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got</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rid</a:t>
            </a:r>
            <a:r>
              <a:rPr lang="fr-FR" sz="1200" kern="1200" dirty="0">
                <a:solidFill>
                  <a:schemeClr val="tx1"/>
                </a:solidFill>
                <a:effectLst/>
                <a:latin typeface="+mn-lt"/>
                <a:ea typeface="+mn-ea"/>
                <a:cs typeface="+mn-cs"/>
              </a:rPr>
              <a:t> of the second </a:t>
            </a:r>
            <a:r>
              <a:rPr lang="fr-FR" sz="1200" kern="1200" dirty="0" err="1">
                <a:solidFill>
                  <a:schemeClr val="tx1"/>
                </a:solidFill>
                <a:effectLst/>
                <a:latin typeface="+mn-lt"/>
                <a:ea typeface="+mn-ea"/>
                <a:cs typeface="+mn-cs"/>
              </a:rPr>
              <a:t>level</a:t>
            </a:r>
            <a:endParaRPr lang="fr-FR" sz="1200" kern="1200" dirty="0">
              <a:solidFill>
                <a:schemeClr val="tx1"/>
              </a:solidFill>
              <a:effectLst/>
              <a:latin typeface="+mn-lt"/>
              <a:ea typeface="+mn-ea"/>
              <a:cs typeface="+mn-cs"/>
            </a:endParaRPr>
          </a:p>
          <a:p>
            <a:endParaRPr lang="fr-FR" dirty="0"/>
          </a:p>
        </p:txBody>
      </p:sp>
      <p:sp>
        <p:nvSpPr>
          <p:cNvPr id="4" name="Espace réservé du numéro de diapositive 3"/>
          <p:cNvSpPr>
            <a:spLocks noGrp="1"/>
          </p:cNvSpPr>
          <p:nvPr>
            <p:ph type="sldNum" sz="quarter" idx="10"/>
          </p:nvPr>
        </p:nvSpPr>
        <p:spPr/>
        <p:txBody>
          <a:bodyPr/>
          <a:lstStyle/>
          <a:p>
            <a:fld id="{4AF61C33-80F0-4C0A-923B-32BFF63C6639}" type="slidenum">
              <a:rPr lang="fr-FR" smtClean="0"/>
              <a:pPr/>
              <a:t>10</a:t>
            </a:fld>
            <a:endParaRPr lang="fr-FR"/>
          </a:p>
        </p:txBody>
      </p:sp>
    </p:spTree>
    <p:extLst>
      <p:ext uri="{BB962C8B-B14F-4D97-AF65-F5344CB8AC3E}">
        <p14:creationId xmlns:p14="http://schemas.microsoft.com/office/powerpoint/2010/main" val="26564993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kern="1200" dirty="0" err="1">
                <a:solidFill>
                  <a:schemeClr val="tx1"/>
                </a:solidFill>
                <a:effectLst/>
                <a:latin typeface="+mn-lt"/>
                <a:ea typeface="+mn-ea"/>
                <a:cs typeface="+mn-cs"/>
              </a:rPr>
              <a:t>Other</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members</a:t>
            </a:r>
            <a:r>
              <a:rPr lang="fr-FR" sz="1200" kern="1200" dirty="0">
                <a:solidFill>
                  <a:schemeClr val="tx1"/>
                </a:solidFill>
                <a:effectLst/>
                <a:latin typeface="+mn-lt"/>
                <a:ea typeface="+mn-ea"/>
                <a:cs typeface="+mn-cs"/>
              </a:rPr>
              <a:t> of the WG are </a:t>
            </a:r>
            <a:r>
              <a:rPr lang="fr-FR" sz="1200" kern="1200" dirty="0" err="1">
                <a:solidFill>
                  <a:schemeClr val="tx1"/>
                </a:solidFill>
                <a:effectLst/>
                <a:latin typeface="+mn-lt"/>
                <a:ea typeface="+mn-ea"/>
                <a:cs typeface="+mn-cs"/>
              </a:rPr>
              <a:t>currently</a:t>
            </a:r>
            <a:r>
              <a:rPr lang="fr-FR" sz="1200" kern="1200" dirty="0">
                <a:solidFill>
                  <a:schemeClr val="tx1"/>
                </a:solidFill>
                <a:effectLst/>
                <a:latin typeface="+mn-lt"/>
                <a:ea typeface="+mn-ea"/>
                <a:cs typeface="+mn-cs"/>
              </a:rPr>
              <a:t> dispatching branches of PACTOLS </a:t>
            </a:r>
            <a:r>
              <a:rPr lang="fr-FR" sz="1200" kern="1200" dirty="0" err="1">
                <a:solidFill>
                  <a:schemeClr val="tx1"/>
                </a:solidFill>
                <a:effectLst/>
                <a:latin typeface="+mn-lt"/>
                <a:ea typeface="+mn-ea"/>
                <a:cs typeface="+mn-cs"/>
              </a:rPr>
              <a:t>into</a:t>
            </a:r>
            <a:r>
              <a:rPr lang="fr-FR" sz="1200" kern="1200" dirty="0">
                <a:solidFill>
                  <a:schemeClr val="tx1"/>
                </a:solidFill>
                <a:effectLst/>
                <a:latin typeface="+mn-lt"/>
                <a:ea typeface="+mn-ea"/>
                <a:cs typeface="+mn-cs"/>
              </a:rPr>
              <a:t> the BBT : </a:t>
            </a:r>
            <a:r>
              <a:rPr lang="fr-FR" sz="1200" kern="1200" dirty="0" err="1">
                <a:solidFill>
                  <a:schemeClr val="tx1"/>
                </a:solidFill>
                <a:effectLst/>
                <a:latin typeface="+mn-lt"/>
                <a:ea typeface="+mn-ea"/>
                <a:cs typeface="+mn-cs"/>
              </a:rPr>
              <a:t>Palaeography</a:t>
            </a:r>
            <a:r>
              <a:rPr lang="fr-FR" sz="1200" kern="1200" dirty="0">
                <a:solidFill>
                  <a:schemeClr val="tx1"/>
                </a:solidFill>
                <a:effectLst/>
                <a:latin typeface="+mn-lt"/>
                <a:ea typeface="+mn-ea"/>
                <a:cs typeface="+mn-cs"/>
              </a:rPr>
              <a:t>, Architecture, Bone </a:t>
            </a:r>
            <a:r>
              <a:rPr lang="fr-FR" sz="1200" kern="1200" dirty="0" err="1">
                <a:solidFill>
                  <a:schemeClr val="tx1"/>
                </a:solidFill>
                <a:effectLst/>
                <a:latin typeface="+mn-lt"/>
                <a:ea typeface="+mn-ea"/>
                <a:cs typeface="+mn-cs"/>
              </a:rPr>
              <a:t>industry</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Archaeological</a:t>
            </a:r>
            <a:r>
              <a:rPr lang="fr-FR" sz="1200" kern="1200" dirty="0">
                <a:solidFill>
                  <a:schemeClr val="tx1"/>
                </a:solidFill>
                <a:effectLst/>
                <a:latin typeface="+mn-lt"/>
                <a:ea typeface="+mn-ea"/>
                <a:cs typeface="+mn-cs"/>
              </a:rPr>
              <a:t> sites, Natural </a:t>
            </a:r>
            <a:r>
              <a:rPr lang="fr-FR" sz="1200" kern="1200" dirty="0" err="1">
                <a:solidFill>
                  <a:schemeClr val="tx1"/>
                </a:solidFill>
                <a:effectLst/>
                <a:latin typeface="+mn-lt"/>
                <a:ea typeface="+mn-ea"/>
                <a:cs typeface="+mn-cs"/>
              </a:rPr>
              <a:t>Processes</a:t>
            </a:r>
            <a:r>
              <a:rPr lang="fr-FR" sz="1200" kern="1200" dirty="0">
                <a:solidFill>
                  <a:schemeClr val="tx1"/>
                </a:solidFill>
                <a:effectLst/>
                <a:latin typeface="+mn-lt"/>
                <a:ea typeface="+mn-ea"/>
                <a:cs typeface="+mn-cs"/>
              </a:rPr>
              <a:t> and Materials</a:t>
            </a:r>
          </a:p>
          <a:p>
            <a:r>
              <a:rPr lang="fr-FR" sz="1200" kern="1200" dirty="0">
                <a:solidFill>
                  <a:schemeClr val="tx1"/>
                </a:solidFill>
                <a:effectLst/>
                <a:latin typeface="+mn-lt"/>
                <a:ea typeface="+mn-ea"/>
                <a:cs typeface="+mn-cs"/>
              </a:rPr>
              <a:t>Questions </a:t>
            </a:r>
            <a:r>
              <a:rPr lang="fr-FR" sz="1200" kern="1200" dirty="0" err="1">
                <a:solidFill>
                  <a:schemeClr val="tx1"/>
                </a:solidFill>
                <a:effectLst/>
                <a:latin typeface="+mn-lt"/>
                <a:ea typeface="+mn-ea"/>
                <a:cs typeface="+mn-cs"/>
              </a:rPr>
              <a:t>that</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were</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raised</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include</a:t>
            </a:r>
            <a:r>
              <a:rPr lang="fr-FR" sz="1200" kern="1200" dirty="0">
                <a:solidFill>
                  <a:schemeClr val="tx1"/>
                </a:solidFill>
                <a:effectLst/>
                <a:latin typeface="+mn-lt"/>
                <a:ea typeface="+mn-ea"/>
                <a:cs typeface="+mn-cs"/>
              </a:rPr>
              <a:t> :</a:t>
            </a:r>
          </a:p>
          <a:p>
            <a:r>
              <a:rPr lang="fr-FR" sz="1200" kern="1200" dirty="0">
                <a:solidFill>
                  <a:schemeClr val="tx1"/>
                </a:solidFill>
                <a:effectLst/>
                <a:latin typeface="+mn-lt"/>
                <a:ea typeface="+mn-ea"/>
                <a:cs typeface="+mn-cs"/>
              </a:rPr>
              <a:t>Sacrifice : </a:t>
            </a:r>
            <a:r>
              <a:rPr lang="fr-FR" sz="1200" kern="1200" dirty="0" err="1">
                <a:solidFill>
                  <a:schemeClr val="tx1"/>
                </a:solidFill>
                <a:effectLst/>
                <a:latin typeface="+mn-lt"/>
                <a:ea typeface="+mn-ea"/>
                <a:cs typeface="+mn-cs"/>
              </a:rPr>
              <a:t>is</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it</a:t>
            </a:r>
            <a:r>
              <a:rPr lang="fr-FR" sz="1200" kern="1200" dirty="0">
                <a:solidFill>
                  <a:schemeClr val="tx1"/>
                </a:solidFill>
                <a:effectLst/>
                <a:latin typeface="+mn-lt"/>
                <a:ea typeface="+mn-ea"/>
                <a:cs typeface="+mn-cs"/>
              </a:rPr>
              <a:t> a </a:t>
            </a:r>
            <a:r>
              <a:rPr lang="fr-FR" sz="1200" kern="1200" dirty="0" err="1">
                <a:solidFill>
                  <a:schemeClr val="tx1"/>
                </a:solidFill>
                <a:effectLst/>
                <a:latin typeface="+mn-lt"/>
                <a:ea typeface="+mn-ea"/>
                <a:cs typeface="+mn-cs"/>
              </a:rPr>
              <a:t>Role</a:t>
            </a:r>
            <a:r>
              <a:rPr lang="fr-FR" sz="1200" kern="1200" dirty="0">
                <a:solidFill>
                  <a:schemeClr val="tx1"/>
                </a:solidFill>
                <a:effectLst/>
                <a:latin typeface="+mn-lt"/>
                <a:ea typeface="+mn-ea"/>
                <a:cs typeface="+mn-cs"/>
              </a:rPr>
              <a:t> or </a:t>
            </a:r>
            <a:r>
              <a:rPr lang="fr-FR" sz="1200" kern="1200" dirty="0" err="1">
                <a:solidFill>
                  <a:schemeClr val="tx1"/>
                </a:solidFill>
                <a:effectLst/>
                <a:latin typeface="+mn-lt"/>
                <a:ea typeface="+mn-ea"/>
                <a:cs typeface="+mn-cs"/>
              </a:rPr>
              <a:t>is</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it</a:t>
            </a:r>
            <a:r>
              <a:rPr lang="fr-FR" sz="1200" kern="1200" dirty="0">
                <a:solidFill>
                  <a:schemeClr val="tx1"/>
                </a:solidFill>
                <a:effectLst/>
                <a:latin typeface="+mn-lt"/>
                <a:ea typeface="+mn-ea"/>
                <a:cs typeface="+mn-cs"/>
              </a:rPr>
              <a:t> a </a:t>
            </a:r>
            <a:r>
              <a:rPr lang="fr-FR" sz="1200" b="1" kern="1200" dirty="0" err="1">
                <a:solidFill>
                  <a:schemeClr val="tx1"/>
                </a:solidFill>
                <a:effectLst/>
                <a:latin typeface="+mn-lt"/>
                <a:ea typeface="+mn-ea"/>
                <a:cs typeface="+mn-cs"/>
              </a:rPr>
              <a:t>Function</a:t>
            </a:r>
            <a:r>
              <a:rPr lang="fr-FR" sz="1200" kern="1200" dirty="0">
                <a:solidFill>
                  <a:schemeClr val="tx1"/>
                </a:solidFill>
                <a:effectLst/>
                <a:latin typeface="+mn-lt"/>
                <a:ea typeface="+mn-ea"/>
                <a:cs typeface="+mn-cs"/>
              </a:rPr>
              <a:t> ? </a:t>
            </a:r>
          </a:p>
          <a:p>
            <a:r>
              <a:rPr lang="fr-FR" sz="1200" kern="1200" dirty="0">
                <a:solidFill>
                  <a:schemeClr val="tx1"/>
                </a:solidFill>
                <a:effectLst/>
                <a:latin typeface="+mn-lt"/>
                <a:ea typeface="+mn-ea"/>
                <a:cs typeface="+mn-cs"/>
              </a:rPr>
              <a:t>A </a:t>
            </a:r>
            <a:r>
              <a:rPr lang="fr-FR" sz="1200" kern="1200" dirty="0" err="1">
                <a:solidFill>
                  <a:schemeClr val="tx1"/>
                </a:solidFill>
                <a:effectLst/>
                <a:latin typeface="+mn-lt"/>
                <a:ea typeface="+mn-ea"/>
                <a:cs typeface="+mn-cs"/>
              </a:rPr>
              <a:t>wider</a:t>
            </a:r>
            <a:r>
              <a:rPr lang="fr-FR" sz="1200" kern="1200" dirty="0">
                <a:solidFill>
                  <a:schemeClr val="tx1"/>
                </a:solidFill>
                <a:effectLst/>
                <a:latin typeface="+mn-lt"/>
                <a:ea typeface="+mn-ea"/>
                <a:cs typeface="+mn-cs"/>
              </a:rPr>
              <a:t> question </a:t>
            </a:r>
            <a:r>
              <a:rPr lang="fr-FR" sz="1200" kern="1200" dirty="0" err="1">
                <a:solidFill>
                  <a:schemeClr val="tx1"/>
                </a:solidFill>
                <a:effectLst/>
                <a:latin typeface="+mn-lt"/>
                <a:ea typeface="+mn-ea"/>
                <a:cs typeface="+mn-cs"/>
              </a:rPr>
              <a:t>could</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be</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asked</a:t>
            </a:r>
            <a:r>
              <a:rPr lang="fr-FR" sz="1200" kern="1200" dirty="0">
                <a:solidFill>
                  <a:schemeClr val="tx1"/>
                </a:solidFill>
                <a:effectLst/>
                <a:latin typeface="+mn-lt"/>
                <a:ea typeface="+mn-ea"/>
                <a:cs typeface="+mn-cs"/>
              </a:rPr>
              <a:t> about </a:t>
            </a:r>
            <a:r>
              <a:rPr lang="fr-FR" sz="1200" kern="1200" dirty="0" err="1">
                <a:solidFill>
                  <a:schemeClr val="tx1"/>
                </a:solidFill>
                <a:effectLst/>
                <a:latin typeface="+mn-lt"/>
                <a:ea typeface="+mn-ea"/>
                <a:cs typeface="+mn-cs"/>
              </a:rPr>
              <a:t>rituals</a:t>
            </a:r>
            <a:r>
              <a:rPr lang="fr-FR" sz="1200" kern="1200" dirty="0">
                <a:solidFill>
                  <a:schemeClr val="tx1"/>
                </a:solidFill>
                <a:effectLst/>
                <a:latin typeface="+mn-lt"/>
                <a:ea typeface="+mn-ea"/>
                <a:cs typeface="+mn-cs"/>
              </a:rPr>
              <a:t> </a:t>
            </a:r>
          </a:p>
          <a:p>
            <a:r>
              <a:rPr lang="fr-FR" sz="1200" kern="1200" dirty="0">
                <a:solidFill>
                  <a:schemeClr val="tx1"/>
                </a:solidFill>
                <a:effectLst/>
                <a:latin typeface="+mn-lt"/>
                <a:ea typeface="+mn-ea"/>
                <a:cs typeface="+mn-cs"/>
              </a:rPr>
              <a:t>Enseignement / </a:t>
            </a:r>
            <a:r>
              <a:rPr lang="fr-FR" sz="1200" kern="1200" dirty="0" err="1">
                <a:solidFill>
                  <a:schemeClr val="tx1"/>
                </a:solidFill>
                <a:effectLst/>
                <a:latin typeface="+mn-lt"/>
                <a:ea typeface="+mn-ea"/>
                <a:cs typeface="+mn-cs"/>
              </a:rPr>
              <a:t>Teaching</a:t>
            </a:r>
            <a:r>
              <a:rPr lang="fr-FR" sz="1200" kern="1200" dirty="0">
                <a:solidFill>
                  <a:schemeClr val="tx1"/>
                </a:solidFill>
                <a:effectLst/>
                <a:latin typeface="+mn-lt"/>
                <a:ea typeface="+mn-ea"/>
                <a:cs typeface="+mn-cs"/>
              </a:rPr>
              <a:t> : </a:t>
            </a:r>
            <a:r>
              <a:rPr lang="fr-FR" sz="1200" kern="1200" dirty="0" err="1">
                <a:solidFill>
                  <a:schemeClr val="tx1"/>
                </a:solidFill>
                <a:effectLst/>
                <a:latin typeface="+mn-lt"/>
                <a:ea typeface="+mn-ea"/>
                <a:cs typeface="+mn-cs"/>
              </a:rPr>
              <a:t>should</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this</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appear</a:t>
            </a:r>
            <a:r>
              <a:rPr lang="fr-FR" sz="1200" kern="1200" dirty="0">
                <a:solidFill>
                  <a:schemeClr val="tx1"/>
                </a:solidFill>
                <a:effectLst/>
                <a:latin typeface="+mn-lt"/>
                <a:ea typeface="+mn-ea"/>
                <a:cs typeface="+mn-cs"/>
              </a:rPr>
              <a:t> in </a:t>
            </a:r>
            <a:r>
              <a:rPr lang="fr-FR" sz="1200" kern="1200" dirty="0" err="1">
                <a:solidFill>
                  <a:schemeClr val="tx1"/>
                </a:solidFill>
                <a:effectLst/>
                <a:latin typeface="+mn-lt"/>
                <a:ea typeface="+mn-ea"/>
                <a:cs typeface="+mn-cs"/>
              </a:rPr>
              <a:t>Functions</a:t>
            </a:r>
            <a:r>
              <a:rPr lang="fr-FR" sz="1200" kern="1200" dirty="0">
                <a:solidFill>
                  <a:schemeClr val="tx1"/>
                </a:solidFill>
                <a:effectLst/>
                <a:latin typeface="+mn-lt"/>
                <a:ea typeface="+mn-ea"/>
                <a:cs typeface="+mn-cs"/>
              </a:rPr>
              <a:t> or </a:t>
            </a:r>
            <a:r>
              <a:rPr lang="fr-FR" sz="1200" b="1" kern="1200" dirty="0" err="1">
                <a:solidFill>
                  <a:schemeClr val="tx1"/>
                </a:solidFill>
                <a:effectLst/>
                <a:latin typeface="+mn-lt"/>
                <a:ea typeface="+mn-ea"/>
                <a:cs typeface="+mn-cs"/>
              </a:rPr>
              <a:t>Conceptual</a:t>
            </a:r>
            <a:r>
              <a:rPr lang="fr-FR" sz="1200" b="1" kern="1200" dirty="0">
                <a:solidFill>
                  <a:schemeClr val="tx1"/>
                </a:solidFill>
                <a:effectLst/>
                <a:latin typeface="+mn-lt"/>
                <a:ea typeface="+mn-ea"/>
                <a:cs typeface="+mn-cs"/>
              </a:rPr>
              <a:t> </a:t>
            </a:r>
            <a:r>
              <a:rPr lang="fr-FR" sz="1200" b="1" kern="1200" dirty="0" err="1">
                <a:solidFill>
                  <a:schemeClr val="tx1"/>
                </a:solidFill>
                <a:effectLst/>
                <a:latin typeface="+mn-lt"/>
                <a:ea typeface="+mn-ea"/>
                <a:cs typeface="+mn-cs"/>
              </a:rPr>
              <a:t>object</a:t>
            </a:r>
            <a:r>
              <a:rPr lang="fr-FR" sz="1200" b="1" kern="1200" dirty="0">
                <a:solidFill>
                  <a:schemeClr val="tx1"/>
                </a:solidFill>
                <a:effectLst/>
                <a:latin typeface="+mn-lt"/>
                <a:ea typeface="+mn-ea"/>
                <a:cs typeface="+mn-cs"/>
              </a:rPr>
              <a:t> - Methods</a:t>
            </a:r>
            <a:r>
              <a:rPr lang="fr-FR" sz="1200" kern="1200" dirty="0">
                <a:solidFill>
                  <a:schemeClr val="tx1"/>
                </a:solidFill>
                <a:effectLst/>
                <a:latin typeface="+mn-lt"/>
                <a:ea typeface="+mn-ea"/>
                <a:cs typeface="+mn-cs"/>
              </a:rPr>
              <a:t> </a:t>
            </a:r>
          </a:p>
          <a:p>
            <a:r>
              <a:rPr lang="fr-FR" sz="1200" kern="1200" dirty="0" err="1">
                <a:solidFill>
                  <a:schemeClr val="tx1"/>
                </a:solidFill>
                <a:effectLst/>
                <a:latin typeface="+mn-lt"/>
                <a:ea typeface="+mn-ea"/>
                <a:cs typeface="+mn-cs"/>
              </a:rPr>
              <a:t>Should</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shipwreck</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appear</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under</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natural</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disasters</a:t>
            </a:r>
            <a:r>
              <a:rPr lang="fr-FR" sz="1200" kern="1200" dirty="0">
                <a:solidFill>
                  <a:schemeClr val="tx1"/>
                </a:solidFill>
                <a:effectLst/>
                <a:latin typeface="+mn-lt"/>
                <a:ea typeface="+mn-ea"/>
                <a:cs typeface="+mn-cs"/>
              </a:rPr>
              <a:t> ?</a:t>
            </a:r>
          </a:p>
          <a:p>
            <a:r>
              <a:rPr lang="fr-FR" sz="1200" kern="1200" dirty="0" err="1">
                <a:solidFill>
                  <a:schemeClr val="tx1"/>
                </a:solidFill>
                <a:effectLst/>
                <a:latin typeface="+mn-lt"/>
                <a:ea typeface="+mn-ea"/>
                <a:cs typeface="+mn-cs"/>
              </a:rPr>
              <a:t>Should</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archaeological</a:t>
            </a:r>
            <a:r>
              <a:rPr lang="fr-FR" sz="1200" kern="1200" dirty="0">
                <a:solidFill>
                  <a:schemeClr val="tx1"/>
                </a:solidFill>
                <a:effectLst/>
                <a:latin typeface="+mn-lt"/>
                <a:ea typeface="+mn-ea"/>
                <a:cs typeface="+mn-cs"/>
              </a:rPr>
              <a:t> site </a:t>
            </a:r>
            <a:r>
              <a:rPr lang="fr-FR" sz="1200" kern="1200" dirty="0" err="1">
                <a:solidFill>
                  <a:schemeClr val="tx1"/>
                </a:solidFill>
                <a:effectLst/>
                <a:latin typeface="+mn-lt"/>
                <a:ea typeface="+mn-ea"/>
                <a:cs typeface="+mn-cs"/>
              </a:rPr>
              <a:t>be</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included</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under</a:t>
            </a:r>
            <a:r>
              <a:rPr lang="fr-FR" sz="1200" kern="1200" dirty="0">
                <a:solidFill>
                  <a:schemeClr val="tx1"/>
                </a:solidFill>
                <a:effectLst/>
                <a:latin typeface="+mn-lt"/>
                <a:ea typeface="+mn-ea"/>
                <a:cs typeface="+mn-cs"/>
              </a:rPr>
              <a:t> : Physical </a:t>
            </a:r>
            <a:r>
              <a:rPr lang="fr-FR" sz="1200" kern="1200" dirty="0" err="1">
                <a:solidFill>
                  <a:schemeClr val="tx1"/>
                </a:solidFill>
                <a:effectLst/>
                <a:latin typeface="+mn-lt"/>
                <a:ea typeface="+mn-ea"/>
                <a:cs typeface="+mn-cs"/>
              </a:rPr>
              <a:t>feature</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Built</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environment</a:t>
            </a:r>
            <a:r>
              <a:rPr lang="fr-FR" sz="1200" kern="1200" dirty="0">
                <a:solidFill>
                  <a:schemeClr val="tx1"/>
                </a:solidFill>
                <a:effectLst/>
                <a:latin typeface="+mn-lt"/>
                <a:ea typeface="+mn-ea"/>
                <a:cs typeface="+mn-cs"/>
              </a:rPr>
              <a:t> or </a:t>
            </a:r>
            <a:r>
              <a:rPr lang="fr-FR" sz="1200" kern="1200" dirty="0" err="1">
                <a:solidFill>
                  <a:schemeClr val="tx1"/>
                </a:solidFill>
                <a:effectLst/>
                <a:latin typeface="+mn-lt"/>
                <a:ea typeface="+mn-ea"/>
                <a:cs typeface="+mn-cs"/>
              </a:rPr>
              <a:t>Propositional</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object</a:t>
            </a:r>
            <a:endParaRPr lang="fr-FR" sz="1200" kern="1200" dirty="0">
              <a:solidFill>
                <a:schemeClr val="tx1"/>
              </a:solidFill>
              <a:effectLst/>
              <a:latin typeface="+mn-lt"/>
              <a:ea typeface="+mn-ea"/>
              <a:cs typeface="+mn-cs"/>
            </a:endParaRPr>
          </a:p>
          <a:p>
            <a:endParaRPr lang="fr-FR" dirty="0"/>
          </a:p>
          <a:p>
            <a:endParaRPr lang="fr-FR" dirty="0"/>
          </a:p>
        </p:txBody>
      </p:sp>
      <p:sp>
        <p:nvSpPr>
          <p:cNvPr id="4" name="Espace réservé du numéro de diapositive 3"/>
          <p:cNvSpPr>
            <a:spLocks noGrp="1"/>
          </p:cNvSpPr>
          <p:nvPr>
            <p:ph type="sldNum" sz="quarter" idx="10"/>
          </p:nvPr>
        </p:nvSpPr>
        <p:spPr/>
        <p:txBody>
          <a:bodyPr/>
          <a:lstStyle/>
          <a:p>
            <a:fld id="{4AF61C33-80F0-4C0A-923B-32BFF63C6639}" type="slidenum">
              <a:rPr lang="fr-FR" smtClean="0"/>
              <a:pPr/>
              <a:t>11</a:t>
            </a:fld>
            <a:endParaRPr lang="fr-FR"/>
          </a:p>
        </p:txBody>
      </p:sp>
    </p:spTree>
    <p:extLst>
      <p:ext uri="{BB962C8B-B14F-4D97-AF65-F5344CB8AC3E}">
        <p14:creationId xmlns:p14="http://schemas.microsoft.com/office/powerpoint/2010/main" val="2219024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kern="1200" dirty="0">
                <a:solidFill>
                  <a:schemeClr val="tx1"/>
                </a:solidFill>
                <a:effectLst/>
                <a:latin typeface="+mn-lt"/>
                <a:ea typeface="+mn-ea"/>
                <a:cs typeface="+mn-cs"/>
              </a:rPr>
              <a:t>13.</a:t>
            </a:r>
          </a:p>
          <a:p>
            <a:r>
              <a:rPr lang="fr-FR" sz="1200" kern="1200" dirty="0">
                <a:solidFill>
                  <a:schemeClr val="tx1"/>
                </a:solidFill>
                <a:effectLst/>
                <a:latin typeface="+mn-lt"/>
                <a:ea typeface="+mn-ea"/>
                <a:cs typeface="+mn-cs"/>
              </a:rPr>
              <a:t>Empreinte / Impression </a:t>
            </a:r>
            <a:r>
              <a:rPr lang="fr-FR" sz="1200" kern="1200" dirty="0" err="1">
                <a:solidFill>
                  <a:schemeClr val="tx1"/>
                </a:solidFill>
                <a:effectLst/>
                <a:latin typeface="+mn-lt"/>
                <a:ea typeface="+mn-ea"/>
                <a:cs typeface="+mn-cs"/>
              </a:rPr>
              <a:t>is</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also</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problematic</a:t>
            </a:r>
            <a:r>
              <a:rPr lang="fr-FR" sz="1200" kern="1200" dirty="0">
                <a:solidFill>
                  <a:schemeClr val="tx1"/>
                </a:solidFill>
                <a:effectLst/>
                <a:latin typeface="+mn-lt"/>
                <a:ea typeface="+mn-ea"/>
                <a:cs typeface="+mn-cs"/>
              </a:rPr>
              <a:t> : </a:t>
            </a:r>
          </a:p>
          <a:p>
            <a:r>
              <a:rPr lang="fr-FR" sz="1200" kern="1200" dirty="0">
                <a:solidFill>
                  <a:schemeClr val="tx1"/>
                </a:solidFill>
                <a:effectLst/>
                <a:latin typeface="+mn-lt"/>
                <a:ea typeface="+mn-ea"/>
                <a:cs typeface="+mn-cs"/>
              </a:rPr>
              <a:t>The question </a:t>
            </a:r>
            <a:r>
              <a:rPr lang="fr-FR" sz="1200" kern="1200" dirty="0" err="1">
                <a:solidFill>
                  <a:schemeClr val="tx1"/>
                </a:solidFill>
                <a:effectLst/>
                <a:latin typeface="+mn-lt"/>
                <a:ea typeface="+mn-ea"/>
                <a:cs typeface="+mn-cs"/>
              </a:rPr>
              <a:t>here</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is</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whether</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it</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should</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appear</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under</a:t>
            </a:r>
            <a:r>
              <a:rPr lang="fr-FR" sz="1200" kern="1200" dirty="0">
                <a:solidFill>
                  <a:schemeClr val="tx1"/>
                </a:solidFill>
                <a:effectLst/>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r>
              <a:rPr lang="fr-FR" sz="1200" kern="1200" baseline="0" dirty="0">
                <a:solidFill>
                  <a:schemeClr val="tx1"/>
                </a:solidFill>
                <a:effectLst/>
                <a:latin typeface="+mn-lt"/>
                <a:ea typeface="+mn-ea"/>
                <a:cs typeface="+mn-cs"/>
              </a:rPr>
              <a:t>Physical </a:t>
            </a:r>
            <a:r>
              <a:rPr lang="fr-FR" sz="1200" kern="1200" baseline="0" dirty="0" err="1">
                <a:solidFill>
                  <a:schemeClr val="tx1"/>
                </a:solidFill>
                <a:effectLst/>
                <a:latin typeface="+mn-lt"/>
                <a:ea typeface="+mn-ea"/>
                <a:cs typeface="+mn-cs"/>
              </a:rPr>
              <a:t>feature</a:t>
            </a:r>
            <a:r>
              <a:rPr lang="fr-FR" sz="1200" kern="1200" baseline="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This term classifies specific formations that are integrally adapted to certain material objects. They cannot, therefore, be separated from the carrier-object, but they also do not identify with it, since it is only a part of the carrier-object that carries the entire feature. In this sense, the feature is fixed, with respect to the carrier-object, while any attempt to remove it will result in the loss of part of the carrier-object. They may have two- or three-dimensional geometric extent, but there are no natural borders that separate them completely, in an objective way from the carrier-objects. Instances of Physical Features can be features in a narrower sense (scratches, holes, reliefs, surface </a:t>
            </a:r>
            <a:r>
              <a:rPr lang="en-US" sz="1200" kern="1200" dirty="0" err="1">
                <a:solidFill>
                  <a:schemeClr val="tx1"/>
                </a:solidFill>
                <a:effectLst/>
                <a:latin typeface="+mn-lt"/>
                <a:ea typeface="+mn-ea"/>
                <a:cs typeface="+mn-cs"/>
              </a:rPr>
              <a:t>colours</a:t>
            </a:r>
            <a:r>
              <a:rPr lang="en-US" sz="1200" kern="1200" dirty="0">
                <a:solidFill>
                  <a:schemeClr val="tx1"/>
                </a:solidFill>
                <a:effectLst/>
                <a:latin typeface="+mn-lt"/>
                <a:ea typeface="+mn-ea"/>
                <a:cs typeface="+mn-cs"/>
              </a:rPr>
              <a:t> etc.), while in the wider sense, they are portions of particular objects with borders that are not absolutely defined, such as the core of the Earth or the head of a marble statue. </a:t>
            </a:r>
            <a:endParaRPr lang="fr-FR" sz="1200" dirty="0"/>
          </a:p>
          <a:p>
            <a:pPr marL="0" marR="0" indent="0" algn="l" defTabSz="914400" rtl="0" eaLnBrk="1" fontAlgn="auto" latinLnBrk="0" hangingPunct="1">
              <a:lnSpc>
                <a:spcPct val="100000"/>
              </a:lnSpc>
              <a:spcBef>
                <a:spcPts val="0"/>
              </a:spcBef>
              <a:spcAft>
                <a:spcPts val="0"/>
              </a:spcAft>
              <a:buClrTx/>
              <a:buSzTx/>
              <a:buFontTx/>
              <a:buNone/>
              <a:tabLst/>
              <a:defRPr/>
            </a:pPr>
            <a:endParaRPr lang="fr-FR" sz="1200" kern="1200" baseline="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fr-FR" sz="1200" kern="1200" baseline="0" dirty="0">
                <a:solidFill>
                  <a:schemeClr val="tx1"/>
                </a:solidFill>
                <a:effectLst/>
                <a:latin typeface="+mn-lt"/>
                <a:ea typeface="+mn-ea"/>
                <a:cs typeface="+mn-cs"/>
              </a:rPr>
              <a:t>Structural part of </a:t>
            </a:r>
            <a:r>
              <a:rPr lang="fr-FR" sz="1200" kern="1200" baseline="0" dirty="0" err="1">
                <a:solidFill>
                  <a:schemeClr val="tx1"/>
                </a:solidFill>
                <a:effectLst/>
                <a:latin typeface="+mn-lt"/>
                <a:ea typeface="+mn-ea"/>
                <a:cs typeface="+mn-cs"/>
              </a:rPr>
              <a:t>material</a:t>
            </a:r>
            <a:r>
              <a:rPr lang="fr-FR" sz="1200" kern="1200" baseline="0" dirty="0">
                <a:solidFill>
                  <a:schemeClr val="tx1"/>
                </a:solidFill>
                <a:effectLst/>
                <a:latin typeface="+mn-lt"/>
                <a:ea typeface="+mn-ea"/>
                <a:cs typeface="+mn-cs"/>
              </a:rPr>
              <a:t> </a:t>
            </a:r>
            <a:r>
              <a:rPr lang="fr-FR" sz="1200" kern="1200" baseline="0" dirty="0" err="1">
                <a:solidFill>
                  <a:schemeClr val="tx1"/>
                </a:solidFill>
                <a:effectLst/>
                <a:latin typeface="+mn-lt"/>
                <a:ea typeface="+mn-ea"/>
                <a:cs typeface="+mn-cs"/>
              </a:rPr>
              <a:t>objects</a:t>
            </a:r>
            <a:endParaRPr lang="fr-FR" sz="1200" kern="1200" baseline="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dirty="0"/>
              <a:t>This class classifies objects especially constructed to be parts of a complex material object. These objects have autonomy in relation to the complex object of the appropriate type, to which they are intended to be added. Despite their autonomy, however, they are not independent in terms of their intended function, but are structural parts of the object, </a:t>
            </a:r>
            <a:r>
              <a:rPr lang="en-US" dirty="0" err="1"/>
              <a:t>ie</a:t>
            </a:r>
            <a:r>
              <a:rPr lang="en-US" dirty="0"/>
              <a:t> they have a specific function within the module to which they belong and which they form. </a:t>
            </a:r>
            <a:br>
              <a:rPr lang="en-US" dirty="0"/>
            </a:br>
            <a:r>
              <a:rPr lang="en-US" b="1" dirty="0"/>
              <a:t>Note:</a:t>
            </a:r>
            <a:r>
              <a:rPr lang="en-US" dirty="0"/>
              <a:t> The structural parts of the material things are not considered narrower terms of the aggregation to which they belong.</a:t>
            </a:r>
          </a:p>
          <a:p>
            <a:pPr marL="0" marR="0" indent="0" algn="l" defTabSz="914400" rtl="0" eaLnBrk="1" fontAlgn="auto" latinLnBrk="0" hangingPunct="1">
              <a:lnSpc>
                <a:spcPct val="100000"/>
              </a:lnSpc>
              <a:spcBef>
                <a:spcPts val="0"/>
              </a:spcBef>
              <a:spcAft>
                <a:spcPts val="0"/>
              </a:spcAft>
              <a:buClrTx/>
              <a:buSzTx/>
              <a:buFontTx/>
              <a:buNone/>
              <a:tabLst/>
              <a:defRPr/>
            </a:pPr>
            <a:endParaRPr lang="fr-FR" sz="1200" kern="1200" baseline="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fr-FR" sz="1200" kern="1200" baseline="0" dirty="0">
                <a:solidFill>
                  <a:schemeClr val="tx1"/>
                </a:solidFill>
                <a:effectLst/>
                <a:latin typeface="+mn-lt"/>
                <a:ea typeface="+mn-ea"/>
                <a:cs typeface="+mn-cs"/>
              </a:rPr>
              <a:t>or </a:t>
            </a:r>
            <a:r>
              <a:rPr lang="fr-FR" sz="1200" kern="1200" baseline="0" dirty="0" err="1">
                <a:solidFill>
                  <a:schemeClr val="tx1"/>
                </a:solidFill>
                <a:effectLst/>
                <a:latin typeface="+mn-lt"/>
                <a:ea typeface="+mn-ea"/>
                <a:cs typeface="+mn-cs"/>
              </a:rPr>
              <a:t>even</a:t>
            </a:r>
            <a:r>
              <a:rPr lang="fr-FR" sz="1200" kern="1200" baseline="0" dirty="0">
                <a:solidFill>
                  <a:schemeClr val="tx1"/>
                </a:solidFill>
                <a:effectLst/>
                <a:latin typeface="+mn-lt"/>
                <a:ea typeface="+mn-ea"/>
                <a:cs typeface="+mn-cs"/>
              </a:rPr>
              <a:t> </a:t>
            </a:r>
            <a:r>
              <a:rPr lang="fr-FR" sz="1200" kern="1200" baseline="0" dirty="0" err="1">
                <a:solidFill>
                  <a:schemeClr val="tx1"/>
                </a:solidFill>
                <a:effectLst/>
                <a:latin typeface="+mn-lt"/>
                <a:ea typeface="+mn-ea"/>
                <a:cs typeface="+mn-cs"/>
              </a:rPr>
              <a:t>Symbolic</a:t>
            </a:r>
            <a:r>
              <a:rPr lang="fr-FR" sz="1200" kern="1200" baseline="0" dirty="0">
                <a:solidFill>
                  <a:schemeClr val="tx1"/>
                </a:solidFill>
                <a:effectLst/>
                <a:latin typeface="+mn-lt"/>
                <a:ea typeface="+mn-ea"/>
                <a:cs typeface="+mn-cs"/>
              </a:rPr>
              <a:t> </a:t>
            </a:r>
            <a:r>
              <a:rPr lang="fr-FR" sz="1200" kern="1200" baseline="0" dirty="0" err="1">
                <a:solidFill>
                  <a:schemeClr val="tx1"/>
                </a:solidFill>
                <a:effectLst/>
                <a:latin typeface="+mn-lt"/>
                <a:ea typeface="+mn-ea"/>
                <a:cs typeface="+mn-cs"/>
              </a:rPr>
              <a:t>object</a:t>
            </a:r>
            <a:endParaRPr lang="fr-FR" sz="1200" kern="1200" baseline="0" dirty="0">
              <a:solidFill>
                <a:schemeClr val="tx1"/>
              </a:solidFill>
              <a:effectLst/>
              <a:latin typeface="+mn-lt"/>
              <a:ea typeface="+mn-ea"/>
              <a:cs typeface="+mn-cs"/>
            </a:endParaRPr>
          </a:p>
          <a:p>
            <a:r>
              <a:rPr lang="en-US" dirty="0"/>
              <a:t>This term classifies identifiable symbols and/or any aggregation of symbols, that have an objectively recognizable structure and that are documented as single units (sets or arrays of signs). Symbolic objects may serve to designate something, or to communicate some propositional content, but they don’t depend on what they designate or communicate. They can exist on one or more carriers simultaneously without this feature adding to or removing from the identity of the symbols. Being objectively recognizable and documented as single units, symbolic objects are independent of the material carrier and the symbolized content as well. Consequently symbolic objects may or may not have a specific meaning.</a:t>
            </a:r>
          </a:p>
          <a:p>
            <a:endParaRPr lang="fr-FR" dirty="0"/>
          </a:p>
          <a:p>
            <a:r>
              <a:rPr lang="fr-FR" dirty="0" err="1"/>
              <a:t>Footprint</a:t>
            </a:r>
            <a:r>
              <a:rPr lang="fr-FR" dirty="0"/>
              <a:t> – </a:t>
            </a:r>
            <a:r>
              <a:rPr lang="fr-FR" dirty="0" err="1"/>
              <a:t>fossilised</a:t>
            </a:r>
            <a:r>
              <a:rPr lang="fr-FR" baseline="0" dirty="0"/>
              <a:t> </a:t>
            </a:r>
            <a:r>
              <a:rPr lang="fr-FR" baseline="0" dirty="0" err="1"/>
              <a:t>footprint</a:t>
            </a:r>
            <a:r>
              <a:rPr lang="fr-FR" baseline="0" dirty="0"/>
              <a:t> (</a:t>
            </a:r>
            <a:r>
              <a:rPr lang="fr-FR" baseline="0" dirty="0" err="1"/>
              <a:t>ichnite</a:t>
            </a:r>
            <a:r>
              <a:rPr lang="fr-FR" baseline="0" dirty="0"/>
              <a:t>) </a:t>
            </a:r>
          </a:p>
          <a:p>
            <a:r>
              <a:rPr lang="fr-FR" baseline="0" dirty="0" err="1"/>
              <a:t>Examples</a:t>
            </a:r>
            <a:endParaRPr lang="fr-FR" baseline="0" dirty="0"/>
          </a:p>
          <a:p>
            <a:r>
              <a:rPr lang="fr-FR" baseline="0" dirty="0" err="1"/>
              <a:t>Pechmerle</a:t>
            </a:r>
            <a:endParaRPr lang="fr-FR" baseline="0" dirty="0"/>
          </a:p>
          <a:p>
            <a:r>
              <a:rPr lang="fr-FR" baseline="0" dirty="0" err="1"/>
              <a:t>Akkadian</a:t>
            </a:r>
            <a:r>
              <a:rPr lang="fr-FR" baseline="0" dirty="0"/>
              <a:t> </a:t>
            </a:r>
            <a:r>
              <a:rPr lang="fr-FR" baseline="0" dirty="0" err="1"/>
              <a:t>cylinder</a:t>
            </a:r>
            <a:r>
              <a:rPr lang="fr-FR" baseline="0" dirty="0"/>
              <a:t> </a:t>
            </a:r>
            <a:r>
              <a:rPr lang="fr-FR" baseline="0" dirty="0" err="1"/>
              <a:t>seal</a:t>
            </a:r>
            <a:endParaRPr lang="fr-FR" baseline="0" dirty="0"/>
          </a:p>
          <a:p>
            <a:r>
              <a:rPr lang="fr-FR" baseline="0" dirty="0"/>
              <a:t>Main négative</a:t>
            </a:r>
            <a:endParaRPr lang="fr-FR" dirty="0"/>
          </a:p>
        </p:txBody>
      </p:sp>
      <p:sp>
        <p:nvSpPr>
          <p:cNvPr id="4" name="Espace réservé du numéro de diapositive 3"/>
          <p:cNvSpPr>
            <a:spLocks noGrp="1"/>
          </p:cNvSpPr>
          <p:nvPr>
            <p:ph type="sldNum" sz="quarter" idx="10"/>
          </p:nvPr>
        </p:nvSpPr>
        <p:spPr/>
        <p:txBody>
          <a:bodyPr/>
          <a:lstStyle/>
          <a:p>
            <a:fld id="{4AF61C33-80F0-4C0A-923B-32BFF63C6639}" type="slidenum">
              <a:rPr lang="fr-FR" smtClean="0"/>
              <a:pPr/>
              <a:t>12</a:t>
            </a:fld>
            <a:endParaRPr lang="fr-FR"/>
          </a:p>
        </p:txBody>
      </p:sp>
    </p:spTree>
    <p:extLst>
      <p:ext uri="{BB962C8B-B14F-4D97-AF65-F5344CB8AC3E}">
        <p14:creationId xmlns:p14="http://schemas.microsoft.com/office/powerpoint/2010/main" val="41925840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There </a:t>
            </a:r>
            <a:r>
              <a:rPr lang="fr-FR" dirty="0" err="1"/>
              <a:t>was</a:t>
            </a:r>
            <a:r>
              <a:rPr lang="fr-FR" dirty="0"/>
              <a:t> no </a:t>
            </a:r>
            <a:r>
              <a:rPr lang="fr-FR" dirty="0" err="1"/>
              <a:t>category</a:t>
            </a:r>
            <a:r>
              <a:rPr lang="fr-FR" dirty="0"/>
              <a:t> </a:t>
            </a:r>
            <a:r>
              <a:rPr lang="fr-FR" dirty="0" err="1"/>
              <a:t>under</a:t>
            </a:r>
            <a:r>
              <a:rPr lang="fr-FR" dirty="0"/>
              <a:t> </a:t>
            </a:r>
            <a:r>
              <a:rPr lang="fr-FR" dirty="0" err="1"/>
              <a:t>which</a:t>
            </a:r>
            <a:r>
              <a:rPr lang="fr-FR" dirty="0"/>
              <a:t> </a:t>
            </a:r>
            <a:r>
              <a:rPr lang="fr-FR" dirty="0" err="1"/>
              <a:t>we</a:t>
            </a:r>
            <a:r>
              <a:rPr lang="fr-FR" dirty="0"/>
              <a:t> </a:t>
            </a:r>
            <a:r>
              <a:rPr lang="fr-FR" dirty="0" err="1"/>
              <a:t>could</a:t>
            </a:r>
            <a:r>
              <a:rPr lang="fr-FR" dirty="0"/>
              <a:t> </a:t>
            </a:r>
            <a:r>
              <a:rPr lang="fr-FR" dirty="0" err="1"/>
              <a:t>justify</a:t>
            </a:r>
            <a:r>
              <a:rPr lang="fr-FR" dirty="0"/>
              <a:t> putting </a:t>
            </a:r>
            <a:r>
              <a:rPr lang="fr-FR" dirty="0" err="1"/>
              <a:t>bilingualism</a:t>
            </a:r>
            <a:endParaRPr lang="fr-FR" dirty="0"/>
          </a:p>
          <a:p>
            <a:r>
              <a:rPr lang="fr-FR" dirty="0" err="1"/>
              <a:t>Therefore</a:t>
            </a:r>
            <a:r>
              <a:rPr lang="fr-FR" dirty="0"/>
              <a:t> </a:t>
            </a:r>
            <a:r>
              <a:rPr lang="fr-FR" dirty="0" err="1"/>
              <a:t>we</a:t>
            </a:r>
            <a:r>
              <a:rPr lang="fr-FR" dirty="0"/>
              <a:t> </a:t>
            </a:r>
            <a:r>
              <a:rPr lang="fr-FR" dirty="0" err="1"/>
              <a:t>wonder</a:t>
            </a:r>
            <a:r>
              <a:rPr lang="fr-FR" dirty="0"/>
              <a:t> if a new </a:t>
            </a:r>
            <a:r>
              <a:rPr lang="fr-FR" dirty="0" err="1"/>
              <a:t>category</a:t>
            </a:r>
            <a:r>
              <a:rPr lang="fr-FR" dirty="0"/>
              <a:t> </a:t>
            </a:r>
            <a:r>
              <a:rPr lang="fr-FR" dirty="0" err="1"/>
              <a:t>Property</a:t>
            </a:r>
            <a:r>
              <a:rPr lang="fr-FR" dirty="0"/>
              <a:t> </a:t>
            </a:r>
            <a:r>
              <a:rPr lang="fr-FR" dirty="0" err="1"/>
              <a:t>could</a:t>
            </a:r>
            <a:r>
              <a:rPr lang="fr-FR" dirty="0"/>
              <a:t> </a:t>
            </a:r>
            <a:r>
              <a:rPr lang="fr-FR" dirty="0" err="1"/>
              <a:t>be</a:t>
            </a:r>
            <a:r>
              <a:rPr lang="fr-FR" dirty="0"/>
              <a:t> </a:t>
            </a:r>
            <a:r>
              <a:rPr lang="fr-FR" dirty="0" err="1"/>
              <a:t>useful</a:t>
            </a:r>
            <a:r>
              <a:rPr lang="fr-FR" dirty="0"/>
              <a:t> ?</a:t>
            </a:r>
          </a:p>
          <a:p>
            <a:endParaRPr lang="fr-FR" dirty="0"/>
          </a:p>
          <a:p>
            <a:r>
              <a:rPr lang="fr-FR" dirty="0"/>
              <a:t>As for </a:t>
            </a:r>
            <a:r>
              <a:rPr lang="fr-FR" dirty="0" err="1"/>
              <a:t>deities</a:t>
            </a:r>
            <a:r>
              <a:rPr lang="fr-FR" dirty="0"/>
              <a:t>, </a:t>
            </a:r>
            <a:r>
              <a:rPr lang="fr-FR" dirty="0" err="1"/>
              <a:t>we</a:t>
            </a:r>
            <a:r>
              <a:rPr lang="fr-FR" dirty="0"/>
              <a:t> (</a:t>
            </a:r>
            <a:r>
              <a:rPr lang="fr-FR" dirty="0" err="1"/>
              <a:t>humbly</a:t>
            </a:r>
            <a:r>
              <a:rPr lang="fr-FR" dirty="0"/>
              <a:t>) </a:t>
            </a:r>
            <a:r>
              <a:rPr lang="fr-FR" dirty="0" err="1"/>
              <a:t>suggest</a:t>
            </a:r>
            <a:r>
              <a:rPr lang="fr-FR" dirty="0"/>
              <a:t> a new </a:t>
            </a:r>
            <a:r>
              <a:rPr lang="fr-FR" dirty="0" err="1"/>
              <a:t>category</a:t>
            </a:r>
            <a:r>
              <a:rPr lang="fr-FR" dirty="0"/>
              <a:t> : </a:t>
            </a:r>
            <a:r>
              <a:rPr lang="fr-FR" dirty="0" err="1"/>
              <a:t>hypothetical</a:t>
            </a:r>
            <a:r>
              <a:rPr lang="fr-FR" dirty="0"/>
              <a:t> </a:t>
            </a:r>
            <a:r>
              <a:rPr lang="fr-FR" dirty="0" err="1"/>
              <a:t>beings</a:t>
            </a:r>
            <a:endParaRPr lang="fr-FR" dirty="0"/>
          </a:p>
          <a:p>
            <a:r>
              <a:rPr lang="fr-FR"/>
              <a:t>This </a:t>
            </a:r>
            <a:r>
              <a:rPr lang="fr-FR" dirty="0" err="1"/>
              <a:t>is</a:t>
            </a:r>
            <a:r>
              <a:rPr lang="fr-FR" dirty="0"/>
              <a:t> an </a:t>
            </a:r>
            <a:r>
              <a:rPr lang="fr-FR" dirty="0" err="1"/>
              <a:t>interesting</a:t>
            </a:r>
            <a:r>
              <a:rPr lang="fr-FR" dirty="0"/>
              <a:t> </a:t>
            </a:r>
            <a:r>
              <a:rPr lang="fr-FR" dirty="0" err="1"/>
              <a:t>category</a:t>
            </a:r>
            <a:r>
              <a:rPr lang="fr-FR" dirty="0"/>
              <a:t> as </a:t>
            </a:r>
            <a:r>
              <a:rPr lang="fr-FR" dirty="0" err="1"/>
              <a:t>it</a:t>
            </a:r>
            <a:r>
              <a:rPr lang="fr-FR" dirty="0"/>
              <a:t> can </a:t>
            </a:r>
            <a:r>
              <a:rPr lang="fr-FR" dirty="0" err="1"/>
              <a:t>include</a:t>
            </a:r>
            <a:r>
              <a:rPr lang="fr-FR" dirty="0"/>
              <a:t> </a:t>
            </a:r>
            <a:r>
              <a:rPr lang="fr-FR" dirty="0" err="1"/>
              <a:t>cryptids</a:t>
            </a:r>
            <a:endParaRPr lang="fr-FR" dirty="0"/>
          </a:p>
          <a:p>
            <a:endParaRPr lang="fr-FR" dirty="0"/>
          </a:p>
        </p:txBody>
      </p:sp>
      <p:sp>
        <p:nvSpPr>
          <p:cNvPr id="4" name="Espace réservé du numéro de diapositive 3"/>
          <p:cNvSpPr>
            <a:spLocks noGrp="1"/>
          </p:cNvSpPr>
          <p:nvPr>
            <p:ph type="sldNum" sz="quarter" idx="5"/>
          </p:nvPr>
        </p:nvSpPr>
        <p:spPr/>
        <p:txBody>
          <a:bodyPr/>
          <a:lstStyle/>
          <a:p>
            <a:fld id="{4AF61C33-80F0-4C0A-923B-32BFF63C6639}" type="slidenum">
              <a:rPr lang="fr-FR" smtClean="0"/>
              <a:pPr/>
              <a:t>13</a:t>
            </a:fld>
            <a:endParaRPr lang="fr-FR"/>
          </a:p>
        </p:txBody>
      </p:sp>
    </p:spTree>
    <p:extLst>
      <p:ext uri="{BB962C8B-B14F-4D97-AF65-F5344CB8AC3E}">
        <p14:creationId xmlns:p14="http://schemas.microsoft.com/office/powerpoint/2010/main" val="2897109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4AF61C33-80F0-4C0A-923B-32BFF63C6639}" type="slidenum">
              <a:rPr lang="fr-FR" smtClean="0"/>
              <a:pPr/>
              <a:t>14</a:t>
            </a:fld>
            <a:endParaRPr lang="fr-FR"/>
          </a:p>
        </p:txBody>
      </p:sp>
    </p:spTree>
    <p:extLst>
      <p:ext uri="{BB962C8B-B14F-4D97-AF65-F5344CB8AC3E}">
        <p14:creationId xmlns:p14="http://schemas.microsoft.com/office/powerpoint/2010/main" val="40842375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kern="1200" dirty="0" err="1">
                <a:solidFill>
                  <a:schemeClr val="tx1"/>
                </a:solidFill>
                <a:effectLst/>
                <a:latin typeface="+mn-lt"/>
                <a:ea typeface="+mn-ea"/>
                <a:cs typeface="+mn-cs"/>
              </a:rPr>
              <a:t>Here</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is</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everything</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you</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need</a:t>
            </a:r>
            <a:r>
              <a:rPr lang="fr-FR" sz="1200" kern="1200" dirty="0">
                <a:solidFill>
                  <a:schemeClr val="tx1"/>
                </a:solidFill>
                <a:effectLst/>
                <a:latin typeface="+mn-lt"/>
                <a:ea typeface="+mn-ea"/>
                <a:cs typeface="+mn-cs"/>
              </a:rPr>
              <a:t> to know about PACTOLS : </a:t>
            </a:r>
          </a:p>
          <a:p>
            <a:r>
              <a:rPr lang="fr-FR" sz="1200" kern="1200" dirty="0">
                <a:solidFill>
                  <a:schemeClr val="tx1"/>
                </a:solidFill>
                <a:effectLst/>
                <a:latin typeface="+mn-lt"/>
                <a:ea typeface="+mn-ea"/>
                <a:cs typeface="+mn-cs"/>
              </a:rPr>
              <a:t>It </a:t>
            </a:r>
            <a:r>
              <a:rPr lang="fr-FR" sz="1200" kern="1200" dirty="0" err="1">
                <a:solidFill>
                  <a:schemeClr val="tx1"/>
                </a:solidFill>
                <a:effectLst/>
                <a:latin typeface="+mn-lt"/>
                <a:ea typeface="+mn-ea"/>
                <a:cs typeface="+mn-cs"/>
              </a:rPr>
              <a:t>is</a:t>
            </a:r>
            <a:r>
              <a:rPr lang="fr-FR" sz="1200" kern="1200" dirty="0">
                <a:solidFill>
                  <a:schemeClr val="tx1"/>
                </a:solidFill>
                <a:effectLst/>
                <a:latin typeface="+mn-lt"/>
                <a:ea typeface="+mn-ea"/>
                <a:cs typeface="+mn-cs"/>
              </a:rPr>
              <a:t> an </a:t>
            </a:r>
            <a:r>
              <a:rPr lang="fr-FR" sz="1200" kern="1200" dirty="0" err="1">
                <a:solidFill>
                  <a:schemeClr val="tx1"/>
                </a:solidFill>
                <a:effectLst/>
                <a:latin typeface="+mn-lt"/>
                <a:ea typeface="+mn-ea"/>
                <a:cs typeface="+mn-cs"/>
              </a:rPr>
              <a:t>archaeology</a:t>
            </a:r>
            <a:r>
              <a:rPr lang="fr-FR" sz="1200" kern="1200" dirty="0">
                <a:solidFill>
                  <a:schemeClr val="tx1"/>
                </a:solidFill>
                <a:effectLst/>
                <a:latin typeface="+mn-lt"/>
                <a:ea typeface="+mn-ea"/>
                <a:cs typeface="+mn-cs"/>
              </a:rPr>
              <a:t> thesaurus. </a:t>
            </a:r>
          </a:p>
          <a:p>
            <a:r>
              <a:rPr lang="fr-FR" sz="1200" kern="1200" dirty="0">
                <a:solidFill>
                  <a:schemeClr val="tx1"/>
                </a:solidFill>
                <a:effectLst/>
                <a:latin typeface="+mn-lt"/>
                <a:ea typeface="+mn-ea"/>
                <a:cs typeface="+mn-cs"/>
              </a:rPr>
              <a:t>It </a:t>
            </a:r>
            <a:r>
              <a:rPr lang="fr-FR" sz="1200" kern="1200" dirty="0" err="1">
                <a:solidFill>
                  <a:schemeClr val="tx1"/>
                </a:solidFill>
                <a:effectLst/>
                <a:latin typeface="+mn-lt"/>
                <a:ea typeface="+mn-ea"/>
                <a:cs typeface="+mn-cs"/>
              </a:rPr>
              <a:t>covers</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archaeology</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from</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prehistory</a:t>
            </a:r>
            <a:r>
              <a:rPr lang="fr-FR" sz="1200" kern="1200" dirty="0">
                <a:solidFill>
                  <a:schemeClr val="tx1"/>
                </a:solidFill>
                <a:effectLst/>
                <a:latin typeface="+mn-lt"/>
                <a:ea typeface="+mn-ea"/>
                <a:cs typeface="+mn-cs"/>
              </a:rPr>
              <a:t> to the </a:t>
            </a:r>
            <a:r>
              <a:rPr lang="fr-FR" sz="1200" kern="1200" dirty="0" err="1">
                <a:solidFill>
                  <a:schemeClr val="tx1"/>
                </a:solidFill>
                <a:effectLst/>
                <a:latin typeface="+mn-lt"/>
                <a:ea typeface="+mn-ea"/>
                <a:cs typeface="+mn-cs"/>
              </a:rPr>
              <a:t>contemporary</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period</a:t>
            </a:r>
            <a:r>
              <a:rPr lang="fr-FR" sz="1200" kern="1200" dirty="0">
                <a:solidFill>
                  <a:schemeClr val="tx1"/>
                </a:solidFill>
                <a:effectLst/>
                <a:latin typeface="+mn-lt"/>
                <a:ea typeface="+mn-ea"/>
                <a:cs typeface="+mn-cs"/>
              </a:rPr>
              <a:t>. It </a:t>
            </a:r>
            <a:r>
              <a:rPr lang="fr-FR" sz="1200" kern="1200" dirty="0" err="1">
                <a:solidFill>
                  <a:schemeClr val="tx1"/>
                </a:solidFill>
                <a:effectLst/>
                <a:latin typeface="+mn-lt"/>
                <a:ea typeface="+mn-ea"/>
                <a:cs typeface="+mn-cs"/>
              </a:rPr>
              <a:t>also</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covers</a:t>
            </a:r>
            <a:r>
              <a:rPr lang="fr-FR" sz="1200" kern="1200" dirty="0">
                <a:solidFill>
                  <a:schemeClr val="tx1"/>
                </a:solidFill>
                <a:effectLst/>
                <a:latin typeface="+mn-lt"/>
                <a:ea typeface="+mn-ea"/>
                <a:cs typeface="+mn-cs"/>
              </a:rPr>
              <a:t> sciences </a:t>
            </a:r>
            <a:r>
              <a:rPr lang="fr-FR" sz="1200" kern="1200" dirty="0" err="1">
                <a:solidFill>
                  <a:schemeClr val="tx1"/>
                </a:solidFill>
                <a:effectLst/>
                <a:latin typeface="+mn-lt"/>
                <a:ea typeface="+mn-ea"/>
                <a:cs typeface="+mn-cs"/>
              </a:rPr>
              <a:t>related</a:t>
            </a:r>
            <a:r>
              <a:rPr lang="fr-FR" sz="1200" kern="1200" dirty="0">
                <a:solidFill>
                  <a:schemeClr val="tx1"/>
                </a:solidFill>
                <a:effectLst/>
                <a:latin typeface="+mn-lt"/>
                <a:ea typeface="+mn-ea"/>
                <a:cs typeface="+mn-cs"/>
              </a:rPr>
              <a:t> to </a:t>
            </a:r>
            <a:r>
              <a:rPr lang="fr-FR" sz="1200" kern="1200" dirty="0" err="1">
                <a:solidFill>
                  <a:schemeClr val="tx1"/>
                </a:solidFill>
                <a:effectLst/>
                <a:latin typeface="+mn-lt"/>
                <a:ea typeface="+mn-ea"/>
                <a:cs typeface="+mn-cs"/>
              </a:rPr>
              <a:t>Antiquity</a:t>
            </a:r>
            <a:r>
              <a:rPr lang="fr-FR" sz="1200" kern="1200" dirty="0">
                <a:solidFill>
                  <a:schemeClr val="tx1"/>
                </a:solidFill>
                <a:effectLst/>
                <a:latin typeface="+mn-lt"/>
                <a:ea typeface="+mn-ea"/>
                <a:cs typeface="+mn-cs"/>
              </a:rPr>
              <a:t>.</a:t>
            </a:r>
          </a:p>
          <a:p>
            <a:r>
              <a:rPr lang="fr-FR" sz="1200" kern="1200" dirty="0">
                <a:solidFill>
                  <a:schemeClr val="tx1"/>
                </a:solidFill>
                <a:effectLst/>
                <a:latin typeface="+mn-lt"/>
                <a:ea typeface="+mn-ea"/>
                <a:cs typeface="+mn-cs"/>
              </a:rPr>
              <a:t>PACTOLS </a:t>
            </a:r>
            <a:r>
              <a:rPr lang="fr-FR" sz="1200" kern="1200" dirty="0" err="1">
                <a:solidFill>
                  <a:schemeClr val="tx1"/>
                </a:solidFill>
                <a:effectLst/>
                <a:latin typeface="+mn-lt"/>
                <a:ea typeface="+mn-ea"/>
                <a:cs typeface="+mn-cs"/>
              </a:rPr>
              <a:t>was</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created</a:t>
            </a:r>
            <a:r>
              <a:rPr lang="fr-FR" sz="1200" kern="1200" dirty="0">
                <a:solidFill>
                  <a:schemeClr val="tx1"/>
                </a:solidFill>
                <a:effectLst/>
                <a:latin typeface="+mn-lt"/>
                <a:ea typeface="+mn-ea"/>
                <a:cs typeface="+mn-cs"/>
              </a:rPr>
              <a:t> in 1987 by the </a:t>
            </a:r>
            <a:r>
              <a:rPr lang="fr-FR" sz="1200" kern="1200" dirty="0" err="1">
                <a:solidFill>
                  <a:schemeClr val="tx1"/>
                </a:solidFill>
                <a:effectLst/>
                <a:latin typeface="+mn-lt"/>
                <a:ea typeface="+mn-ea"/>
                <a:cs typeface="+mn-cs"/>
              </a:rPr>
              <a:t>Féderation</a:t>
            </a:r>
            <a:r>
              <a:rPr lang="fr-FR" sz="1200" kern="1200" dirty="0">
                <a:solidFill>
                  <a:schemeClr val="tx1"/>
                </a:solidFill>
                <a:effectLst/>
                <a:latin typeface="+mn-lt"/>
                <a:ea typeface="+mn-ea"/>
                <a:cs typeface="+mn-cs"/>
              </a:rPr>
              <a:t> Ressources sur l’Antiquité</a:t>
            </a:r>
          </a:p>
          <a:p>
            <a:r>
              <a:rPr lang="fr-FR" sz="1200" kern="1200" dirty="0" err="1">
                <a:solidFill>
                  <a:schemeClr val="tx1"/>
                </a:solidFill>
                <a:effectLst/>
                <a:latin typeface="+mn-lt"/>
                <a:ea typeface="+mn-ea"/>
                <a:cs typeface="+mn-cs"/>
              </a:rPr>
              <a:t>Its</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name</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is</a:t>
            </a:r>
            <a:r>
              <a:rPr lang="fr-FR" sz="1200" kern="1200" dirty="0">
                <a:solidFill>
                  <a:schemeClr val="tx1"/>
                </a:solidFill>
                <a:effectLst/>
                <a:latin typeface="+mn-lt"/>
                <a:ea typeface="+mn-ea"/>
                <a:cs typeface="+mn-cs"/>
              </a:rPr>
              <a:t> an </a:t>
            </a:r>
            <a:r>
              <a:rPr lang="fr-FR" sz="1200" kern="1200" dirty="0" err="1">
                <a:solidFill>
                  <a:schemeClr val="tx1"/>
                </a:solidFill>
                <a:effectLst/>
                <a:latin typeface="+mn-lt"/>
                <a:ea typeface="+mn-ea"/>
                <a:cs typeface="+mn-cs"/>
              </a:rPr>
              <a:t>acronym</a:t>
            </a:r>
            <a:r>
              <a:rPr lang="fr-FR" sz="1200" kern="1200" dirty="0">
                <a:solidFill>
                  <a:schemeClr val="tx1"/>
                </a:solidFill>
                <a:effectLst/>
                <a:latin typeface="+mn-lt"/>
                <a:ea typeface="+mn-ea"/>
                <a:cs typeface="+mn-cs"/>
              </a:rPr>
              <a:t> for </a:t>
            </a:r>
            <a:r>
              <a:rPr lang="fr-FR" sz="1200" kern="1200" dirty="0" err="1">
                <a:solidFill>
                  <a:schemeClr val="tx1"/>
                </a:solidFill>
                <a:effectLst/>
                <a:latin typeface="+mn-lt"/>
                <a:ea typeface="+mn-ea"/>
                <a:cs typeface="+mn-cs"/>
              </a:rPr>
              <a:t>its</a:t>
            </a:r>
            <a:r>
              <a:rPr lang="fr-FR" sz="1200" kern="1200" dirty="0">
                <a:solidFill>
                  <a:schemeClr val="tx1"/>
                </a:solidFill>
                <a:effectLst/>
                <a:latin typeface="+mn-lt"/>
                <a:ea typeface="+mn-ea"/>
                <a:cs typeface="+mn-cs"/>
              </a:rPr>
              <a:t> 6 </a:t>
            </a:r>
            <a:r>
              <a:rPr lang="fr-FR" sz="1200" kern="1200" dirty="0" err="1">
                <a:solidFill>
                  <a:schemeClr val="tx1"/>
                </a:solidFill>
                <a:effectLst/>
                <a:latin typeface="+mn-lt"/>
                <a:ea typeface="+mn-ea"/>
                <a:cs typeface="+mn-cs"/>
              </a:rPr>
              <a:t>thematic</a:t>
            </a:r>
            <a:r>
              <a:rPr lang="fr-FR" sz="1200" kern="1200" dirty="0">
                <a:solidFill>
                  <a:schemeClr val="tx1"/>
                </a:solidFill>
                <a:effectLst/>
                <a:latin typeface="+mn-lt"/>
                <a:ea typeface="+mn-ea"/>
                <a:cs typeface="+mn-cs"/>
              </a:rPr>
              <a:t> components : </a:t>
            </a:r>
          </a:p>
          <a:p>
            <a:r>
              <a:rPr lang="fr-FR" sz="1200" b="1" kern="1200" dirty="0">
                <a:solidFill>
                  <a:schemeClr val="tx1"/>
                </a:solidFill>
                <a:effectLst/>
                <a:latin typeface="+mn-lt"/>
                <a:ea typeface="+mn-ea"/>
                <a:cs typeface="+mn-cs"/>
              </a:rPr>
              <a:t>1. Peuples (Peoples): </a:t>
            </a:r>
            <a:r>
              <a:rPr lang="fr-FR" sz="1200" kern="1200" dirty="0" err="1">
                <a:solidFill>
                  <a:schemeClr val="tx1"/>
                </a:solidFill>
                <a:effectLst/>
                <a:latin typeface="+mn-lt"/>
                <a:ea typeface="+mn-ea"/>
                <a:cs typeface="+mn-cs"/>
              </a:rPr>
              <a:t>ancient</a:t>
            </a:r>
            <a:r>
              <a:rPr lang="fr-FR" sz="1200" kern="1200" dirty="0">
                <a:solidFill>
                  <a:schemeClr val="tx1"/>
                </a:solidFill>
                <a:effectLst/>
                <a:latin typeface="+mn-lt"/>
                <a:ea typeface="+mn-ea"/>
                <a:cs typeface="+mn-cs"/>
              </a:rPr>
              <a:t> and modern peoples. </a:t>
            </a:r>
            <a:r>
              <a:rPr lang="fr-FR" sz="1200" kern="1200" dirty="0" err="1">
                <a:solidFill>
                  <a:schemeClr val="tx1"/>
                </a:solidFill>
                <a:effectLst/>
                <a:latin typeface="+mn-lt"/>
                <a:ea typeface="+mn-ea"/>
                <a:cs typeface="+mn-cs"/>
              </a:rPr>
              <a:t>These</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include</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prehistoric</a:t>
            </a:r>
            <a:r>
              <a:rPr lang="fr-FR" sz="1200" kern="1200" dirty="0">
                <a:solidFill>
                  <a:schemeClr val="tx1"/>
                </a:solidFill>
                <a:effectLst/>
                <a:latin typeface="+mn-lt"/>
                <a:ea typeface="+mn-ea"/>
                <a:cs typeface="+mn-cs"/>
              </a:rPr>
              <a:t> cultures : Spartans, and </a:t>
            </a:r>
            <a:r>
              <a:rPr lang="fr-FR" sz="1200" kern="1200" dirty="0" err="1">
                <a:solidFill>
                  <a:schemeClr val="tx1"/>
                </a:solidFill>
                <a:effectLst/>
                <a:latin typeface="+mn-lt"/>
                <a:ea typeface="+mn-ea"/>
                <a:cs typeface="+mn-cs"/>
              </a:rPr>
              <a:t>also</a:t>
            </a:r>
            <a:r>
              <a:rPr lang="fr-FR" sz="1200" kern="1200" dirty="0">
                <a:solidFill>
                  <a:schemeClr val="tx1"/>
                </a:solidFill>
                <a:effectLst/>
                <a:latin typeface="+mn-lt"/>
                <a:ea typeface="+mn-ea"/>
                <a:cs typeface="+mn-cs"/>
              </a:rPr>
              <a:t> the </a:t>
            </a:r>
            <a:r>
              <a:rPr lang="fr-FR" sz="1200" kern="1200" dirty="0" err="1">
                <a:solidFill>
                  <a:schemeClr val="tx1"/>
                </a:solidFill>
                <a:effectLst/>
                <a:latin typeface="+mn-lt"/>
                <a:ea typeface="+mn-ea"/>
                <a:cs typeface="+mn-cs"/>
              </a:rPr>
              <a:t>Magdalenian</a:t>
            </a:r>
            <a:r>
              <a:rPr lang="fr-FR" sz="1200" kern="1200" dirty="0">
                <a:solidFill>
                  <a:schemeClr val="tx1"/>
                </a:solidFill>
                <a:effectLst/>
                <a:latin typeface="+mn-lt"/>
                <a:ea typeface="+mn-ea"/>
                <a:cs typeface="+mn-cs"/>
              </a:rPr>
              <a:t> culture </a:t>
            </a:r>
          </a:p>
          <a:p>
            <a:r>
              <a:rPr lang="fr-FR" sz="1200" b="1" kern="1200" dirty="0">
                <a:solidFill>
                  <a:schemeClr val="tx1"/>
                </a:solidFill>
                <a:effectLst/>
                <a:latin typeface="+mn-lt"/>
                <a:ea typeface="+mn-ea"/>
                <a:cs typeface="+mn-cs"/>
              </a:rPr>
              <a:t>2. Anthroponymes (</a:t>
            </a:r>
            <a:r>
              <a:rPr lang="fr-FR" sz="1200" b="1" kern="1200" dirty="0" err="1">
                <a:solidFill>
                  <a:schemeClr val="tx1"/>
                </a:solidFill>
                <a:effectLst/>
                <a:latin typeface="+mn-lt"/>
                <a:ea typeface="+mn-ea"/>
                <a:cs typeface="+mn-cs"/>
              </a:rPr>
              <a:t>Anthroponyms</a:t>
            </a:r>
            <a:r>
              <a:rPr lang="fr-FR" sz="1200" b="1"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kings</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philosophers</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artists</a:t>
            </a:r>
            <a:r>
              <a:rPr lang="fr-FR" sz="1200" kern="1200" dirty="0">
                <a:solidFill>
                  <a:schemeClr val="tx1"/>
                </a:solidFill>
                <a:effectLst/>
                <a:latin typeface="+mn-lt"/>
                <a:ea typeface="+mn-ea"/>
                <a:cs typeface="+mn-cs"/>
              </a:rPr>
              <a:t> but </a:t>
            </a:r>
            <a:r>
              <a:rPr lang="fr-FR" sz="1200" kern="1200" dirty="0" err="1">
                <a:solidFill>
                  <a:schemeClr val="tx1"/>
                </a:solidFill>
                <a:effectLst/>
                <a:latin typeface="+mn-lt"/>
                <a:ea typeface="+mn-ea"/>
                <a:cs typeface="+mn-cs"/>
              </a:rPr>
              <a:t>also</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deities</a:t>
            </a:r>
            <a:endParaRPr lang="fr-FR" sz="1200" kern="1200" dirty="0">
              <a:solidFill>
                <a:schemeClr val="tx1"/>
              </a:solidFill>
              <a:effectLst/>
              <a:latin typeface="+mn-lt"/>
              <a:ea typeface="+mn-ea"/>
              <a:cs typeface="+mn-cs"/>
            </a:endParaRPr>
          </a:p>
          <a:p>
            <a:r>
              <a:rPr lang="fr-FR" sz="1200" b="1" kern="1200" dirty="0">
                <a:solidFill>
                  <a:schemeClr val="tx1"/>
                </a:solidFill>
                <a:effectLst/>
                <a:latin typeface="+mn-lt"/>
                <a:ea typeface="+mn-ea"/>
                <a:cs typeface="+mn-cs"/>
              </a:rPr>
              <a:t>3. Chronologie (</a:t>
            </a:r>
            <a:r>
              <a:rPr lang="fr-FR" sz="1200" b="1" kern="1200" dirty="0" err="1">
                <a:solidFill>
                  <a:schemeClr val="tx1"/>
                </a:solidFill>
                <a:effectLst/>
                <a:latin typeface="+mn-lt"/>
                <a:ea typeface="+mn-ea"/>
                <a:cs typeface="+mn-cs"/>
              </a:rPr>
              <a:t>Chronology</a:t>
            </a:r>
            <a:r>
              <a:rPr lang="fr-FR" sz="1200" b="1"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absolute</a:t>
            </a:r>
            <a:r>
              <a:rPr lang="fr-FR" sz="1200" kern="1200" dirty="0">
                <a:solidFill>
                  <a:schemeClr val="tx1"/>
                </a:solidFill>
                <a:effectLst/>
                <a:latin typeface="+mn-lt"/>
                <a:ea typeface="+mn-ea"/>
                <a:cs typeface="+mn-cs"/>
              </a:rPr>
              <a:t> dating, </a:t>
            </a:r>
            <a:r>
              <a:rPr lang="fr-FR" sz="1200" kern="1200" dirty="0" err="1">
                <a:solidFill>
                  <a:schemeClr val="tx1"/>
                </a:solidFill>
                <a:effectLst/>
                <a:latin typeface="+mn-lt"/>
                <a:ea typeface="+mn-ea"/>
                <a:cs typeface="+mn-cs"/>
              </a:rPr>
              <a:t>geological</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eras</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periodization</a:t>
            </a:r>
            <a:r>
              <a:rPr lang="fr-FR" sz="1200" kern="1200" dirty="0">
                <a:solidFill>
                  <a:schemeClr val="tx1"/>
                </a:solidFill>
                <a:effectLst/>
                <a:latin typeface="+mn-lt"/>
                <a:ea typeface="+mn-ea"/>
                <a:cs typeface="+mn-cs"/>
              </a:rPr>
              <a:t> and </a:t>
            </a:r>
            <a:r>
              <a:rPr lang="fr-FR" sz="1200" kern="1200" dirty="0" err="1">
                <a:solidFill>
                  <a:schemeClr val="tx1"/>
                </a:solidFill>
                <a:effectLst/>
                <a:latin typeface="+mn-lt"/>
                <a:ea typeface="+mn-ea"/>
                <a:cs typeface="+mn-cs"/>
              </a:rPr>
              <a:t>historical</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events</a:t>
            </a:r>
            <a:endParaRPr lang="fr-FR" sz="1200" kern="1200" dirty="0">
              <a:solidFill>
                <a:schemeClr val="tx1"/>
              </a:solidFill>
              <a:effectLst/>
              <a:latin typeface="+mn-lt"/>
              <a:ea typeface="+mn-ea"/>
              <a:cs typeface="+mn-cs"/>
            </a:endParaRPr>
          </a:p>
          <a:p>
            <a:r>
              <a:rPr lang="fr-FR" sz="1200" b="1" kern="1200" dirty="0">
                <a:solidFill>
                  <a:schemeClr val="tx1"/>
                </a:solidFill>
                <a:effectLst/>
                <a:latin typeface="+mn-lt"/>
                <a:ea typeface="+mn-ea"/>
                <a:cs typeface="+mn-cs"/>
              </a:rPr>
              <a:t>4. Toponymes (</a:t>
            </a:r>
            <a:r>
              <a:rPr lang="fr-FR" sz="1200" b="1" kern="1200" dirty="0" err="1">
                <a:solidFill>
                  <a:schemeClr val="tx1"/>
                </a:solidFill>
                <a:effectLst/>
                <a:latin typeface="+mn-lt"/>
                <a:ea typeface="+mn-ea"/>
                <a:cs typeface="+mn-cs"/>
              </a:rPr>
              <a:t>Toponyms</a:t>
            </a:r>
            <a:r>
              <a:rPr lang="fr-FR" sz="1200" b="1" kern="1200" dirty="0">
                <a:solidFill>
                  <a:schemeClr val="tx1"/>
                </a:solidFill>
                <a:effectLst/>
                <a:latin typeface="+mn-lt"/>
                <a:ea typeface="+mn-ea"/>
                <a:cs typeface="+mn-cs"/>
              </a:rPr>
              <a:t>) : </a:t>
            </a:r>
            <a:r>
              <a:rPr lang="fr-FR" sz="1200" kern="1200" dirty="0" err="1">
                <a:solidFill>
                  <a:schemeClr val="tx1"/>
                </a:solidFill>
                <a:effectLst/>
                <a:latin typeface="+mn-lt"/>
                <a:ea typeface="+mn-ea"/>
                <a:cs typeface="+mn-cs"/>
              </a:rPr>
              <a:t>names</a:t>
            </a:r>
            <a:r>
              <a:rPr lang="fr-FR" sz="1200" kern="1200" dirty="0">
                <a:solidFill>
                  <a:schemeClr val="tx1"/>
                </a:solidFill>
                <a:effectLst/>
                <a:latin typeface="+mn-lt"/>
                <a:ea typeface="+mn-ea"/>
                <a:cs typeface="+mn-cs"/>
              </a:rPr>
              <a:t> of place </a:t>
            </a:r>
            <a:r>
              <a:rPr lang="fr-FR" sz="1200" kern="1200" dirty="0" err="1">
                <a:solidFill>
                  <a:schemeClr val="tx1"/>
                </a:solidFill>
                <a:effectLst/>
                <a:latin typeface="+mn-lt"/>
                <a:ea typeface="+mn-ea"/>
                <a:cs typeface="+mn-cs"/>
              </a:rPr>
              <a:t>that</a:t>
            </a:r>
            <a:r>
              <a:rPr lang="fr-FR" sz="1200" kern="1200" dirty="0">
                <a:solidFill>
                  <a:schemeClr val="tx1"/>
                </a:solidFill>
                <a:effectLst/>
                <a:latin typeface="+mn-lt"/>
                <a:ea typeface="+mn-ea"/>
                <a:cs typeface="+mn-cs"/>
              </a:rPr>
              <a:t> are </a:t>
            </a:r>
            <a:r>
              <a:rPr lang="fr-FR" sz="1200" kern="1200" dirty="0" err="1">
                <a:solidFill>
                  <a:schemeClr val="tx1"/>
                </a:solidFill>
                <a:effectLst/>
                <a:latin typeface="+mn-lt"/>
                <a:ea typeface="+mn-ea"/>
                <a:cs typeface="+mn-cs"/>
              </a:rPr>
              <a:t>smaller</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than</a:t>
            </a:r>
            <a:r>
              <a:rPr lang="fr-FR" sz="1200" kern="1200" dirty="0">
                <a:solidFill>
                  <a:schemeClr val="tx1"/>
                </a:solidFill>
                <a:effectLst/>
                <a:latin typeface="+mn-lt"/>
                <a:ea typeface="+mn-ea"/>
                <a:cs typeface="+mn-cs"/>
              </a:rPr>
              <a:t> a village, for </a:t>
            </a:r>
            <a:r>
              <a:rPr lang="fr-FR" sz="1200" kern="1200" dirty="0" err="1">
                <a:solidFill>
                  <a:schemeClr val="tx1"/>
                </a:solidFill>
                <a:effectLst/>
                <a:latin typeface="+mn-lt"/>
                <a:ea typeface="+mn-ea"/>
                <a:cs typeface="+mn-cs"/>
              </a:rPr>
              <a:t>example</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archaeological</a:t>
            </a:r>
            <a:r>
              <a:rPr lang="fr-FR" sz="1200" kern="1200" dirty="0">
                <a:solidFill>
                  <a:schemeClr val="tx1"/>
                </a:solidFill>
                <a:effectLst/>
                <a:latin typeface="+mn-lt"/>
                <a:ea typeface="+mn-ea"/>
                <a:cs typeface="+mn-cs"/>
              </a:rPr>
              <a:t> sites, </a:t>
            </a:r>
            <a:r>
              <a:rPr lang="fr-FR" sz="1200" kern="1200" dirty="0" err="1">
                <a:solidFill>
                  <a:schemeClr val="tx1"/>
                </a:solidFill>
                <a:effectLst/>
                <a:latin typeface="+mn-lt"/>
                <a:ea typeface="+mn-ea"/>
                <a:cs typeface="+mn-cs"/>
              </a:rPr>
              <a:t>hamlets</a:t>
            </a:r>
            <a:r>
              <a:rPr lang="fr-FR" sz="1200" kern="1200" dirty="0">
                <a:solidFill>
                  <a:schemeClr val="tx1"/>
                </a:solidFill>
                <a:effectLst/>
                <a:latin typeface="+mn-lt"/>
                <a:ea typeface="+mn-ea"/>
                <a:cs typeface="+mn-cs"/>
              </a:rPr>
              <a:t> and caves</a:t>
            </a:r>
          </a:p>
          <a:p>
            <a:r>
              <a:rPr lang="fr-FR" sz="1200" b="1" kern="1200" dirty="0">
                <a:solidFill>
                  <a:schemeClr val="tx1"/>
                </a:solidFill>
                <a:effectLst/>
                <a:latin typeface="+mn-lt"/>
                <a:ea typeface="+mn-ea"/>
                <a:cs typeface="+mn-cs"/>
              </a:rPr>
              <a:t>5. Œuvres (Works) : </a:t>
            </a:r>
            <a:r>
              <a:rPr lang="fr-FR" sz="1200" kern="1200" dirty="0" err="1">
                <a:solidFill>
                  <a:schemeClr val="tx1"/>
                </a:solidFill>
                <a:effectLst/>
                <a:latin typeface="+mn-lt"/>
                <a:ea typeface="+mn-ea"/>
                <a:cs typeface="+mn-cs"/>
              </a:rPr>
              <a:t>classic</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literature</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works</a:t>
            </a:r>
            <a:r>
              <a:rPr lang="fr-FR" sz="1200" kern="1200" dirty="0">
                <a:solidFill>
                  <a:schemeClr val="tx1"/>
                </a:solidFill>
                <a:effectLst/>
                <a:latin typeface="+mn-lt"/>
                <a:ea typeface="+mn-ea"/>
                <a:cs typeface="+mn-cs"/>
              </a:rPr>
              <a:t> of art, and </a:t>
            </a:r>
            <a:r>
              <a:rPr lang="fr-FR" sz="1200" kern="1200" dirty="0" err="1">
                <a:solidFill>
                  <a:schemeClr val="tx1"/>
                </a:solidFill>
                <a:effectLst/>
                <a:latin typeface="+mn-lt"/>
                <a:ea typeface="+mn-ea"/>
                <a:cs typeface="+mn-cs"/>
              </a:rPr>
              <a:t>also</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religious</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texts</a:t>
            </a:r>
            <a:endParaRPr lang="fr-FR" sz="1200" kern="1200" dirty="0">
              <a:solidFill>
                <a:schemeClr val="tx1"/>
              </a:solidFill>
              <a:effectLst/>
              <a:latin typeface="+mn-lt"/>
              <a:ea typeface="+mn-ea"/>
              <a:cs typeface="+mn-cs"/>
            </a:endParaRPr>
          </a:p>
          <a:p>
            <a:r>
              <a:rPr lang="fr-FR" sz="1200" b="1" kern="1200" dirty="0">
                <a:solidFill>
                  <a:schemeClr val="tx1"/>
                </a:solidFill>
                <a:effectLst/>
                <a:latin typeface="+mn-lt"/>
                <a:ea typeface="+mn-ea"/>
                <a:cs typeface="+mn-cs"/>
              </a:rPr>
              <a:t>6. Lieux (Places) : </a:t>
            </a:r>
            <a:r>
              <a:rPr lang="fr-FR" sz="1200" kern="1200" dirty="0">
                <a:solidFill>
                  <a:schemeClr val="tx1"/>
                </a:solidFill>
                <a:effectLst/>
                <a:latin typeface="+mn-lt"/>
                <a:ea typeface="+mn-ea"/>
                <a:cs typeface="+mn-cs"/>
              </a:rPr>
              <a:t>Modern and </a:t>
            </a:r>
            <a:r>
              <a:rPr lang="fr-FR" sz="1200" kern="1200" dirty="0" err="1">
                <a:solidFill>
                  <a:schemeClr val="tx1"/>
                </a:solidFill>
                <a:effectLst/>
                <a:latin typeface="+mn-lt"/>
                <a:ea typeface="+mn-ea"/>
                <a:cs typeface="+mn-cs"/>
              </a:rPr>
              <a:t>ancient</a:t>
            </a:r>
            <a:r>
              <a:rPr lang="fr-FR" sz="1200" kern="1200" dirty="0">
                <a:solidFill>
                  <a:schemeClr val="tx1"/>
                </a:solidFill>
                <a:effectLst/>
                <a:latin typeface="+mn-lt"/>
                <a:ea typeface="+mn-ea"/>
                <a:cs typeface="+mn-cs"/>
              </a:rPr>
              <a:t> place </a:t>
            </a:r>
            <a:r>
              <a:rPr lang="fr-FR" sz="1200" kern="1200" dirty="0" err="1">
                <a:solidFill>
                  <a:schemeClr val="tx1"/>
                </a:solidFill>
                <a:effectLst/>
                <a:latin typeface="+mn-lt"/>
                <a:ea typeface="+mn-ea"/>
                <a:cs typeface="+mn-cs"/>
              </a:rPr>
              <a:t>names</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physical</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geography</a:t>
            </a:r>
            <a:r>
              <a:rPr lang="fr-FR" sz="1200" kern="1200" dirty="0">
                <a:solidFill>
                  <a:schemeClr val="tx1"/>
                </a:solidFill>
                <a:effectLst/>
                <a:latin typeface="+mn-lt"/>
                <a:ea typeface="+mn-ea"/>
                <a:cs typeface="+mn-cs"/>
              </a:rPr>
              <a:t>  (like </a:t>
            </a:r>
            <a:r>
              <a:rPr lang="fr-FR" sz="1200" kern="1200" dirty="0" err="1">
                <a:solidFill>
                  <a:schemeClr val="tx1"/>
                </a:solidFill>
                <a:effectLst/>
                <a:latin typeface="+mn-lt"/>
                <a:ea typeface="+mn-ea"/>
                <a:cs typeface="+mn-cs"/>
              </a:rPr>
              <a:t>oceans</a:t>
            </a:r>
            <a:r>
              <a:rPr lang="fr-FR" sz="1200" kern="1200" dirty="0">
                <a:solidFill>
                  <a:schemeClr val="tx1"/>
                </a:solidFill>
                <a:effectLst/>
                <a:latin typeface="+mn-lt"/>
                <a:ea typeface="+mn-ea"/>
                <a:cs typeface="+mn-cs"/>
              </a:rPr>
              <a:t> and </a:t>
            </a:r>
            <a:r>
              <a:rPr lang="fr-FR" sz="1200" kern="1200" dirty="0" err="1">
                <a:solidFill>
                  <a:schemeClr val="tx1"/>
                </a:solidFill>
                <a:effectLst/>
                <a:latin typeface="+mn-lt"/>
                <a:ea typeface="+mn-ea"/>
                <a:cs typeface="+mn-cs"/>
              </a:rPr>
              <a:t>rivers</a:t>
            </a:r>
            <a:r>
              <a:rPr lang="fr-FR" sz="1200" kern="1200" dirty="0">
                <a:solidFill>
                  <a:schemeClr val="tx1"/>
                </a:solidFill>
                <a:effectLst/>
                <a:latin typeface="+mn-lt"/>
                <a:ea typeface="+mn-ea"/>
                <a:cs typeface="+mn-cs"/>
              </a:rPr>
              <a:t>) and </a:t>
            </a:r>
            <a:r>
              <a:rPr lang="fr-FR" sz="1200" kern="1200" dirty="0" err="1">
                <a:solidFill>
                  <a:schemeClr val="tx1"/>
                </a:solidFill>
                <a:effectLst/>
                <a:latin typeface="+mn-lt"/>
                <a:ea typeface="+mn-ea"/>
                <a:cs typeface="+mn-cs"/>
              </a:rPr>
              <a:t>also</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imaginary</a:t>
            </a:r>
            <a:r>
              <a:rPr lang="fr-FR" sz="1200" kern="1200" dirty="0">
                <a:solidFill>
                  <a:schemeClr val="tx1"/>
                </a:solidFill>
                <a:effectLst/>
                <a:latin typeface="+mn-lt"/>
                <a:ea typeface="+mn-ea"/>
                <a:cs typeface="+mn-cs"/>
              </a:rPr>
              <a:t> places like </a:t>
            </a:r>
            <a:r>
              <a:rPr lang="fr-FR" sz="1200" kern="1200" dirty="0" err="1">
                <a:solidFill>
                  <a:schemeClr val="tx1"/>
                </a:solidFill>
                <a:effectLst/>
                <a:latin typeface="+mn-lt"/>
                <a:ea typeface="+mn-ea"/>
                <a:cs typeface="+mn-cs"/>
              </a:rPr>
              <a:t>Tartarus</a:t>
            </a:r>
            <a:endParaRPr lang="fr-FR" sz="1200" kern="1200" dirty="0">
              <a:solidFill>
                <a:schemeClr val="tx1"/>
              </a:solidFill>
              <a:effectLst/>
              <a:latin typeface="+mn-lt"/>
              <a:ea typeface="+mn-ea"/>
              <a:cs typeface="+mn-cs"/>
            </a:endParaRPr>
          </a:p>
          <a:p>
            <a:r>
              <a:rPr lang="fr-FR" sz="1200" b="1" kern="1200" dirty="0">
                <a:solidFill>
                  <a:schemeClr val="tx1"/>
                </a:solidFill>
                <a:effectLst/>
                <a:latin typeface="+mn-lt"/>
                <a:ea typeface="+mn-ea"/>
                <a:cs typeface="+mn-cs"/>
              </a:rPr>
              <a:t>7. Sujets (</a:t>
            </a:r>
            <a:r>
              <a:rPr lang="fr-FR" sz="1200" b="1" kern="1200" dirty="0" err="1">
                <a:solidFill>
                  <a:schemeClr val="tx1"/>
                </a:solidFill>
                <a:effectLst/>
                <a:latin typeface="+mn-lt"/>
                <a:ea typeface="+mn-ea"/>
                <a:cs typeface="+mn-cs"/>
              </a:rPr>
              <a:t>Subjects</a:t>
            </a:r>
            <a:r>
              <a:rPr lang="fr-FR" sz="1200" b="1" kern="1200" dirty="0">
                <a:solidFill>
                  <a:schemeClr val="tx1"/>
                </a:solidFill>
                <a:effectLst/>
                <a:latin typeface="+mn-lt"/>
                <a:ea typeface="+mn-ea"/>
                <a:cs typeface="+mn-cs"/>
              </a:rPr>
              <a:t>)</a:t>
            </a:r>
            <a:endParaRPr lang="fr-FR" sz="1200" kern="1200" dirty="0">
              <a:solidFill>
                <a:schemeClr val="tx1"/>
              </a:solidFill>
              <a:effectLst/>
              <a:latin typeface="+mn-lt"/>
              <a:ea typeface="+mn-ea"/>
              <a:cs typeface="+mn-cs"/>
            </a:endParaRPr>
          </a:p>
          <a:p>
            <a:endParaRPr lang="fr-FR" sz="1200" kern="1200" dirty="0">
              <a:solidFill>
                <a:schemeClr val="tx1"/>
              </a:solidFill>
              <a:effectLst/>
              <a:latin typeface="+mn-lt"/>
              <a:ea typeface="+mn-ea"/>
              <a:cs typeface="+mn-cs"/>
            </a:endParaRPr>
          </a:p>
          <a:p>
            <a:endParaRPr lang="fr-FR" dirty="0"/>
          </a:p>
        </p:txBody>
      </p:sp>
      <p:sp>
        <p:nvSpPr>
          <p:cNvPr id="4" name="Espace réservé du numéro de diapositive 3"/>
          <p:cNvSpPr>
            <a:spLocks noGrp="1"/>
          </p:cNvSpPr>
          <p:nvPr>
            <p:ph type="sldNum" sz="quarter" idx="10"/>
          </p:nvPr>
        </p:nvSpPr>
        <p:spPr/>
        <p:txBody>
          <a:bodyPr/>
          <a:lstStyle/>
          <a:p>
            <a:fld id="{4AF61C33-80F0-4C0A-923B-32BFF63C6639}" type="slidenum">
              <a:rPr lang="fr-FR" smtClean="0"/>
              <a:pPr/>
              <a:t>2</a:t>
            </a:fld>
            <a:endParaRPr lang="fr-FR"/>
          </a:p>
        </p:txBody>
      </p:sp>
    </p:spTree>
    <p:extLst>
      <p:ext uri="{BB962C8B-B14F-4D97-AF65-F5344CB8AC3E}">
        <p14:creationId xmlns:p14="http://schemas.microsoft.com/office/powerpoint/2010/main" val="37723519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kern="1200" dirty="0">
                <a:solidFill>
                  <a:schemeClr val="tx1"/>
                </a:solidFill>
                <a:effectLst/>
                <a:latin typeface="+mn-lt"/>
                <a:ea typeface="+mn-ea"/>
                <a:cs typeface="+mn-cs"/>
              </a:rPr>
              <a:t>As </a:t>
            </a:r>
            <a:r>
              <a:rPr lang="fr-FR" sz="1200" kern="1200" dirty="0" err="1">
                <a:solidFill>
                  <a:schemeClr val="tx1"/>
                </a:solidFill>
                <a:effectLst/>
                <a:latin typeface="+mn-lt"/>
                <a:ea typeface="+mn-ea"/>
                <a:cs typeface="+mn-cs"/>
              </a:rPr>
              <a:t>you</a:t>
            </a:r>
            <a:r>
              <a:rPr lang="fr-FR" sz="1200" kern="1200" dirty="0">
                <a:solidFill>
                  <a:schemeClr val="tx1"/>
                </a:solidFill>
                <a:effectLst/>
                <a:latin typeface="+mn-lt"/>
                <a:ea typeface="+mn-ea"/>
                <a:cs typeface="+mn-cs"/>
              </a:rPr>
              <a:t> can </a:t>
            </a:r>
            <a:r>
              <a:rPr lang="fr-FR" sz="1200" kern="1200" dirty="0" err="1">
                <a:solidFill>
                  <a:schemeClr val="tx1"/>
                </a:solidFill>
                <a:effectLst/>
                <a:latin typeface="+mn-lt"/>
                <a:ea typeface="+mn-ea"/>
                <a:cs typeface="+mn-cs"/>
              </a:rPr>
              <a:t>see</a:t>
            </a:r>
            <a:r>
              <a:rPr lang="fr-FR" sz="1200" kern="1200" dirty="0">
                <a:solidFill>
                  <a:schemeClr val="tx1"/>
                </a:solidFill>
                <a:effectLst/>
                <a:latin typeface="+mn-lt"/>
                <a:ea typeface="+mn-ea"/>
                <a:cs typeface="+mn-cs"/>
              </a:rPr>
              <a:t> PACTOLS </a:t>
            </a:r>
            <a:r>
              <a:rPr lang="fr-FR" sz="1200" kern="1200" dirty="0" err="1">
                <a:solidFill>
                  <a:schemeClr val="tx1"/>
                </a:solidFill>
                <a:effectLst/>
                <a:latin typeface="+mn-lt"/>
                <a:ea typeface="+mn-ea"/>
                <a:cs typeface="+mn-cs"/>
              </a:rPr>
              <a:t>is</a:t>
            </a:r>
            <a:r>
              <a:rPr lang="fr-FR" sz="1200" kern="1200" dirty="0">
                <a:solidFill>
                  <a:schemeClr val="tx1"/>
                </a:solidFill>
                <a:effectLst/>
                <a:latin typeface="+mn-lt"/>
                <a:ea typeface="+mn-ea"/>
                <a:cs typeface="+mn-cs"/>
              </a:rPr>
              <a:t> a </a:t>
            </a:r>
            <a:r>
              <a:rPr lang="fr-FR" sz="1200" kern="1200" dirty="0" err="1">
                <a:solidFill>
                  <a:schemeClr val="tx1"/>
                </a:solidFill>
                <a:effectLst/>
                <a:latin typeface="+mn-lt"/>
                <a:ea typeface="+mn-ea"/>
                <a:cs typeface="+mn-cs"/>
              </a:rPr>
              <a:t>thematic</a:t>
            </a:r>
            <a:r>
              <a:rPr lang="fr-FR" sz="1200" kern="1200" dirty="0">
                <a:solidFill>
                  <a:schemeClr val="tx1"/>
                </a:solidFill>
                <a:effectLst/>
                <a:latin typeface="+mn-lt"/>
                <a:ea typeface="+mn-ea"/>
                <a:cs typeface="+mn-cs"/>
              </a:rPr>
              <a:t> thesaurus.</a:t>
            </a:r>
          </a:p>
          <a:p>
            <a:r>
              <a:rPr lang="fr-FR" sz="1200" kern="1200" dirty="0">
                <a:solidFill>
                  <a:schemeClr val="tx1"/>
                </a:solidFill>
                <a:effectLst/>
                <a:latin typeface="+mn-lt"/>
                <a:ea typeface="+mn-ea"/>
                <a:cs typeface="+mn-cs"/>
              </a:rPr>
              <a:t>This </a:t>
            </a:r>
            <a:r>
              <a:rPr lang="fr-FR" sz="1200" kern="1200" dirty="0" err="1">
                <a:solidFill>
                  <a:schemeClr val="tx1"/>
                </a:solidFill>
                <a:effectLst/>
                <a:latin typeface="+mn-lt"/>
                <a:ea typeface="+mn-ea"/>
                <a:cs typeface="+mn-cs"/>
              </a:rPr>
              <a:t>kind</a:t>
            </a:r>
            <a:r>
              <a:rPr lang="fr-FR" sz="1200" kern="1200" dirty="0">
                <a:solidFill>
                  <a:schemeClr val="tx1"/>
                </a:solidFill>
                <a:effectLst/>
                <a:latin typeface="+mn-lt"/>
                <a:ea typeface="+mn-ea"/>
                <a:cs typeface="+mn-cs"/>
              </a:rPr>
              <a:t> of organisation </a:t>
            </a:r>
            <a:r>
              <a:rPr lang="fr-FR" sz="1200" kern="1200" dirty="0" err="1">
                <a:solidFill>
                  <a:schemeClr val="tx1"/>
                </a:solidFill>
                <a:effectLst/>
                <a:latin typeface="+mn-lt"/>
                <a:ea typeface="+mn-ea"/>
                <a:cs typeface="+mn-cs"/>
              </a:rPr>
              <a:t>is</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sometimes</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lacking</a:t>
            </a:r>
            <a:r>
              <a:rPr lang="fr-FR" sz="1200" kern="1200" dirty="0">
                <a:solidFill>
                  <a:schemeClr val="tx1"/>
                </a:solidFill>
                <a:effectLst/>
                <a:latin typeface="+mn-lt"/>
                <a:ea typeface="+mn-ea"/>
                <a:cs typeface="+mn-cs"/>
              </a:rPr>
              <a:t> in </a:t>
            </a:r>
            <a:r>
              <a:rPr lang="fr-FR" sz="1200" kern="1200" dirty="0" err="1">
                <a:solidFill>
                  <a:schemeClr val="tx1"/>
                </a:solidFill>
                <a:effectLst/>
                <a:latin typeface="+mn-lt"/>
                <a:ea typeface="+mn-ea"/>
                <a:cs typeface="+mn-cs"/>
              </a:rPr>
              <a:t>consistency</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Those</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inconsitencies</a:t>
            </a:r>
            <a:r>
              <a:rPr lang="fr-FR" sz="1200" kern="1200" dirty="0">
                <a:solidFill>
                  <a:schemeClr val="tx1"/>
                </a:solidFill>
                <a:effectLst/>
                <a:latin typeface="+mn-lt"/>
                <a:ea typeface="+mn-ea"/>
                <a:cs typeface="+mn-cs"/>
              </a:rPr>
              <a:t> have </a:t>
            </a:r>
            <a:r>
              <a:rPr lang="fr-FR" sz="1200" kern="1200" dirty="0" err="1">
                <a:solidFill>
                  <a:schemeClr val="tx1"/>
                </a:solidFill>
                <a:effectLst/>
                <a:latin typeface="+mn-lt"/>
                <a:ea typeface="+mn-ea"/>
                <a:cs typeface="+mn-cs"/>
              </a:rPr>
              <a:t>led</a:t>
            </a:r>
            <a:r>
              <a:rPr lang="fr-FR" sz="1200" kern="1200" dirty="0">
                <a:solidFill>
                  <a:schemeClr val="tx1"/>
                </a:solidFill>
                <a:effectLst/>
                <a:latin typeface="+mn-lt"/>
                <a:ea typeface="+mn-ea"/>
                <a:cs typeface="+mn-cs"/>
              </a:rPr>
              <a:t> us to </a:t>
            </a:r>
            <a:r>
              <a:rPr lang="fr-FR" sz="1200" kern="1200" dirty="0" err="1">
                <a:solidFill>
                  <a:schemeClr val="tx1"/>
                </a:solidFill>
                <a:effectLst/>
                <a:latin typeface="+mn-lt"/>
                <a:ea typeface="+mn-ea"/>
                <a:cs typeface="+mn-cs"/>
              </a:rPr>
              <a:t>reorganise</a:t>
            </a:r>
            <a:r>
              <a:rPr lang="fr-FR" sz="1200" kern="1200" dirty="0">
                <a:solidFill>
                  <a:schemeClr val="tx1"/>
                </a:solidFill>
                <a:effectLst/>
                <a:latin typeface="+mn-lt"/>
                <a:ea typeface="+mn-ea"/>
                <a:cs typeface="+mn-cs"/>
              </a:rPr>
              <a:t> PACTOLS</a:t>
            </a:r>
          </a:p>
          <a:p>
            <a:r>
              <a:rPr lang="fr-FR" sz="1200" kern="1200" dirty="0">
                <a:solidFill>
                  <a:schemeClr val="tx1"/>
                </a:solidFill>
                <a:effectLst/>
                <a:latin typeface="+mn-lt"/>
                <a:ea typeface="+mn-ea"/>
                <a:cs typeface="+mn-cs"/>
              </a:rPr>
              <a:t>A </a:t>
            </a:r>
            <a:r>
              <a:rPr lang="fr-FR" sz="1200" kern="1200" dirty="0" err="1">
                <a:solidFill>
                  <a:schemeClr val="tx1"/>
                </a:solidFill>
                <a:effectLst/>
                <a:latin typeface="+mn-lt"/>
                <a:ea typeface="+mn-ea"/>
                <a:cs typeface="+mn-cs"/>
              </a:rPr>
              <a:t>complete</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redesign</a:t>
            </a:r>
            <a:r>
              <a:rPr lang="fr-FR" sz="1200" kern="1200" dirty="0">
                <a:solidFill>
                  <a:schemeClr val="tx1"/>
                </a:solidFill>
                <a:effectLst/>
                <a:latin typeface="+mn-lt"/>
                <a:ea typeface="+mn-ea"/>
                <a:cs typeface="+mn-cs"/>
              </a:rPr>
              <a:t> programme </a:t>
            </a:r>
            <a:r>
              <a:rPr lang="fr-FR" sz="1200" kern="1200" dirty="0" err="1">
                <a:solidFill>
                  <a:schemeClr val="tx1"/>
                </a:solidFill>
                <a:effectLst/>
                <a:latin typeface="+mn-lt"/>
                <a:ea typeface="+mn-ea"/>
                <a:cs typeface="+mn-cs"/>
              </a:rPr>
              <a:t>was</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launched</a:t>
            </a:r>
            <a:r>
              <a:rPr lang="fr-FR" sz="1200" kern="1200" dirty="0">
                <a:solidFill>
                  <a:schemeClr val="tx1"/>
                </a:solidFill>
                <a:effectLst/>
                <a:latin typeface="+mn-lt"/>
                <a:ea typeface="+mn-ea"/>
                <a:cs typeface="+mn-cs"/>
              </a:rPr>
              <a:t> in 2017 in </a:t>
            </a:r>
            <a:r>
              <a:rPr lang="fr-FR" sz="1200" kern="1200" dirty="0" err="1">
                <a:solidFill>
                  <a:schemeClr val="tx1"/>
                </a:solidFill>
                <a:effectLst/>
                <a:latin typeface="+mn-lt"/>
                <a:ea typeface="+mn-ea"/>
                <a:cs typeface="+mn-cs"/>
              </a:rPr>
              <a:t>order</a:t>
            </a:r>
            <a:r>
              <a:rPr lang="fr-FR" sz="1200" kern="1200" dirty="0">
                <a:solidFill>
                  <a:schemeClr val="tx1"/>
                </a:solidFill>
                <a:effectLst/>
                <a:latin typeface="+mn-lt"/>
                <a:ea typeface="+mn-ea"/>
                <a:cs typeface="+mn-cs"/>
              </a:rPr>
              <a:t> to </a:t>
            </a:r>
            <a:r>
              <a:rPr lang="fr-FR" sz="1200" kern="1200" dirty="0" err="1">
                <a:solidFill>
                  <a:schemeClr val="tx1"/>
                </a:solidFill>
                <a:effectLst/>
                <a:latin typeface="+mn-lt"/>
                <a:ea typeface="+mn-ea"/>
                <a:cs typeface="+mn-cs"/>
              </a:rPr>
              <a:t>turn</a:t>
            </a:r>
            <a:r>
              <a:rPr lang="fr-FR" sz="1200" kern="1200" dirty="0">
                <a:solidFill>
                  <a:schemeClr val="tx1"/>
                </a:solidFill>
                <a:effectLst/>
                <a:latin typeface="+mn-lt"/>
                <a:ea typeface="+mn-ea"/>
                <a:cs typeface="+mn-cs"/>
              </a:rPr>
              <a:t> the PACTOLS thesaurus </a:t>
            </a:r>
            <a:r>
              <a:rPr lang="fr-FR" sz="1200" kern="1200" dirty="0" err="1">
                <a:solidFill>
                  <a:schemeClr val="tx1"/>
                </a:solidFill>
                <a:effectLst/>
                <a:latin typeface="+mn-lt"/>
                <a:ea typeface="+mn-ea"/>
                <a:cs typeface="+mn-cs"/>
              </a:rPr>
              <a:t>into</a:t>
            </a:r>
            <a:r>
              <a:rPr lang="fr-FR" sz="1200" kern="1200" dirty="0">
                <a:solidFill>
                  <a:schemeClr val="tx1"/>
                </a:solidFill>
                <a:effectLst/>
                <a:latin typeface="+mn-lt"/>
                <a:ea typeface="+mn-ea"/>
                <a:cs typeface="+mn-cs"/>
              </a:rPr>
              <a:t> a </a:t>
            </a:r>
            <a:r>
              <a:rPr lang="fr-FR" sz="1200" kern="1200" dirty="0" err="1">
                <a:solidFill>
                  <a:schemeClr val="tx1"/>
                </a:solidFill>
                <a:effectLst/>
                <a:latin typeface="+mn-lt"/>
                <a:ea typeface="+mn-ea"/>
                <a:cs typeface="+mn-cs"/>
              </a:rPr>
              <a:t>specialised</a:t>
            </a:r>
            <a:r>
              <a:rPr lang="fr-FR" sz="1200" kern="1200" dirty="0">
                <a:solidFill>
                  <a:schemeClr val="tx1"/>
                </a:solidFill>
                <a:effectLst/>
                <a:latin typeface="+mn-lt"/>
                <a:ea typeface="+mn-ea"/>
                <a:cs typeface="+mn-cs"/>
              </a:rPr>
              <a:t> repository of </a:t>
            </a:r>
            <a:r>
              <a:rPr lang="fr-FR" sz="1200" kern="1200" dirty="0" err="1">
                <a:solidFill>
                  <a:schemeClr val="tx1"/>
                </a:solidFill>
                <a:effectLst/>
                <a:latin typeface="+mn-lt"/>
                <a:ea typeface="+mn-ea"/>
                <a:cs typeface="+mn-cs"/>
              </a:rPr>
              <a:t>metadata</a:t>
            </a:r>
            <a:r>
              <a:rPr lang="fr-FR" sz="1200" kern="1200" dirty="0">
                <a:solidFill>
                  <a:schemeClr val="tx1"/>
                </a:solidFill>
                <a:effectLst/>
                <a:latin typeface="+mn-lt"/>
                <a:ea typeface="+mn-ea"/>
                <a:cs typeface="+mn-cs"/>
              </a:rPr>
              <a:t> for the </a:t>
            </a:r>
            <a:r>
              <a:rPr lang="fr-FR" sz="1200" kern="1200" dirty="0" err="1">
                <a:solidFill>
                  <a:schemeClr val="tx1"/>
                </a:solidFill>
                <a:effectLst/>
                <a:latin typeface="+mn-lt"/>
                <a:ea typeface="+mn-ea"/>
                <a:cs typeface="+mn-cs"/>
              </a:rPr>
              <a:t>semantic</a:t>
            </a:r>
            <a:r>
              <a:rPr lang="fr-FR" sz="1200" kern="1200" dirty="0">
                <a:solidFill>
                  <a:schemeClr val="tx1"/>
                </a:solidFill>
                <a:effectLst/>
                <a:latin typeface="+mn-lt"/>
                <a:ea typeface="+mn-ea"/>
                <a:cs typeface="+mn-cs"/>
              </a:rPr>
              <a:t> web.</a:t>
            </a:r>
          </a:p>
          <a:p>
            <a:r>
              <a:rPr lang="fr-FR" sz="1200" kern="1200" dirty="0">
                <a:solidFill>
                  <a:schemeClr val="tx1"/>
                </a:solidFill>
                <a:effectLst/>
                <a:latin typeface="+mn-lt"/>
                <a:ea typeface="+mn-ea"/>
                <a:cs typeface="+mn-cs"/>
              </a:rPr>
              <a:t>Our plan for the </a:t>
            </a:r>
            <a:r>
              <a:rPr lang="fr-FR" sz="1200" kern="1200" dirty="0" err="1">
                <a:solidFill>
                  <a:schemeClr val="tx1"/>
                </a:solidFill>
                <a:effectLst/>
                <a:latin typeface="+mn-lt"/>
                <a:ea typeface="+mn-ea"/>
                <a:cs typeface="+mn-cs"/>
              </a:rPr>
              <a:t>next</a:t>
            </a:r>
            <a:r>
              <a:rPr lang="fr-FR" sz="1200" kern="1200" dirty="0">
                <a:solidFill>
                  <a:schemeClr val="tx1"/>
                </a:solidFill>
                <a:effectLst/>
                <a:latin typeface="+mn-lt"/>
                <a:ea typeface="+mn-ea"/>
                <a:cs typeface="+mn-cs"/>
              </a:rPr>
              <a:t> five </a:t>
            </a:r>
            <a:r>
              <a:rPr lang="fr-FR" sz="1200" kern="1200" dirty="0" err="1">
                <a:solidFill>
                  <a:schemeClr val="tx1"/>
                </a:solidFill>
                <a:effectLst/>
                <a:latin typeface="+mn-lt"/>
                <a:ea typeface="+mn-ea"/>
                <a:cs typeface="+mn-cs"/>
              </a:rPr>
              <a:t>years</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is</a:t>
            </a:r>
            <a:r>
              <a:rPr lang="fr-FR" sz="1200" kern="1200" dirty="0">
                <a:solidFill>
                  <a:schemeClr val="tx1"/>
                </a:solidFill>
                <a:effectLst/>
                <a:latin typeface="+mn-lt"/>
                <a:ea typeface="+mn-ea"/>
                <a:cs typeface="+mn-cs"/>
              </a:rPr>
              <a:t> :</a:t>
            </a:r>
          </a:p>
          <a:p>
            <a:pPr lvl="0"/>
            <a:r>
              <a:rPr lang="fr-FR" sz="1200" b="1" kern="1200" dirty="0">
                <a:solidFill>
                  <a:schemeClr val="tx1"/>
                </a:solidFill>
                <a:effectLst/>
                <a:latin typeface="+mn-lt"/>
                <a:ea typeface="+mn-ea"/>
                <a:cs typeface="+mn-cs"/>
              </a:rPr>
              <a:t>To </a:t>
            </a:r>
            <a:r>
              <a:rPr lang="fr-FR" sz="1200" b="1" kern="1200" dirty="0" err="1">
                <a:solidFill>
                  <a:schemeClr val="tx1"/>
                </a:solidFill>
                <a:effectLst/>
                <a:latin typeface="+mn-lt"/>
                <a:ea typeface="+mn-ea"/>
                <a:cs typeface="+mn-cs"/>
              </a:rPr>
              <a:t>consolidate</a:t>
            </a:r>
            <a:r>
              <a:rPr lang="fr-FR" sz="1200" b="1" kern="1200" dirty="0">
                <a:solidFill>
                  <a:schemeClr val="tx1"/>
                </a:solidFill>
                <a:effectLst/>
                <a:latin typeface="+mn-lt"/>
                <a:ea typeface="+mn-ea"/>
                <a:cs typeface="+mn-cs"/>
              </a:rPr>
              <a:t> PACTOLS </a:t>
            </a:r>
            <a:r>
              <a:rPr lang="fr-FR" sz="1200" b="1" kern="1200" dirty="0" err="1">
                <a:solidFill>
                  <a:schemeClr val="tx1"/>
                </a:solidFill>
                <a:effectLst/>
                <a:latin typeface="+mn-lt"/>
                <a:ea typeface="+mn-ea"/>
                <a:cs typeface="+mn-cs"/>
              </a:rPr>
              <a:t>according</a:t>
            </a:r>
            <a:r>
              <a:rPr lang="fr-FR" sz="1200" b="1" kern="1200" dirty="0">
                <a:solidFill>
                  <a:schemeClr val="tx1"/>
                </a:solidFill>
                <a:effectLst/>
                <a:latin typeface="+mn-lt"/>
                <a:ea typeface="+mn-ea"/>
                <a:cs typeface="+mn-cs"/>
              </a:rPr>
              <a:t> to the </a:t>
            </a:r>
            <a:r>
              <a:rPr lang="fr-FR" sz="1200" b="1" kern="1200" dirty="0" err="1">
                <a:solidFill>
                  <a:schemeClr val="tx1"/>
                </a:solidFill>
                <a:effectLst/>
                <a:latin typeface="+mn-lt"/>
                <a:ea typeface="+mn-ea"/>
                <a:cs typeface="+mn-cs"/>
              </a:rPr>
              <a:t>rules</a:t>
            </a:r>
            <a:r>
              <a:rPr lang="fr-FR" sz="1200" b="1" kern="1200" dirty="0">
                <a:solidFill>
                  <a:schemeClr val="tx1"/>
                </a:solidFill>
                <a:effectLst/>
                <a:latin typeface="+mn-lt"/>
                <a:ea typeface="+mn-ea"/>
                <a:cs typeface="+mn-cs"/>
              </a:rPr>
              <a:t> of ontologies</a:t>
            </a:r>
            <a:endParaRPr lang="fr-FR" sz="1200" kern="1200" dirty="0">
              <a:solidFill>
                <a:schemeClr val="tx1"/>
              </a:solidFill>
              <a:effectLst/>
              <a:latin typeface="+mn-lt"/>
              <a:ea typeface="+mn-ea"/>
              <a:cs typeface="+mn-cs"/>
            </a:endParaRPr>
          </a:p>
          <a:p>
            <a:pPr lvl="0"/>
            <a:r>
              <a:rPr lang="fr-FR" sz="1200" b="1" kern="1200" dirty="0">
                <a:solidFill>
                  <a:schemeClr val="tx1"/>
                </a:solidFill>
                <a:effectLst/>
                <a:latin typeface="+mn-lt"/>
                <a:ea typeface="+mn-ea"/>
                <a:cs typeface="+mn-cs"/>
              </a:rPr>
              <a:t>To </a:t>
            </a:r>
            <a:r>
              <a:rPr lang="fr-FR" sz="1200" b="1" kern="1200" dirty="0" err="1">
                <a:solidFill>
                  <a:schemeClr val="tx1"/>
                </a:solidFill>
                <a:effectLst/>
                <a:latin typeface="+mn-lt"/>
                <a:ea typeface="+mn-ea"/>
                <a:cs typeface="+mn-cs"/>
              </a:rPr>
              <a:t>enrich</a:t>
            </a:r>
            <a:r>
              <a:rPr lang="fr-FR" sz="1200" b="1" kern="1200" dirty="0">
                <a:solidFill>
                  <a:schemeClr val="tx1"/>
                </a:solidFill>
                <a:effectLst/>
                <a:latin typeface="+mn-lt"/>
                <a:ea typeface="+mn-ea"/>
                <a:cs typeface="+mn-cs"/>
              </a:rPr>
              <a:t> </a:t>
            </a:r>
            <a:r>
              <a:rPr lang="fr-FR" sz="1200" b="1" kern="1200" dirty="0" err="1">
                <a:solidFill>
                  <a:schemeClr val="tx1"/>
                </a:solidFill>
                <a:effectLst/>
                <a:latin typeface="+mn-lt"/>
                <a:ea typeface="+mn-ea"/>
                <a:cs typeface="+mn-cs"/>
              </a:rPr>
              <a:t>relationships</a:t>
            </a:r>
            <a:r>
              <a:rPr lang="fr-FR" sz="1200" b="1" kern="1200" dirty="0">
                <a:solidFill>
                  <a:schemeClr val="tx1"/>
                </a:solidFill>
                <a:effectLst/>
                <a:latin typeface="+mn-lt"/>
                <a:ea typeface="+mn-ea"/>
                <a:cs typeface="+mn-cs"/>
              </a:rPr>
              <a:t> </a:t>
            </a:r>
            <a:r>
              <a:rPr lang="fr-FR" sz="1200" b="1" kern="1200" dirty="0" err="1">
                <a:solidFill>
                  <a:schemeClr val="tx1"/>
                </a:solidFill>
                <a:effectLst/>
                <a:latin typeface="+mn-lt"/>
                <a:ea typeface="+mn-ea"/>
                <a:cs typeface="+mn-cs"/>
              </a:rPr>
              <a:t>between</a:t>
            </a:r>
            <a:r>
              <a:rPr lang="fr-FR" sz="1200" b="1" kern="1200" dirty="0">
                <a:solidFill>
                  <a:schemeClr val="tx1"/>
                </a:solidFill>
                <a:effectLst/>
                <a:latin typeface="+mn-lt"/>
                <a:ea typeface="+mn-ea"/>
                <a:cs typeface="+mn-cs"/>
              </a:rPr>
              <a:t> </a:t>
            </a:r>
            <a:r>
              <a:rPr lang="fr-FR" sz="1200" b="1" kern="1200" dirty="0" err="1">
                <a:solidFill>
                  <a:schemeClr val="tx1"/>
                </a:solidFill>
                <a:effectLst/>
                <a:latin typeface="+mn-lt"/>
                <a:ea typeface="+mn-ea"/>
                <a:cs typeface="+mn-cs"/>
              </a:rPr>
              <a:t>terms</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particularly</a:t>
            </a:r>
            <a:r>
              <a:rPr lang="fr-FR" sz="1200" kern="1200" dirty="0">
                <a:solidFill>
                  <a:schemeClr val="tx1"/>
                </a:solidFill>
                <a:effectLst/>
                <a:latin typeface="+mn-lt"/>
                <a:ea typeface="+mn-ea"/>
                <a:cs typeface="+mn-cs"/>
              </a:rPr>
              <a:t> by </a:t>
            </a:r>
            <a:r>
              <a:rPr lang="fr-FR" sz="1200" kern="1200" dirty="0" err="1">
                <a:solidFill>
                  <a:schemeClr val="tx1"/>
                </a:solidFill>
                <a:effectLst/>
                <a:latin typeface="+mn-lt"/>
                <a:ea typeface="+mn-ea"/>
                <a:cs typeface="+mn-cs"/>
              </a:rPr>
              <a:t>developing</a:t>
            </a:r>
            <a:r>
              <a:rPr lang="fr-FR" sz="1200" kern="1200" dirty="0">
                <a:solidFill>
                  <a:schemeClr val="tx1"/>
                </a:solidFill>
                <a:effectLst/>
                <a:latin typeface="+mn-lt"/>
                <a:ea typeface="+mn-ea"/>
                <a:cs typeface="+mn-cs"/>
              </a:rPr>
              <a:t> associative and </a:t>
            </a:r>
            <a:r>
              <a:rPr lang="fr-FR" sz="1200" kern="1200" dirty="0" err="1">
                <a:solidFill>
                  <a:schemeClr val="tx1"/>
                </a:solidFill>
                <a:effectLst/>
                <a:latin typeface="+mn-lt"/>
                <a:ea typeface="+mn-ea"/>
                <a:cs typeface="+mn-cs"/>
              </a:rPr>
              <a:t>equivalence</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relationships</a:t>
            </a:r>
            <a:endParaRPr lang="fr-FR" sz="1200" kern="1200" dirty="0">
              <a:solidFill>
                <a:schemeClr val="tx1"/>
              </a:solidFill>
              <a:effectLst/>
              <a:latin typeface="+mn-lt"/>
              <a:ea typeface="+mn-ea"/>
              <a:cs typeface="+mn-cs"/>
            </a:endParaRPr>
          </a:p>
          <a:p>
            <a:pPr lvl="0"/>
            <a:r>
              <a:rPr lang="fr-FR" sz="1200" b="1" kern="1200" dirty="0">
                <a:solidFill>
                  <a:schemeClr val="tx1"/>
                </a:solidFill>
                <a:effectLst/>
                <a:latin typeface="+mn-lt"/>
                <a:ea typeface="+mn-ea"/>
                <a:cs typeface="+mn-cs"/>
              </a:rPr>
              <a:t>To restore balance </a:t>
            </a:r>
            <a:r>
              <a:rPr lang="fr-FR" sz="1200" b="1" kern="1200" dirty="0" err="1">
                <a:solidFill>
                  <a:schemeClr val="tx1"/>
                </a:solidFill>
                <a:effectLst/>
                <a:latin typeface="+mn-lt"/>
                <a:ea typeface="+mn-ea"/>
                <a:cs typeface="+mn-cs"/>
              </a:rPr>
              <a:t>between</a:t>
            </a:r>
            <a:r>
              <a:rPr lang="fr-FR" sz="1200" b="1" kern="1200" dirty="0">
                <a:solidFill>
                  <a:schemeClr val="tx1"/>
                </a:solidFill>
                <a:effectLst/>
                <a:latin typeface="+mn-lt"/>
                <a:ea typeface="+mn-ea"/>
                <a:cs typeface="+mn-cs"/>
              </a:rPr>
              <a:t> </a:t>
            </a:r>
            <a:r>
              <a:rPr lang="fr-FR" sz="1200" b="1" kern="1200" dirty="0" err="1">
                <a:solidFill>
                  <a:schemeClr val="tx1"/>
                </a:solidFill>
                <a:effectLst/>
                <a:latin typeface="+mn-lt"/>
                <a:ea typeface="+mn-ea"/>
                <a:cs typeface="+mn-cs"/>
              </a:rPr>
              <a:t>thematic</a:t>
            </a:r>
            <a:r>
              <a:rPr lang="fr-FR" sz="1200" b="1" kern="1200" dirty="0">
                <a:solidFill>
                  <a:schemeClr val="tx1"/>
                </a:solidFill>
                <a:effectLst/>
                <a:latin typeface="+mn-lt"/>
                <a:ea typeface="+mn-ea"/>
                <a:cs typeface="+mn-cs"/>
              </a:rPr>
              <a:t> </a:t>
            </a:r>
            <a:r>
              <a:rPr lang="fr-FR" sz="1200" b="1" kern="1200" dirty="0" err="1">
                <a:solidFill>
                  <a:schemeClr val="tx1"/>
                </a:solidFill>
                <a:effectLst/>
                <a:latin typeface="+mn-lt"/>
                <a:ea typeface="+mn-ea"/>
                <a:cs typeface="+mn-cs"/>
              </a:rPr>
              <a:t>fields</a:t>
            </a:r>
            <a:endParaRPr lang="fr-FR" sz="1200" kern="1200" dirty="0">
              <a:solidFill>
                <a:schemeClr val="tx1"/>
              </a:solidFill>
              <a:effectLst/>
              <a:latin typeface="+mn-lt"/>
              <a:ea typeface="+mn-ea"/>
              <a:cs typeface="+mn-cs"/>
            </a:endParaRPr>
          </a:p>
          <a:p>
            <a:pPr lvl="0"/>
            <a:r>
              <a:rPr lang="fr-FR" sz="1200" b="1" kern="1200" dirty="0">
                <a:solidFill>
                  <a:schemeClr val="tx1"/>
                </a:solidFill>
                <a:effectLst/>
                <a:latin typeface="+mn-lt"/>
                <a:ea typeface="+mn-ea"/>
                <a:cs typeface="+mn-cs"/>
              </a:rPr>
              <a:t>To </a:t>
            </a:r>
            <a:r>
              <a:rPr lang="fr-FR" sz="1200" b="1" kern="1200" dirty="0" err="1">
                <a:solidFill>
                  <a:schemeClr val="tx1"/>
                </a:solidFill>
                <a:effectLst/>
                <a:latin typeface="+mn-lt"/>
                <a:ea typeface="+mn-ea"/>
                <a:cs typeface="+mn-cs"/>
              </a:rPr>
              <a:t>enrich</a:t>
            </a:r>
            <a:r>
              <a:rPr lang="fr-FR" sz="1200" b="1" kern="1200" dirty="0">
                <a:solidFill>
                  <a:schemeClr val="tx1"/>
                </a:solidFill>
                <a:effectLst/>
                <a:latin typeface="+mn-lt"/>
                <a:ea typeface="+mn-ea"/>
                <a:cs typeface="+mn-cs"/>
              </a:rPr>
              <a:t> the </a:t>
            </a:r>
            <a:r>
              <a:rPr lang="fr-FR" sz="1200" b="1" kern="1200" dirty="0" err="1">
                <a:solidFill>
                  <a:schemeClr val="tx1"/>
                </a:solidFill>
                <a:effectLst/>
                <a:latin typeface="+mn-lt"/>
                <a:ea typeface="+mn-ea"/>
                <a:cs typeface="+mn-cs"/>
              </a:rPr>
              <a:t>vocabulary</a:t>
            </a:r>
            <a:r>
              <a:rPr lang="fr-FR" sz="1200" b="1" kern="1200" dirty="0">
                <a:solidFill>
                  <a:schemeClr val="tx1"/>
                </a:solidFill>
                <a:effectLst/>
                <a:latin typeface="+mn-lt"/>
                <a:ea typeface="+mn-ea"/>
                <a:cs typeface="+mn-cs"/>
              </a:rPr>
              <a:t> </a:t>
            </a:r>
            <a:r>
              <a:rPr lang="fr-FR" sz="1200" kern="1200" dirty="0">
                <a:solidFill>
                  <a:schemeClr val="tx1"/>
                </a:solidFill>
                <a:effectLst/>
                <a:latin typeface="+mn-lt"/>
                <a:ea typeface="+mn-ea"/>
                <a:cs typeface="+mn-cs"/>
              </a:rPr>
              <a:t>by </a:t>
            </a:r>
            <a:r>
              <a:rPr lang="fr-FR" sz="1200" kern="1200" dirty="0" err="1">
                <a:solidFill>
                  <a:schemeClr val="tx1"/>
                </a:solidFill>
                <a:effectLst/>
                <a:latin typeface="+mn-lt"/>
                <a:ea typeface="+mn-ea"/>
                <a:cs typeface="+mn-cs"/>
              </a:rPr>
              <a:t>including</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specialised</a:t>
            </a:r>
            <a:r>
              <a:rPr lang="fr-FR" sz="1200" kern="1200" dirty="0">
                <a:solidFill>
                  <a:schemeClr val="tx1"/>
                </a:solidFill>
                <a:effectLst/>
                <a:latin typeface="+mn-lt"/>
                <a:ea typeface="+mn-ea"/>
                <a:cs typeface="+mn-cs"/>
              </a:rPr>
              <a:t> concepts, </a:t>
            </a:r>
            <a:r>
              <a:rPr lang="fr-FR" sz="1200" kern="1200" dirty="0" err="1">
                <a:solidFill>
                  <a:schemeClr val="tx1"/>
                </a:solidFill>
                <a:effectLst/>
                <a:latin typeface="+mn-lt"/>
                <a:ea typeface="+mn-ea"/>
                <a:cs typeface="+mn-cs"/>
              </a:rPr>
              <a:t>with</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synonyms</a:t>
            </a:r>
            <a:r>
              <a:rPr lang="fr-FR" sz="1200" kern="1200" dirty="0">
                <a:solidFill>
                  <a:schemeClr val="tx1"/>
                </a:solidFill>
                <a:effectLst/>
                <a:latin typeface="+mn-lt"/>
                <a:ea typeface="+mn-ea"/>
                <a:cs typeface="+mn-cs"/>
              </a:rPr>
              <a:t> and non-</a:t>
            </a:r>
            <a:r>
              <a:rPr lang="fr-FR" sz="1200" kern="1200" dirty="0" err="1">
                <a:solidFill>
                  <a:schemeClr val="tx1"/>
                </a:solidFill>
                <a:effectLst/>
                <a:latin typeface="+mn-lt"/>
                <a:ea typeface="+mn-ea"/>
                <a:cs typeface="+mn-cs"/>
              </a:rPr>
              <a:t>preferred</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terms</a:t>
            </a:r>
            <a:r>
              <a:rPr lang="fr-FR" sz="1200" kern="1200" dirty="0">
                <a:solidFill>
                  <a:schemeClr val="tx1"/>
                </a:solidFill>
                <a:effectLst/>
                <a:latin typeface="+mn-lt"/>
                <a:ea typeface="+mn-ea"/>
                <a:cs typeface="+mn-cs"/>
              </a:rPr>
              <a:t>, as </a:t>
            </a:r>
            <a:r>
              <a:rPr lang="fr-FR" sz="1200" kern="1200" dirty="0" err="1">
                <a:solidFill>
                  <a:schemeClr val="tx1"/>
                </a:solidFill>
                <a:effectLst/>
                <a:latin typeface="+mn-lt"/>
                <a:ea typeface="+mn-ea"/>
                <a:cs typeface="+mn-cs"/>
              </a:rPr>
              <a:t>well</a:t>
            </a:r>
            <a:r>
              <a:rPr lang="fr-FR" sz="1200" kern="1200" dirty="0">
                <a:solidFill>
                  <a:schemeClr val="tx1"/>
                </a:solidFill>
                <a:effectLst/>
                <a:latin typeface="+mn-lt"/>
                <a:ea typeface="+mn-ea"/>
                <a:cs typeface="+mn-cs"/>
              </a:rPr>
              <a:t> as </a:t>
            </a:r>
            <a:r>
              <a:rPr lang="fr-FR" sz="1200" kern="1200" dirty="0" err="1">
                <a:solidFill>
                  <a:schemeClr val="tx1"/>
                </a:solidFill>
                <a:effectLst/>
                <a:latin typeface="+mn-lt"/>
                <a:ea typeface="+mn-ea"/>
                <a:cs typeface="+mn-cs"/>
              </a:rPr>
              <a:t>their</a:t>
            </a:r>
            <a:r>
              <a:rPr lang="fr-FR" sz="1200" kern="1200" dirty="0">
                <a:solidFill>
                  <a:schemeClr val="tx1"/>
                </a:solidFill>
                <a:effectLst/>
                <a:latin typeface="+mn-lt"/>
                <a:ea typeface="+mn-ea"/>
                <a:cs typeface="+mn-cs"/>
              </a:rPr>
              <a:t> translations</a:t>
            </a:r>
          </a:p>
          <a:p>
            <a:pPr lvl="0"/>
            <a:r>
              <a:rPr lang="fr-FR" sz="1200" b="1" kern="1200" dirty="0">
                <a:solidFill>
                  <a:schemeClr val="tx1"/>
                </a:solidFill>
                <a:effectLst/>
                <a:latin typeface="+mn-lt"/>
                <a:ea typeface="+mn-ea"/>
                <a:cs typeface="+mn-cs"/>
              </a:rPr>
              <a:t>To </a:t>
            </a:r>
            <a:r>
              <a:rPr lang="fr-FR" sz="1200" b="1" kern="1200" dirty="0" err="1">
                <a:solidFill>
                  <a:schemeClr val="tx1"/>
                </a:solidFill>
                <a:effectLst/>
                <a:latin typeface="+mn-lt"/>
                <a:ea typeface="+mn-ea"/>
                <a:cs typeface="+mn-cs"/>
              </a:rPr>
              <a:t>facilitate</a:t>
            </a:r>
            <a:r>
              <a:rPr lang="fr-FR" sz="1200" b="1" kern="1200" dirty="0">
                <a:solidFill>
                  <a:schemeClr val="tx1"/>
                </a:solidFill>
                <a:effectLst/>
                <a:latin typeface="+mn-lt"/>
                <a:ea typeface="+mn-ea"/>
                <a:cs typeface="+mn-cs"/>
              </a:rPr>
              <a:t> </a:t>
            </a:r>
            <a:r>
              <a:rPr lang="fr-FR" sz="1200" b="1" kern="1200" dirty="0" err="1">
                <a:solidFill>
                  <a:schemeClr val="tx1"/>
                </a:solidFill>
                <a:effectLst/>
                <a:latin typeface="+mn-lt"/>
                <a:ea typeface="+mn-ea"/>
                <a:cs typeface="+mn-cs"/>
              </a:rPr>
              <a:t>matching</a:t>
            </a:r>
            <a:r>
              <a:rPr lang="fr-FR" sz="1200" b="1" kern="1200" dirty="0">
                <a:solidFill>
                  <a:schemeClr val="tx1"/>
                </a:solidFill>
                <a:effectLst/>
                <a:latin typeface="+mn-lt"/>
                <a:ea typeface="+mn-ea"/>
                <a:cs typeface="+mn-cs"/>
              </a:rPr>
              <a:t> </a:t>
            </a:r>
            <a:r>
              <a:rPr lang="fr-FR" sz="1200" b="1" kern="1200" dirty="0" err="1">
                <a:solidFill>
                  <a:schemeClr val="tx1"/>
                </a:solidFill>
                <a:effectLst/>
                <a:latin typeface="+mn-lt"/>
                <a:ea typeface="+mn-ea"/>
                <a:cs typeface="+mn-cs"/>
              </a:rPr>
              <a:t>with</a:t>
            </a:r>
            <a:r>
              <a:rPr lang="fr-FR" sz="1200" b="1" kern="1200" dirty="0">
                <a:solidFill>
                  <a:schemeClr val="tx1"/>
                </a:solidFill>
                <a:effectLst/>
                <a:latin typeface="+mn-lt"/>
                <a:ea typeface="+mn-ea"/>
                <a:cs typeface="+mn-cs"/>
              </a:rPr>
              <a:t> online </a:t>
            </a:r>
            <a:r>
              <a:rPr lang="fr-FR" sz="1200" b="1" kern="1200" dirty="0" err="1">
                <a:solidFill>
                  <a:schemeClr val="tx1"/>
                </a:solidFill>
                <a:effectLst/>
                <a:latin typeface="+mn-lt"/>
                <a:ea typeface="+mn-ea"/>
                <a:cs typeface="+mn-cs"/>
              </a:rPr>
              <a:t>metadata</a:t>
            </a:r>
            <a:r>
              <a:rPr lang="fr-FR" sz="1200" b="1" kern="1200" dirty="0">
                <a:solidFill>
                  <a:schemeClr val="tx1"/>
                </a:solidFill>
                <a:effectLst/>
                <a:latin typeface="+mn-lt"/>
                <a:ea typeface="+mn-ea"/>
                <a:cs typeface="+mn-cs"/>
              </a:rPr>
              <a:t> repositories </a:t>
            </a:r>
            <a:r>
              <a:rPr lang="fr-FR" sz="1200" kern="1200" dirty="0" err="1">
                <a:solidFill>
                  <a:schemeClr val="tx1"/>
                </a:solidFill>
                <a:effectLst/>
                <a:latin typeface="+mn-lt"/>
                <a:ea typeface="+mn-ea"/>
                <a:cs typeface="+mn-cs"/>
              </a:rPr>
              <a:t>particularly</a:t>
            </a:r>
            <a:r>
              <a:rPr lang="fr-FR" sz="1200" kern="1200" dirty="0">
                <a:solidFill>
                  <a:schemeClr val="tx1"/>
                </a:solidFill>
                <a:effectLst/>
                <a:latin typeface="+mn-lt"/>
                <a:ea typeface="+mn-ea"/>
                <a:cs typeface="+mn-cs"/>
              </a:rPr>
              <a:t> Wikidata / </a:t>
            </a:r>
            <a:r>
              <a:rPr lang="fr-FR" sz="1200" kern="1200" dirty="0" err="1">
                <a:solidFill>
                  <a:schemeClr val="tx1"/>
                </a:solidFill>
                <a:effectLst/>
                <a:latin typeface="+mn-lt"/>
                <a:ea typeface="+mn-ea"/>
                <a:cs typeface="+mn-cs"/>
              </a:rPr>
              <a:t>Wikipedia</a:t>
            </a:r>
            <a:r>
              <a:rPr lang="fr-FR" sz="1200" kern="1200" dirty="0">
                <a:solidFill>
                  <a:schemeClr val="tx1"/>
                </a:solidFill>
                <a:effectLst/>
                <a:latin typeface="+mn-lt"/>
                <a:ea typeface="+mn-ea"/>
                <a:cs typeface="+mn-cs"/>
              </a:rPr>
              <a:t> and </a:t>
            </a:r>
            <a:r>
              <a:rPr lang="fr-FR" sz="1200" kern="1200" dirty="0" err="1">
                <a:solidFill>
                  <a:schemeClr val="tx1"/>
                </a:solidFill>
                <a:effectLst/>
                <a:latin typeface="+mn-lt"/>
                <a:ea typeface="+mn-ea"/>
                <a:cs typeface="+mn-cs"/>
              </a:rPr>
              <a:t>GeoNames</a:t>
            </a:r>
            <a:r>
              <a:rPr lang="fr-FR" sz="1200" kern="1200" dirty="0">
                <a:solidFill>
                  <a:schemeClr val="tx1"/>
                </a:solidFill>
                <a:effectLst/>
                <a:latin typeface="+mn-lt"/>
                <a:ea typeface="+mn-ea"/>
                <a:cs typeface="+mn-cs"/>
              </a:rPr>
              <a:t>. There has </a:t>
            </a:r>
            <a:r>
              <a:rPr lang="fr-FR" sz="1200" kern="1200" dirty="0" err="1">
                <a:solidFill>
                  <a:schemeClr val="tx1"/>
                </a:solidFill>
                <a:effectLst/>
                <a:latin typeface="+mn-lt"/>
                <a:ea typeface="+mn-ea"/>
                <a:cs typeface="+mn-cs"/>
              </a:rPr>
              <a:t>already</a:t>
            </a:r>
            <a:r>
              <a:rPr lang="fr-FR" sz="1200" kern="1200" dirty="0">
                <a:solidFill>
                  <a:schemeClr val="tx1"/>
                </a:solidFill>
                <a:effectLst/>
                <a:latin typeface="+mn-lt"/>
                <a:ea typeface="+mn-ea"/>
                <a:cs typeface="+mn-cs"/>
              </a:rPr>
              <a:t> been an partial </a:t>
            </a:r>
            <a:r>
              <a:rPr lang="fr-FR" sz="1200" kern="1200" dirty="0" err="1">
                <a:solidFill>
                  <a:schemeClr val="tx1"/>
                </a:solidFill>
                <a:effectLst/>
                <a:latin typeface="+mn-lt"/>
                <a:ea typeface="+mn-ea"/>
                <a:cs typeface="+mn-cs"/>
              </a:rPr>
              <a:t>alignment</a:t>
            </a:r>
            <a:r>
              <a:rPr lang="fr-FR" sz="1200" kern="1200" dirty="0">
                <a:solidFill>
                  <a:schemeClr val="tx1"/>
                </a:solidFill>
                <a:effectLst/>
                <a:latin typeface="+mn-lt"/>
                <a:ea typeface="+mn-ea"/>
                <a:cs typeface="+mn-cs"/>
              </a:rPr>
              <a:t> of the </a:t>
            </a:r>
            <a:r>
              <a:rPr lang="fr-FR" sz="1200" kern="1200" dirty="0" err="1">
                <a:solidFill>
                  <a:schemeClr val="tx1"/>
                </a:solidFill>
                <a:effectLst/>
                <a:latin typeface="+mn-lt"/>
                <a:ea typeface="+mn-ea"/>
                <a:cs typeface="+mn-cs"/>
              </a:rPr>
              <a:t>Subjects</a:t>
            </a:r>
            <a:r>
              <a:rPr lang="fr-FR" sz="1200" kern="1200" dirty="0">
                <a:solidFill>
                  <a:schemeClr val="tx1"/>
                </a:solidFill>
                <a:effectLst/>
                <a:latin typeface="+mn-lt"/>
                <a:ea typeface="+mn-ea"/>
                <a:cs typeface="+mn-cs"/>
              </a:rPr>
              <a:t> micro thesaurus </a:t>
            </a:r>
            <a:r>
              <a:rPr lang="fr-FR" sz="1200" kern="1200" dirty="0" err="1">
                <a:solidFill>
                  <a:schemeClr val="tx1"/>
                </a:solidFill>
                <a:effectLst/>
                <a:latin typeface="+mn-lt"/>
                <a:ea typeface="+mn-ea"/>
                <a:cs typeface="+mn-cs"/>
              </a:rPr>
              <a:t>carried</a:t>
            </a:r>
            <a:r>
              <a:rPr lang="fr-FR" sz="1200" kern="1200" dirty="0">
                <a:solidFill>
                  <a:schemeClr val="tx1"/>
                </a:solidFill>
                <a:effectLst/>
                <a:latin typeface="+mn-lt"/>
                <a:ea typeface="+mn-ea"/>
                <a:cs typeface="+mn-cs"/>
              </a:rPr>
              <a:t> out in the </a:t>
            </a:r>
            <a:r>
              <a:rPr lang="fr-FR" sz="1200" kern="1200" dirty="0" err="1">
                <a:solidFill>
                  <a:schemeClr val="tx1"/>
                </a:solidFill>
                <a:effectLst/>
                <a:latin typeface="+mn-lt"/>
                <a:ea typeface="+mn-ea"/>
                <a:cs typeface="+mn-cs"/>
              </a:rPr>
              <a:t>context</a:t>
            </a:r>
            <a:r>
              <a:rPr lang="fr-FR" sz="1200" kern="1200" dirty="0">
                <a:solidFill>
                  <a:schemeClr val="tx1"/>
                </a:solidFill>
                <a:effectLst/>
                <a:latin typeface="+mn-lt"/>
                <a:ea typeface="+mn-ea"/>
                <a:cs typeface="+mn-cs"/>
              </a:rPr>
              <a:t> of the ARIADNE infrastructure.</a:t>
            </a:r>
          </a:p>
          <a:p>
            <a:r>
              <a:rPr lang="fr-FR" sz="1200" kern="1200" dirty="0" err="1">
                <a:solidFill>
                  <a:schemeClr val="tx1"/>
                </a:solidFill>
                <a:effectLst/>
                <a:latin typeface="+mn-lt"/>
                <a:ea typeface="+mn-ea"/>
                <a:cs typeface="+mn-cs"/>
              </a:rPr>
              <a:t>During</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our</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work</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we</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had</a:t>
            </a:r>
            <a:r>
              <a:rPr lang="fr-FR" sz="1200" kern="1200" dirty="0">
                <a:solidFill>
                  <a:schemeClr val="tx1"/>
                </a:solidFill>
                <a:effectLst/>
                <a:latin typeface="+mn-lt"/>
                <a:ea typeface="+mn-ea"/>
                <a:cs typeface="+mn-cs"/>
              </a:rPr>
              <a:t> the chance to </a:t>
            </a:r>
            <a:r>
              <a:rPr lang="fr-FR" sz="1200" kern="1200" dirty="0" err="1">
                <a:solidFill>
                  <a:schemeClr val="tx1"/>
                </a:solidFill>
                <a:effectLst/>
                <a:latin typeface="+mn-lt"/>
                <a:ea typeface="+mn-ea"/>
                <a:cs typeface="+mn-cs"/>
              </a:rPr>
              <a:t>get</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acquainted</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with</a:t>
            </a:r>
            <a:r>
              <a:rPr lang="fr-FR" sz="1200" kern="1200" dirty="0">
                <a:solidFill>
                  <a:schemeClr val="tx1"/>
                </a:solidFill>
                <a:effectLst/>
                <a:latin typeface="+mn-lt"/>
                <a:ea typeface="+mn-ea"/>
                <a:cs typeface="+mn-cs"/>
              </a:rPr>
              <a:t> the BBT </a:t>
            </a:r>
            <a:r>
              <a:rPr lang="fr-FR" sz="1200" kern="1200" dirty="0" err="1">
                <a:solidFill>
                  <a:schemeClr val="tx1"/>
                </a:solidFill>
                <a:effectLst/>
                <a:latin typeface="+mn-lt"/>
                <a:ea typeface="+mn-ea"/>
                <a:cs typeface="+mn-cs"/>
              </a:rPr>
              <a:t>during</a:t>
            </a:r>
            <a:r>
              <a:rPr lang="fr-FR" sz="1200" kern="1200" dirty="0">
                <a:solidFill>
                  <a:schemeClr val="tx1"/>
                </a:solidFill>
                <a:effectLst/>
                <a:latin typeface="+mn-lt"/>
                <a:ea typeface="+mn-ea"/>
                <a:cs typeface="+mn-cs"/>
              </a:rPr>
              <a:t> the </a:t>
            </a:r>
            <a:r>
              <a:rPr lang="fr-FR" sz="1200" kern="1200" dirty="0" err="1">
                <a:solidFill>
                  <a:schemeClr val="tx1"/>
                </a:solidFill>
                <a:effectLst/>
                <a:latin typeface="+mn-lt"/>
                <a:ea typeface="+mn-ea"/>
                <a:cs typeface="+mn-cs"/>
              </a:rPr>
              <a:t>Dariah</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Annual</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event</a:t>
            </a:r>
            <a:r>
              <a:rPr lang="fr-FR" sz="1200" kern="1200" dirty="0">
                <a:solidFill>
                  <a:schemeClr val="tx1"/>
                </a:solidFill>
                <a:effectLst/>
                <a:latin typeface="+mn-lt"/>
                <a:ea typeface="+mn-ea"/>
                <a:cs typeface="+mn-cs"/>
              </a:rPr>
              <a:t> 2018.</a:t>
            </a:r>
          </a:p>
          <a:p>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Using</a:t>
            </a:r>
            <a:r>
              <a:rPr lang="fr-FR" sz="1200" kern="1200" dirty="0">
                <a:solidFill>
                  <a:schemeClr val="tx1"/>
                </a:solidFill>
                <a:effectLst/>
                <a:latin typeface="+mn-lt"/>
                <a:ea typeface="+mn-ea"/>
                <a:cs typeface="+mn-cs"/>
              </a:rPr>
              <a:t> the BBT </a:t>
            </a:r>
            <a:r>
              <a:rPr lang="fr-FR" sz="1200" kern="1200" dirty="0" err="1">
                <a:solidFill>
                  <a:schemeClr val="tx1"/>
                </a:solidFill>
                <a:effectLst/>
                <a:latin typeface="+mn-lt"/>
                <a:ea typeface="+mn-ea"/>
                <a:cs typeface="+mn-cs"/>
              </a:rPr>
              <a:t>would</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be</a:t>
            </a:r>
            <a:r>
              <a:rPr lang="fr-FR" sz="1200" kern="1200" dirty="0">
                <a:solidFill>
                  <a:schemeClr val="tx1"/>
                </a:solidFill>
                <a:effectLst/>
                <a:latin typeface="+mn-lt"/>
                <a:ea typeface="+mn-ea"/>
                <a:cs typeface="+mn-cs"/>
              </a:rPr>
              <a:t> an </a:t>
            </a:r>
            <a:r>
              <a:rPr lang="fr-FR" sz="1200" kern="1200" dirty="0" err="1">
                <a:solidFill>
                  <a:schemeClr val="tx1"/>
                </a:solidFill>
                <a:effectLst/>
                <a:latin typeface="+mn-lt"/>
                <a:ea typeface="+mn-ea"/>
                <a:cs typeface="+mn-cs"/>
              </a:rPr>
              <a:t>opprtunity</a:t>
            </a:r>
            <a:r>
              <a:rPr lang="fr-FR" sz="1200" kern="1200" dirty="0">
                <a:solidFill>
                  <a:schemeClr val="tx1"/>
                </a:solidFill>
                <a:effectLst/>
                <a:latin typeface="+mn-lt"/>
                <a:ea typeface="+mn-ea"/>
                <a:cs typeface="+mn-cs"/>
              </a:rPr>
              <a:t> to free us </a:t>
            </a:r>
            <a:r>
              <a:rPr lang="fr-FR" sz="1200" kern="1200" dirty="0" err="1">
                <a:solidFill>
                  <a:schemeClr val="tx1"/>
                </a:solidFill>
                <a:effectLst/>
                <a:latin typeface="+mn-lt"/>
                <a:ea typeface="+mn-ea"/>
                <a:cs typeface="+mn-cs"/>
              </a:rPr>
              <a:t>from</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thematic</a:t>
            </a:r>
            <a:r>
              <a:rPr lang="fr-FR" sz="1200" kern="1200" dirty="0">
                <a:solidFill>
                  <a:schemeClr val="tx1"/>
                </a:solidFill>
                <a:effectLst/>
                <a:latin typeface="+mn-lt"/>
                <a:ea typeface="+mn-ea"/>
                <a:cs typeface="+mn-cs"/>
              </a:rPr>
              <a:t> organisation and </a:t>
            </a:r>
            <a:r>
              <a:rPr lang="fr-FR" sz="1200" kern="1200" dirty="0" err="1">
                <a:solidFill>
                  <a:schemeClr val="tx1"/>
                </a:solidFill>
                <a:effectLst/>
                <a:latin typeface="+mn-lt"/>
                <a:ea typeface="+mn-ea"/>
                <a:cs typeface="+mn-cs"/>
              </a:rPr>
              <a:t>would</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be</a:t>
            </a:r>
            <a:r>
              <a:rPr lang="fr-FR" sz="1200" kern="1200" dirty="0">
                <a:solidFill>
                  <a:schemeClr val="tx1"/>
                </a:solidFill>
                <a:effectLst/>
                <a:latin typeface="+mn-lt"/>
                <a:ea typeface="+mn-ea"/>
                <a:cs typeface="+mn-cs"/>
              </a:rPr>
              <a:t> a </a:t>
            </a:r>
            <a:r>
              <a:rPr lang="fr-FR" sz="1200" kern="1200" dirty="0" err="1">
                <a:solidFill>
                  <a:schemeClr val="tx1"/>
                </a:solidFill>
                <a:effectLst/>
                <a:latin typeface="+mn-lt"/>
                <a:ea typeface="+mn-ea"/>
                <a:cs typeface="+mn-cs"/>
              </a:rPr>
              <a:t>step</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towards</a:t>
            </a:r>
            <a:r>
              <a:rPr lang="fr-FR" sz="1200" kern="1200" dirty="0">
                <a:solidFill>
                  <a:schemeClr val="tx1"/>
                </a:solidFill>
                <a:effectLst/>
                <a:latin typeface="+mn-lt"/>
                <a:ea typeface="+mn-ea"/>
                <a:cs typeface="+mn-cs"/>
              </a:rPr>
              <a:t> a more </a:t>
            </a:r>
            <a:r>
              <a:rPr lang="fr-FR" sz="1200" kern="1200" dirty="0" err="1">
                <a:solidFill>
                  <a:schemeClr val="tx1"/>
                </a:solidFill>
                <a:effectLst/>
                <a:latin typeface="+mn-lt"/>
                <a:ea typeface="+mn-ea"/>
                <a:cs typeface="+mn-cs"/>
              </a:rPr>
              <a:t>conceptual</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framework</a:t>
            </a:r>
            <a:r>
              <a:rPr lang="fr-FR" sz="1200" kern="1200" dirty="0">
                <a:solidFill>
                  <a:schemeClr val="tx1"/>
                </a:solidFill>
                <a:effectLst/>
                <a:latin typeface="+mn-lt"/>
                <a:ea typeface="+mn-ea"/>
                <a:cs typeface="+mn-cs"/>
              </a:rPr>
              <a:t>.</a:t>
            </a:r>
          </a:p>
          <a:p>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Taking</a:t>
            </a:r>
            <a:r>
              <a:rPr lang="fr-FR" sz="1200" kern="1200" dirty="0">
                <a:solidFill>
                  <a:schemeClr val="tx1"/>
                </a:solidFill>
                <a:effectLst/>
                <a:latin typeface="+mn-lt"/>
                <a:ea typeface="+mn-ea"/>
                <a:cs typeface="+mn-cs"/>
              </a:rPr>
              <a:t> part in a </a:t>
            </a:r>
            <a:r>
              <a:rPr lang="fr-FR" sz="1200" kern="1200" dirty="0" err="1">
                <a:solidFill>
                  <a:schemeClr val="tx1"/>
                </a:solidFill>
                <a:effectLst/>
                <a:latin typeface="+mn-lt"/>
                <a:ea typeface="+mn-ea"/>
                <a:cs typeface="+mn-cs"/>
              </a:rPr>
              <a:t>federation</a:t>
            </a:r>
            <a:r>
              <a:rPr lang="fr-FR" sz="1200" kern="1200" dirty="0">
                <a:solidFill>
                  <a:schemeClr val="tx1"/>
                </a:solidFill>
                <a:effectLst/>
                <a:latin typeface="+mn-lt"/>
                <a:ea typeface="+mn-ea"/>
                <a:cs typeface="+mn-cs"/>
              </a:rPr>
              <a:t> of </a:t>
            </a:r>
            <a:r>
              <a:rPr lang="fr-FR" sz="1200" kern="1200" dirty="0" err="1">
                <a:solidFill>
                  <a:schemeClr val="tx1"/>
                </a:solidFill>
                <a:effectLst/>
                <a:latin typeface="+mn-lt"/>
                <a:ea typeface="+mn-ea"/>
                <a:cs typeface="+mn-cs"/>
              </a:rPr>
              <a:t>thesauri</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would</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imply</a:t>
            </a:r>
            <a:r>
              <a:rPr lang="fr-FR" sz="1200" kern="1200" dirty="0">
                <a:solidFill>
                  <a:schemeClr val="tx1"/>
                </a:solidFill>
                <a:effectLst/>
                <a:latin typeface="+mn-lt"/>
                <a:ea typeface="+mn-ea"/>
                <a:cs typeface="+mn-cs"/>
              </a:rPr>
              <a:t> collaborative </a:t>
            </a:r>
            <a:r>
              <a:rPr lang="fr-FR" sz="1200" kern="1200" dirty="0" err="1">
                <a:solidFill>
                  <a:schemeClr val="tx1"/>
                </a:solidFill>
                <a:effectLst/>
                <a:latin typeface="+mn-lt"/>
                <a:ea typeface="+mn-ea"/>
                <a:cs typeface="+mn-cs"/>
              </a:rPr>
              <a:t>work</a:t>
            </a:r>
            <a:r>
              <a:rPr lang="fr-FR" sz="1200" kern="1200" dirty="0">
                <a:solidFill>
                  <a:schemeClr val="tx1"/>
                </a:solidFill>
                <a:effectLst/>
                <a:latin typeface="+mn-lt"/>
                <a:ea typeface="+mn-ea"/>
                <a:cs typeface="+mn-cs"/>
              </a:rPr>
              <a:t> and exchange of </a:t>
            </a:r>
            <a:r>
              <a:rPr lang="fr-FR" sz="1200" kern="1200" dirty="0" err="1">
                <a:solidFill>
                  <a:schemeClr val="tx1"/>
                </a:solidFill>
                <a:effectLst/>
                <a:latin typeface="+mn-lt"/>
                <a:ea typeface="+mn-ea"/>
                <a:cs typeface="+mn-cs"/>
              </a:rPr>
              <a:t>experience</a:t>
            </a:r>
            <a:r>
              <a:rPr lang="fr-FR" sz="1200" kern="1200" dirty="0">
                <a:solidFill>
                  <a:schemeClr val="tx1"/>
                </a:solidFill>
                <a:effectLst/>
                <a:latin typeface="+mn-lt"/>
                <a:ea typeface="+mn-ea"/>
                <a:cs typeface="+mn-cs"/>
              </a:rPr>
              <a:t> and information.</a:t>
            </a:r>
          </a:p>
          <a:p>
            <a:pPr marL="0" lvl="0" indent="0" fontAlgn="base">
              <a:buFontTx/>
              <a:buNone/>
            </a:pPr>
            <a:endParaRPr lang="fr-FR" sz="1200" kern="1200" baseline="0" dirty="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4AF61C33-80F0-4C0A-923B-32BFF63C6639}" type="slidenum">
              <a:rPr lang="fr-FR" smtClean="0"/>
              <a:pPr/>
              <a:t>3</a:t>
            </a:fld>
            <a:endParaRPr lang="fr-FR"/>
          </a:p>
        </p:txBody>
      </p:sp>
    </p:spTree>
    <p:extLst>
      <p:ext uri="{BB962C8B-B14F-4D97-AF65-F5344CB8AC3E}">
        <p14:creationId xmlns:p14="http://schemas.microsoft.com/office/powerpoint/2010/main" val="31710222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kern="1200" dirty="0">
                <a:solidFill>
                  <a:schemeClr val="tx1"/>
                </a:solidFill>
                <a:effectLst/>
                <a:latin typeface="+mn-lt"/>
                <a:ea typeface="+mn-ea"/>
                <a:cs typeface="+mn-cs"/>
              </a:rPr>
              <a:t>To use the BBT </a:t>
            </a:r>
            <a:r>
              <a:rPr lang="fr-FR" sz="1200" kern="1200" dirty="0" err="1">
                <a:solidFill>
                  <a:schemeClr val="tx1"/>
                </a:solidFill>
                <a:effectLst/>
                <a:latin typeface="+mn-lt"/>
                <a:ea typeface="+mn-ea"/>
                <a:cs typeface="+mn-cs"/>
              </a:rPr>
              <a:t>categories</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we</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integrated</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them</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into</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our</a:t>
            </a:r>
            <a:r>
              <a:rPr lang="fr-FR" sz="1200" kern="1200" dirty="0">
                <a:solidFill>
                  <a:schemeClr val="tx1"/>
                </a:solidFill>
                <a:effectLst/>
                <a:latin typeface="+mn-lt"/>
                <a:ea typeface="+mn-ea"/>
                <a:cs typeface="+mn-cs"/>
              </a:rPr>
              <a:t> thesaurus management software. </a:t>
            </a:r>
            <a:r>
              <a:rPr lang="fr-FR" sz="1200" kern="1200" dirty="0" err="1">
                <a:solidFill>
                  <a:schemeClr val="tx1"/>
                </a:solidFill>
                <a:effectLst/>
                <a:latin typeface="+mn-lt"/>
                <a:ea typeface="+mn-ea"/>
                <a:cs typeface="+mn-cs"/>
              </a:rPr>
              <a:t>We</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then</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moved</a:t>
            </a:r>
            <a:r>
              <a:rPr lang="fr-FR" sz="1200" kern="1200" dirty="0">
                <a:solidFill>
                  <a:schemeClr val="tx1"/>
                </a:solidFill>
                <a:effectLst/>
                <a:latin typeface="+mn-lt"/>
                <a:ea typeface="+mn-ea"/>
                <a:cs typeface="+mn-cs"/>
              </a:rPr>
              <a:t> concepts by hand to the new </a:t>
            </a:r>
            <a:r>
              <a:rPr lang="fr-FR" sz="1200" kern="1200" dirty="0" err="1">
                <a:solidFill>
                  <a:schemeClr val="tx1"/>
                </a:solidFill>
                <a:effectLst/>
                <a:latin typeface="+mn-lt"/>
                <a:ea typeface="+mn-ea"/>
                <a:cs typeface="+mn-cs"/>
              </a:rPr>
              <a:t>categories</a:t>
            </a:r>
            <a:r>
              <a:rPr lang="fr-FR" sz="1200" kern="1200" dirty="0">
                <a:solidFill>
                  <a:schemeClr val="tx1"/>
                </a:solidFill>
                <a:effectLst/>
                <a:latin typeface="+mn-lt"/>
                <a:ea typeface="+mn-ea"/>
                <a:cs typeface="+mn-cs"/>
              </a:rPr>
              <a:t>.</a:t>
            </a:r>
          </a:p>
          <a:p>
            <a:r>
              <a:rPr lang="fr-FR" sz="1200" kern="1200" dirty="0">
                <a:solidFill>
                  <a:schemeClr val="tx1"/>
                </a:solidFill>
                <a:effectLst/>
                <a:latin typeface="+mn-lt"/>
                <a:ea typeface="+mn-ea"/>
                <a:cs typeface="+mn-cs"/>
              </a:rPr>
              <a:t> </a:t>
            </a:r>
          </a:p>
          <a:p>
            <a:r>
              <a:rPr lang="fr-FR" sz="1200" kern="1200" dirty="0">
                <a:solidFill>
                  <a:schemeClr val="tx1"/>
                </a:solidFill>
                <a:effectLst/>
                <a:latin typeface="+mn-lt"/>
                <a:ea typeface="+mn-ea"/>
                <a:cs typeface="+mn-cs"/>
              </a:rPr>
              <a:t> </a:t>
            </a:r>
          </a:p>
        </p:txBody>
      </p:sp>
      <p:sp>
        <p:nvSpPr>
          <p:cNvPr id="4" name="Espace réservé du numéro de diapositive 3"/>
          <p:cNvSpPr>
            <a:spLocks noGrp="1"/>
          </p:cNvSpPr>
          <p:nvPr>
            <p:ph type="sldNum" sz="quarter" idx="10"/>
          </p:nvPr>
        </p:nvSpPr>
        <p:spPr/>
        <p:txBody>
          <a:bodyPr/>
          <a:lstStyle/>
          <a:p>
            <a:fld id="{4AF61C33-80F0-4C0A-923B-32BFF63C6639}" type="slidenum">
              <a:rPr lang="fr-FR" smtClean="0"/>
              <a:pPr/>
              <a:t>4</a:t>
            </a:fld>
            <a:endParaRPr lang="fr-FR"/>
          </a:p>
        </p:txBody>
      </p:sp>
    </p:spTree>
    <p:extLst>
      <p:ext uri="{BB962C8B-B14F-4D97-AF65-F5344CB8AC3E}">
        <p14:creationId xmlns:p14="http://schemas.microsoft.com/office/powerpoint/2010/main" val="37048948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kern="1200" dirty="0">
                <a:solidFill>
                  <a:schemeClr val="tx1"/>
                </a:solidFill>
                <a:effectLst/>
                <a:latin typeface="+mn-lt"/>
                <a:ea typeface="+mn-ea"/>
                <a:cs typeface="+mn-cs"/>
              </a:rPr>
              <a:t>One the </a:t>
            </a:r>
            <a:r>
              <a:rPr lang="fr-FR" sz="1200" kern="1200" dirty="0" err="1">
                <a:solidFill>
                  <a:schemeClr val="tx1"/>
                </a:solidFill>
                <a:effectLst/>
                <a:latin typeface="+mn-lt"/>
                <a:ea typeface="+mn-ea"/>
                <a:cs typeface="+mn-cs"/>
              </a:rPr>
              <a:t>the</a:t>
            </a:r>
            <a:r>
              <a:rPr lang="fr-FR" sz="1200" kern="1200" dirty="0">
                <a:solidFill>
                  <a:schemeClr val="tx1"/>
                </a:solidFill>
                <a:effectLst/>
                <a:latin typeface="+mn-lt"/>
                <a:ea typeface="+mn-ea"/>
                <a:cs typeface="+mn-cs"/>
              </a:rPr>
              <a:t> first branches Blandine and I </a:t>
            </a:r>
            <a:r>
              <a:rPr lang="fr-FR" sz="1200" kern="1200" dirty="0" err="1">
                <a:solidFill>
                  <a:schemeClr val="tx1"/>
                </a:solidFill>
                <a:effectLst/>
                <a:latin typeface="+mn-lt"/>
                <a:ea typeface="+mn-ea"/>
                <a:cs typeface="+mn-cs"/>
              </a:rPr>
              <a:t>tried</a:t>
            </a:r>
            <a:r>
              <a:rPr lang="fr-FR" sz="1200" kern="1200" dirty="0">
                <a:solidFill>
                  <a:schemeClr val="tx1"/>
                </a:solidFill>
                <a:effectLst/>
                <a:latin typeface="+mn-lt"/>
                <a:ea typeface="+mn-ea"/>
                <a:cs typeface="+mn-cs"/>
              </a:rPr>
              <a:t> to </a:t>
            </a:r>
            <a:r>
              <a:rPr lang="fr-FR" sz="1200" kern="1200" dirty="0" err="1">
                <a:solidFill>
                  <a:schemeClr val="tx1"/>
                </a:solidFill>
                <a:effectLst/>
                <a:latin typeface="+mn-lt"/>
                <a:ea typeface="+mn-ea"/>
                <a:cs typeface="+mn-cs"/>
              </a:rPr>
              <a:t>integrate</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into</a:t>
            </a:r>
            <a:r>
              <a:rPr lang="fr-FR" sz="1200" kern="1200" dirty="0">
                <a:solidFill>
                  <a:schemeClr val="tx1"/>
                </a:solidFill>
                <a:effectLst/>
                <a:latin typeface="+mn-lt"/>
                <a:ea typeface="+mn-ea"/>
                <a:cs typeface="+mn-cs"/>
              </a:rPr>
              <a:t> the BBT </a:t>
            </a:r>
            <a:r>
              <a:rPr lang="fr-FR" sz="1200" kern="1200" dirty="0" err="1">
                <a:solidFill>
                  <a:schemeClr val="tx1"/>
                </a:solidFill>
                <a:effectLst/>
                <a:latin typeface="+mn-lt"/>
                <a:ea typeface="+mn-ea"/>
                <a:cs typeface="+mn-cs"/>
              </a:rPr>
              <a:t>was</a:t>
            </a:r>
            <a:r>
              <a:rPr lang="fr-FR" sz="1200" kern="1200" dirty="0">
                <a:solidFill>
                  <a:schemeClr val="tx1"/>
                </a:solidFill>
                <a:effectLst/>
                <a:latin typeface="+mn-lt"/>
                <a:ea typeface="+mn-ea"/>
                <a:cs typeface="+mn-cs"/>
              </a:rPr>
              <a:t> Loisirs </a:t>
            </a:r>
          </a:p>
          <a:p>
            <a:r>
              <a:rPr lang="fr-FR" sz="1200" kern="1200" dirty="0">
                <a:solidFill>
                  <a:schemeClr val="tx1"/>
                </a:solidFill>
                <a:effectLst/>
                <a:latin typeface="+mn-lt"/>
                <a:ea typeface="+mn-ea"/>
                <a:cs typeface="+mn-cs"/>
              </a:rPr>
              <a:t>You can </a:t>
            </a:r>
            <a:r>
              <a:rPr lang="fr-FR" sz="1200" kern="1200" dirty="0" err="1">
                <a:solidFill>
                  <a:schemeClr val="tx1"/>
                </a:solidFill>
                <a:effectLst/>
                <a:latin typeface="+mn-lt"/>
                <a:ea typeface="+mn-ea"/>
                <a:cs typeface="+mn-cs"/>
              </a:rPr>
              <a:t>already</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see</a:t>
            </a:r>
            <a:r>
              <a:rPr lang="fr-FR" sz="1200" kern="1200" dirty="0">
                <a:solidFill>
                  <a:schemeClr val="tx1"/>
                </a:solidFill>
                <a:effectLst/>
                <a:latin typeface="+mn-lt"/>
                <a:ea typeface="+mn-ea"/>
                <a:cs typeface="+mn-cs"/>
              </a:rPr>
              <a:t> a </a:t>
            </a:r>
            <a:r>
              <a:rPr lang="fr-FR" sz="1200" kern="1200" dirty="0" err="1">
                <a:solidFill>
                  <a:schemeClr val="tx1"/>
                </a:solidFill>
                <a:effectLst/>
                <a:latin typeface="+mn-lt"/>
                <a:ea typeface="+mn-ea"/>
                <a:cs typeface="+mn-cs"/>
              </a:rPr>
              <a:t>problem</a:t>
            </a:r>
            <a:r>
              <a:rPr lang="fr-FR" sz="1200" kern="1200" dirty="0">
                <a:solidFill>
                  <a:schemeClr val="tx1"/>
                </a:solidFill>
                <a:effectLst/>
                <a:latin typeface="+mn-lt"/>
                <a:ea typeface="+mn-ea"/>
                <a:cs typeface="+mn-cs"/>
              </a:rPr>
              <a:t> of translation : loisir </a:t>
            </a:r>
            <a:r>
              <a:rPr lang="fr-FR" sz="1200" kern="1200" dirty="0" err="1">
                <a:solidFill>
                  <a:schemeClr val="tx1"/>
                </a:solidFill>
                <a:effectLst/>
                <a:latin typeface="+mn-lt"/>
                <a:ea typeface="+mn-ea"/>
                <a:cs typeface="+mn-cs"/>
              </a:rPr>
              <a:t>being</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recreation</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rather</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than</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leisure</a:t>
            </a:r>
            <a:r>
              <a:rPr lang="fr-FR" sz="1200" kern="1200" dirty="0">
                <a:solidFill>
                  <a:schemeClr val="tx1"/>
                </a:solidFill>
                <a:effectLst/>
                <a:latin typeface="+mn-lt"/>
                <a:ea typeface="+mn-ea"/>
                <a:cs typeface="+mn-cs"/>
              </a:rPr>
              <a:t> time. Loisir </a:t>
            </a:r>
            <a:r>
              <a:rPr lang="fr-FR" sz="1200" kern="1200" dirty="0" err="1">
                <a:solidFill>
                  <a:schemeClr val="tx1"/>
                </a:solidFill>
                <a:effectLst/>
                <a:latin typeface="+mn-lt"/>
                <a:ea typeface="+mn-ea"/>
                <a:cs typeface="+mn-cs"/>
              </a:rPr>
              <a:t>is</a:t>
            </a:r>
            <a:r>
              <a:rPr lang="fr-FR" sz="1200" kern="1200" dirty="0">
                <a:solidFill>
                  <a:schemeClr val="tx1"/>
                </a:solidFill>
                <a:effectLst/>
                <a:latin typeface="+mn-lt"/>
                <a:ea typeface="+mn-ea"/>
                <a:cs typeface="+mn-cs"/>
              </a:rPr>
              <a:t> an </a:t>
            </a:r>
            <a:r>
              <a:rPr lang="fr-FR" sz="1200" kern="1200" dirty="0" err="1">
                <a:solidFill>
                  <a:schemeClr val="tx1"/>
                </a:solidFill>
                <a:effectLst/>
                <a:latin typeface="+mn-lt"/>
                <a:ea typeface="+mn-ea"/>
                <a:cs typeface="+mn-cs"/>
              </a:rPr>
              <a:t>activity</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whereas</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leisure</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is</a:t>
            </a:r>
            <a:r>
              <a:rPr lang="fr-FR" sz="1200" kern="1200" dirty="0">
                <a:solidFill>
                  <a:schemeClr val="tx1"/>
                </a:solidFill>
                <a:effectLst/>
                <a:latin typeface="+mn-lt"/>
                <a:ea typeface="+mn-ea"/>
                <a:cs typeface="+mn-cs"/>
              </a:rPr>
              <a:t> time off </a:t>
            </a:r>
            <a:r>
              <a:rPr lang="fr-FR" sz="1200" kern="1200" dirty="0" err="1">
                <a:solidFill>
                  <a:schemeClr val="tx1"/>
                </a:solidFill>
                <a:effectLst/>
                <a:latin typeface="+mn-lt"/>
                <a:ea typeface="+mn-ea"/>
                <a:cs typeface="+mn-cs"/>
              </a:rPr>
              <a:t>work</a:t>
            </a:r>
            <a:endParaRPr lang="fr-FR"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So </a:t>
            </a:r>
            <a:r>
              <a:rPr lang="fr-FR" sz="1200" kern="1200" dirty="0" err="1">
                <a:solidFill>
                  <a:schemeClr val="tx1"/>
                </a:solidFill>
                <a:effectLst/>
                <a:latin typeface="+mn-lt"/>
                <a:ea typeface="+mn-ea"/>
                <a:cs typeface="+mn-cs"/>
              </a:rPr>
              <a:t>we</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replaced</a:t>
            </a:r>
            <a:r>
              <a:rPr lang="fr-FR" sz="1200" kern="1200" dirty="0">
                <a:solidFill>
                  <a:schemeClr val="tx1"/>
                </a:solidFill>
                <a:effectLst/>
                <a:latin typeface="+mn-lt"/>
                <a:ea typeface="+mn-ea"/>
                <a:cs typeface="+mn-cs"/>
              </a:rPr>
              <a:t> Loisir by divertissement</a:t>
            </a:r>
          </a:p>
          <a:p>
            <a:r>
              <a:rPr lang="fr-FR" sz="1200" kern="1200" dirty="0">
                <a:solidFill>
                  <a:schemeClr val="tx1"/>
                </a:solidFill>
                <a:effectLst/>
                <a:latin typeface="+mn-lt"/>
                <a:ea typeface="+mn-ea"/>
                <a:cs typeface="+mn-cs"/>
              </a:rPr>
              <a:t> </a:t>
            </a:r>
          </a:p>
          <a:p>
            <a:pPr marL="171450" indent="-171450">
              <a:buFontTx/>
              <a:buChar char="-"/>
            </a:pPr>
            <a:endParaRPr lang="fr-FR" dirty="0"/>
          </a:p>
        </p:txBody>
      </p:sp>
      <p:sp>
        <p:nvSpPr>
          <p:cNvPr id="4" name="Espace réservé du numéro de diapositive 3"/>
          <p:cNvSpPr>
            <a:spLocks noGrp="1"/>
          </p:cNvSpPr>
          <p:nvPr>
            <p:ph type="sldNum" sz="quarter" idx="10"/>
          </p:nvPr>
        </p:nvSpPr>
        <p:spPr/>
        <p:txBody>
          <a:bodyPr/>
          <a:lstStyle/>
          <a:p>
            <a:fld id="{4AF61C33-80F0-4C0A-923B-32BFF63C6639}" type="slidenum">
              <a:rPr lang="fr-FR" smtClean="0"/>
              <a:pPr/>
              <a:t>5</a:t>
            </a:fld>
            <a:endParaRPr lang="fr-FR"/>
          </a:p>
        </p:txBody>
      </p:sp>
    </p:spTree>
    <p:extLst>
      <p:ext uri="{BB962C8B-B14F-4D97-AF65-F5344CB8AC3E}">
        <p14:creationId xmlns:p14="http://schemas.microsoft.com/office/powerpoint/2010/main" val="35201941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kern="1200" dirty="0" err="1">
                <a:solidFill>
                  <a:schemeClr val="tx1"/>
                </a:solidFill>
                <a:effectLst/>
                <a:latin typeface="+mn-lt"/>
                <a:ea typeface="+mn-ea"/>
                <a:cs typeface="+mn-cs"/>
              </a:rPr>
              <a:t>We</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categorised</a:t>
            </a:r>
            <a:r>
              <a:rPr lang="fr-FR" sz="1200" kern="1200" dirty="0">
                <a:solidFill>
                  <a:schemeClr val="tx1"/>
                </a:solidFill>
                <a:effectLst/>
                <a:latin typeface="+mn-lt"/>
                <a:ea typeface="+mn-ea"/>
                <a:cs typeface="+mn-cs"/>
              </a:rPr>
              <a:t> Fête / Festival </a:t>
            </a:r>
            <a:r>
              <a:rPr lang="fr-FR" sz="1200" kern="1200" dirty="0" err="1">
                <a:solidFill>
                  <a:schemeClr val="tx1"/>
                </a:solidFill>
                <a:effectLst/>
                <a:latin typeface="+mn-lt"/>
                <a:ea typeface="+mn-ea"/>
                <a:cs typeface="+mn-cs"/>
              </a:rPr>
              <a:t>under</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Activities</a:t>
            </a:r>
            <a:r>
              <a:rPr lang="fr-FR" sz="1200" kern="1200" dirty="0">
                <a:solidFill>
                  <a:schemeClr val="tx1"/>
                </a:solidFill>
                <a:effectLst/>
                <a:latin typeface="+mn-lt"/>
                <a:ea typeface="+mn-ea"/>
                <a:cs typeface="+mn-cs"/>
              </a:rPr>
              <a:t> - Human interactions as </a:t>
            </a:r>
            <a:r>
              <a:rPr lang="fr-FR" sz="1200" kern="1200" dirty="0" err="1">
                <a:solidFill>
                  <a:schemeClr val="tx1"/>
                </a:solidFill>
                <a:effectLst/>
                <a:latin typeface="+mn-lt"/>
                <a:ea typeface="+mn-ea"/>
                <a:cs typeface="+mn-cs"/>
              </a:rPr>
              <a:t>you</a:t>
            </a:r>
            <a:r>
              <a:rPr lang="fr-FR" sz="1200" kern="1200" dirty="0">
                <a:solidFill>
                  <a:schemeClr val="tx1"/>
                </a:solidFill>
                <a:effectLst/>
                <a:latin typeface="+mn-lt"/>
                <a:ea typeface="+mn-ea"/>
                <a:cs typeface="+mn-cs"/>
              </a:rPr>
              <a:t> can </a:t>
            </a:r>
            <a:r>
              <a:rPr lang="fr-FR" sz="1200" kern="1200" dirty="0" err="1">
                <a:solidFill>
                  <a:schemeClr val="tx1"/>
                </a:solidFill>
                <a:effectLst/>
                <a:latin typeface="+mn-lt"/>
                <a:ea typeface="+mn-ea"/>
                <a:cs typeface="+mn-cs"/>
              </a:rPr>
              <a:t>see</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here</a:t>
            </a:r>
            <a:endParaRPr lang="fr-FR"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kern="1200" dirty="0" err="1">
                <a:solidFill>
                  <a:schemeClr val="tx1"/>
                </a:solidFill>
                <a:effectLst/>
                <a:latin typeface="+mn-lt"/>
                <a:ea typeface="+mn-ea"/>
                <a:cs typeface="+mn-cs"/>
              </a:rPr>
              <a:t>We</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tried</a:t>
            </a:r>
            <a:r>
              <a:rPr lang="fr-FR" sz="1200" kern="1200" dirty="0">
                <a:solidFill>
                  <a:schemeClr val="tx1"/>
                </a:solidFill>
                <a:effectLst/>
                <a:latin typeface="+mn-lt"/>
                <a:ea typeface="+mn-ea"/>
                <a:cs typeface="+mn-cs"/>
              </a:rPr>
              <a:t> to </a:t>
            </a:r>
            <a:r>
              <a:rPr lang="fr-FR" sz="1200" kern="1200" dirty="0" err="1">
                <a:solidFill>
                  <a:schemeClr val="tx1"/>
                </a:solidFill>
                <a:effectLst/>
                <a:latin typeface="+mn-lt"/>
                <a:ea typeface="+mn-ea"/>
                <a:cs typeface="+mn-cs"/>
              </a:rPr>
              <a:t>reestablish</a:t>
            </a:r>
            <a:r>
              <a:rPr lang="fr-FR" sz="1200" kern="1200" dirty="0">
                <a:solidFill>
                  <a:schemeClr val="tx1"/>
                </a:solidFill>
                <a:effectLst/>
                <a:latin typeface="+mn-lt"/>
                <a:ea typeface="+mn-ea"/>
                <a:cs typeface="+mn-cs"/>
              </a:rPr>
              <a:t> a </a:t>
            </a:r>
            <a:r>
              <a:rPr lang="fr-FR" sz="1200" kern="1200" dirty="0" err="1">
                <a:solidFill>
                  <a:schemeClr val="tx1"/>
                </a:solidFill>
                <a:effectLst/>
                <a:latin typeface="+mn-lt"/>
                <a:ea typeface="+mn-ea"/>
                <a:cs typeface="+mn-cs"/>
              </a:rPr>
              <a:t>logic</a:t>
            </a:r>
            <a:r>
              <a:rPr lang="fr-FR" sz="1200" kern="1200" dirty="0">
                <a:solidFill>
                  <a:schemeClr val="tx1"/>
                </a:solidFill>
                <a:effectLst/>
                <a:latin typeface="+mn-lt"/>
                <a:ea typeface="+mn-ea"/>
                <a:cs typeface="+mn-cs"/>
              </a:rPr>
              <a:t> in the structure : for </a:t>
            </a:r>
            <a:r>
              <a:rPr lang="fr-FR" sz="1200" kern="1200" dirty="0" err="1">
                <a:solidFill>
                  <a:schemeClr val="tx1"/>
                </a:solidFill>
                <a:effectLst/>
                <a:latin typeface="+mn-lt"/>
                <a:ea typeface="+mn-ea"/>
                <a:cs typeface="+mn-cs"/>
              </a:rPr>
              <a:t>example</a:t>
            </a:r>
            <a:r>
              <a:rPr lang="fr-FR" sz="1200" kern="1200" dirty="0">
                <a:solidFill>
                  <a:schemeClr val="tx1"/>
                </a:solidFill>
                <a:effectLst/>
                <a:latin typeface="+mn-lt"/>
                <a:ea typeface="+mn-ea"/>
                <a:cs typeface="+mn-cs"/>
              </a:rPr>
              <a:t>, Carnival, </a:t>
            </a:r>
            <a:r>
              <a:rPr lang="fr-FR" sz="1200" kern="1200" dirty="0" err="1">
                <a:solidFill>
                  <a:schemeClr val="tx1"/>
                </a:solidFill>
                <a:effectLst/>
                <a:latin typeface="+mn-lt"/>
                <a:ea typeface="+mn-ea"/>
                <a:cs typeface="+mn-cs"/>
              </a:rPr>
              <a:t>Religious</a:t>
            </a:r>
            <a:r>
              <a:rPr lang="fr-FR" sz="1200" kern="1200" dirty="0">
                <a:solidFill>
                  <a:schemeClr val="tx1"/>
                </a:solidFill>
                <a:effectLst/>
                <a:latin typeface="+mn-lt"/>
                <a:ea typeface="+mn-ea"/>
                <a:cs typeface="+mn-cs"/>
              </a:rPr>
              <a:t> festival, </a:t>
            </a:r>
            <a:r>
              <a:rPr lang="fr-FR" sz="1200" kern="1200" dirty="0" err="1">
                <a:solidFill>
                  <a:schemeClr val="tx1"/>
                </a:solidFill>
                <a:effectLst/>
                <a:latin typeface="+mn-lt"/>
                <a:ea typeface="+mn-ea"/>
                <a:cs typeface="+mn-cs"/>
              </a:rPr>
              <a:t>even</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orgy</a:t>
            </a:r>
            <a:r>
              <a:rPr lang="fr-FR" sz="1200" kern="1200" dirty="0">
                <a:solidFill>
                  <a:schemeClr val="tx1"/>
                </a:solidFill>
                <a:effectLst/>
                <a:latin typeface="+mn-lt"/>
                <a:ea typeface="+mn-ea"/>
                <a:cs typeface="+mn-cs"/>
              </a:rPr>
              <a:t>… are on the </a:t>
            </a:r>
            <a:r>
              <a:rPr lang="fr-FR" sz="1200" kern="1200" dirty="0" err="1">
                <a:solidFill>
                  <a:schemeClr val="tx1"/>
                </a:solidFill>
                <a:effectLst/>
                <a:latin typeface="+mn-lt"/>
                <a:ea typeface="+mn-ea"/>
                <a:cs typeface="+mn-cs"/>
              </a:rPr>
              <a:t>same</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level</a:t>
            </a:r>
            <a:endParaRPr lang="fr-FR" sz="1200" kern="1200" dirty="0">
              <a:solidFill>
                <a:schemeClr val="tx1"/>
              </a:solidFill>
              <a:effectLst/>
              <a:latin typeface="+mn-lt"/>
              <a:ea typeface="+mn-ea"/>
              <a:cs typeface="+mn-cs"/>
            </a:endParaRPr>
          </a:p>
          <a:p>
            <a:endParaRPr lang="fr-FR" sz="1200" kern="1200" dirty="0">
              <a:solidFill>
                <a:schemeClr val="tx1"/>
              </a:solidFill>
              <a:effectLst/>
              <a:latin typeface="+mn-lt"/>
              <a:ea typeface="+mn-ea"/>
              <a:cs typeface="+mn-cs"/>
            </a:endParaRPr>
          </a:p>
          <a:p>
            <a:endParaRPr lang="fr-FR" dirty="0"/>
          </a:p>
        </p:txBody>
      </p:sp>
      <p:sp>
        <p:nvSpPr>
          <p:cNvPr id="4" name="Espace réservé du numéro de diapositive 3"/>
          <p:cNvSpPr>
            <a:spLocks noGrp="1"/>
          </p:cNvSpPr>
          <p:nvPr>
            <p:ph type="sldNum" sz="quarter" idx="10"/>
          </p:nvPr>
        </p:nvSpPr>
        <p:spPr/>
        <p:txBody>
          <a:bodyPr/>
          <a:lstStyle/>
          <a:p>
            <a:fld id="{4AF61C33-80F0-4C0A-923B-32BFF63C6639}" type="slidenum">
              <a:rPr lang="fr-FR" smtClean="0"/>
              <a:pPr/>
              <a:t>6</a:t>
            </a:fld>
            <a:endParaRPr lang="fr-FR"/>
          </a:p>
        </p:txBody>
      </p:sp>
    </p:spTree>
    <p:extLst>
      <p:ext uri="{BB962C8B-B14F-4D97-AF65-F5344CB8AC3E}">
        <p14:creationId xmlns:p14="http://schemas.microsoft.com/office/powerpoint/2010/main" val="25658769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kern="1200" dirty="0">
                <a:solidFill>
                  <a:schemeClr val="tx1"/>
                </a:solidFill>
                <a:effectLst/>
                <a:latin typeface="+mn-lt"/>
                <a:ea typeface="+mn-ea"/>
                <a:cs typeface="+mn-cs"/>
              </a:rPr>
              <a:t>Under Jeu / Game </a:t>
            </a:r>
            <a:r>
              <a:rPr lang="fr-FR" sz="1200" kern="1200" dirty="0" err="1">
                <a:solidFill>
                  <a:schemeClr val="tx1"/>
                </a:solidFill>
                <a:effectLst/>
                <a:latin typeface="+mn-lt"/>
                <a:ea typeface="+mn-ea"/>
                <a:cs typeface="+mn-cs"/>
              </a:rPr>
              <a:t>there</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were</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objects</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used</a:t>
            </a:r>
            <a:r>
              <a:rPr lang="fr-FR" sz="1200" kern="1200" dirty="0">
                <a:solidFill>
                  <a:schemeClr val="tx1"/>
                </a:solidFill>
                <a:effectLst/>
                <a:latin typeface="+mn-lt"/>
                <a:ea typeface="+mn-ea"/>
                <a:cs typeface="+mn-cs"/>
              </a:rPr>
              <a:t> in </a:t>
            </a:r>
            <a:r>
              <a:rPr lang="fr-FR" sz="1200" kern="1200" dirty="0" err="1">
                <a:solidFill>
                  <a:schemeClr val="tx1"/>
                </a:solidFill>
                <a:effectLst/>
                <a:latin typeface="+mn-lt"/>
                <a:ea typeface="+mn-ea"/>
                <a:cs typeface="+mn-cs"/>
              </a:rPr>
              <a:t>games</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We</a:t>
            </a:r>
            <a:r>
              <a:rPr lang="fr-FR" sz="1200" kern="1200" dirty="0">
                <a:solidFill>
                  <a:schemeClr val="tx1"/>
                </a:solidFill>
                <a:effectLst/>
                <a:latin typeface="+mn-lt"/>
                <a:ea typeface="+mn-ea"/>
                <a:cs typeface="+mn-cs"/>
              </a:rPr>
              <a:t> sent </a:t>
            </a:r>
            <a:r>
              <a:rPr lang="fr-FR" sz="1200" kern="1200" dirty="0" err="1">
                <a:solidFill>
                  <a:schemeClr val="tx1"/>
                </a:solidFill>
                <a:effectLst/>
                <a:latin typeface="+mn-lt"/>
                <a:ea typeface="+mn-ea"/>
                <a:cs typeface="+mn-cs"/>
              </a:rPr>
              <a:t>these</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directly</a:t>
            </a:r>
            <a:r>
              <a:rPr lang="fr-FR" sz="1200" kern="1200" dirty="0">
                <a:solidFill>
                  <a:schemeClr val="tx1"/>
                </a:solidFill>
                <a:effectLst/>
                <a:latin typeface="+mn-lt"/>
                <a:ea typeface="+mn-ea"/>
                <a:cs typeface="+mn-cs"/>
              </a:rPr>
              <a:t> to the Mobile </a:t>
            </a:r>
            <a:r>
              <a:rPr lang="fr-FR" sz="1200" kern="1200" dirty="0" err="1">
                <a:solidFill>
                  <a:schemeClr val="tx1"/>
                </a:solidFill>
                <a:effectLst/>
                <a:latin typeface="+mn-lt"/>
                <a:ea typeface="+mn-ea"/>
                <a:cs typeface="+mn-cs"/>
              </a:rPr>
              <a:t>objects</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category</a:t>
            </a:r>
            <a:endParaRPr lang="fr-FR" sz="1200" kern="1200" dirty="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4AF61C33-80F0-4C0A-923B-32BFF63C6639}" type="slidenum">
              <a:rPr lang="fr-FR" smtClean="0"/>
              <a:pPr/>
              <a:t>7</a:t>
            </a:fld>
            <a:endParaRPr lang="fr-FR"/>
          </a:p>
        </p:txBody>
      </p:sp>
    </p:spTree>
    <p:extLst>
      <p:ext uri="{BB962C8B-B14F-4D97-AF65-F5344CB8AC3E}">
        <p14:creationId xmlns:p14="http://schemas.microsoft.com/office/powerpoint/2010/main" val="9992694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err="1"/>
              <a:t>Same</a:t>
            </a:r>
            <a:r>
              <a:rPr lang="fr-FR" dirty="0"/>
              <a:t> </a:t>
            </a:r>
            <a:r>
              <a:rPr lang="fr-FR" dirty="0" err="1"/>
              <a:t>thing</a:t>
            </a:r>
            <a:r>
              <a:rPr lang="fr-FR" dirty="0"/>
              <a:t> </a:t>
            </a:r>
            <a:r>
              <a:rPr lang="fr-FR" dirty="0" err="1"/>
              <a:t>with</a:t>
            </a:r>
            <a:r>
              <a:rPr lang="fr-FR" dirty="0"/>
              <a:t> Instruments de musique / Musical instruments : </a:t>
            </a:r>
            <a:r>
              <a:rPr lang="fr-FR" dirty="0" err="1"/>
              <a:t>they</a:t>
            </a:r>
            <a:r>
              <a:rPr lang="fr-FR" dirty="0"/>
              <a:t> </a:t>
            </a:r>
            <a:r>
              <a:rPr lang="fr-FR" dirty="0" err="1"/>
              <a:t>were</a:t>
            </a:r>
            <a:r>
              <a:rPr lang="fr-FR" dirty="0"/>
              <a:t> </a:t>
            </a:r>
            <a:r>
              <a:rPr lang="fr-FR" dirty="0" err="1"/>
              <a:t>moved</a:t>
            </a:r>
            <a:r>
              <a:rPr lang="fr-FR" dirty="0"/>
              <a:t> to</a:t>
            </a:r>
            <a:r>
              <a:rPr lang="fr-FR" baseline="0" dirty="0"/>
              <a:t> </a:t>
            </a:r>
            <a:r>
              <a:rPr lang="fr-FR" dirty="0"/>
              <a:t>Mobile </a:t>
            </a:r>
            <a:r>
              <a:rPr lang="fr-FR" dirty="0" err="1"/>
              <a:t>objects</a:t>
            </a:r>
            <a:endParaRPr lang="fr-FR" dirty="0"/>
          </a:p>
          <a:p>
            <a:r>
              <a:rPr lang="fr-FR" dirty="0"/>
              <a:t>Notation</a:t>
            </a:r>
            <a:r>
              <a:rPr lang="fr-FR" baseline="0" dirty="0"/>
              <a:t> musicale / Musical notation </a:t>
            </a:r>
            <a:r>
              <a:rPr lang="fr-FR" baseline="0" dirty="0" err="1"/>
              <a:t>was</a:t>
            </a:r>
            <a:r>
              <a:rPr lang="fr-FR" baseline="0" dirty="0"/>
              <a:t> </a:t>
            </a:r>
            <a:r>
              <a:rPr lang="fr-FR" baseline="0" dirty="0" err="1"/>
              <a:t>placed</a:t>
            </a:r>
            <a:r>
              <a:rPr lang="fr-FR" baseline="0" dirty="0"/>
              <a:t> </a:t>
            </a:r>
            <a:r>
              <a:rPr lang="fr-FR" baseline="0" dirty="0" err="1"/>
              <a:t>under</a:t>
            </a:r>
            <a:r>
              <a:rPr lang="fr-FR" baseline="0" dirty="0"/>
              <a:t> </a:t>
            </a:r>
            <a:r>
              <a:rPr lang="fr-FR" baseline="0" dirty="0" err="1"/>
              <a:t>Symbolic</a:t>
            </a:r>
            <a:r>
              <a:rPr lang="fr-FR" baseline="0" dirty="0"/>
              <a:t> </a:t>
            </a:r>
            <a:r>
              <a:rPr lang="fr-FR" baseline="0" dirty="0" err="1"/>
              <a:t>objects</a:t>
            </a:r>
            <a:endParaRPr lang="fr-FR" baseline="0" dirty="0"/>
          </a:p>
          <a:p>
            <a:r>
              <a:rPr lang="fr-FR" baseline="0" dirty="0"/>
              <a:t>Chant / </a:t>
            </a:r>
            <a:r>
              <a:rPr lang="fr-FR" baseline="0" dirty="0" err="1"/>
              <a:t>Singing</a:t>
            </a:r>
            <a:r>
              <a:rPr lang="fr-FR" baseline="0" dirty="0"/>
              <a:t> </a:t>
            </a:r>
            <a:r>
              <a:rPr lang="fr-FR" baseline="0" dirty="0" err="1"/>
              <a:t>was</a:t>
            </a:r>
            <a:r>
              <a:rPr lang="fr-FR" baseline="0" dirty="0"/>
              <a:t> </a:t>
            </a:r>
            <a:r>
              <a:rPr lang="fr-FR" baseline="0" dirty="0" err="1"/>
              <a:t>placed</a:t>
            </a:r>
            <a:r>
              <a:rPr lang="fr-FR" baseline="0" dirty="0"/>
              <a:t> </a:t>
            </a:r>
            <a:r>
              <a:rPr lang="fr-FR" baseline="0" dirty="0" err="1"/>
              <a:t>under</a:t>
            </a:r>
            <a:r>
              <a:rPr lang="fr-FR" baseline="0" dirty="0"/>
              <a:t> </a:t>
            </a:r>
            <a:r>
              <a:rPr lang="fr-FR" baseline="0" dirty="0" err="1"/>
              <a:t>Activities</a:t>
            </a:r>
            <a:r>
              <a:rPr lang="fr-FR" baseline="0" dirty="0"/>
              <a:t> – Disciplines - </a:t>
            </a:r>
            <a:r>
              <a:rPr lang="en-US" b="0" baseline="0" dirty="0">
                <a:effectLst/>
              </a:rPr>
              <a:t>P</a:t>
            </a:r>
            <a:r>
              <a:rPr lang="en-US" b="0" dirty="0">
                <a:effectLst/>
              </a:rPr>
              <a:t>roduction of works and/or phenomena of aesthetic value</a:t>
            </a:r>
            <a:endParaRPr lang="fr-FR" b="0" dirty="0"/>
          </a:p>
        </p:txBody>
      </p:sp>
      <p:sp>
        <p:nvSpPr>
          <p:cNvPr id="4" name="Espace réservé du numéro de diapositive 3"/>
          <p:cNvSpPr>
            <a:spLocks noGrp="1"/>
          </p:cNvSpPr>
          <p:nvPr>
            <p:ph type="sldNum" sz="quarter" idx="10"/>
          </p:nvPr>
        </p:nvSpPr>
        <p:spPr/>
        <p:txBody>
          <a:bodyPr/>
          <a:lstStyle/>
          <a:p>
            <a:fld id="{4AF61C33-80F0-4C0A-923B-32BFF63C6639}" type="slidenum">
              <a:rPr lang="fr-FR" smtClean="0"/>
              <a:pPr/>
              <a:t>8</a:t>
            </a:fld>
            <a:endParaRPr lang="fr-FR"/>
          </a:p>
        </p:txBody>
      </p:sp>
    </p:spTree>
    <p:extLst>
      <p:ext uri="{BB962C8B-B14F-4D97-AF65-F5344CB8AC3E}">
        <p14:creationId xmlns:p14="http://schemas.microsoft.com/office/powerpoint/2010/main" val="7300226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kern="1200" dirty="0">
                <a:solidFill>
                  <a:schemeClr val="tx1"/>
                </a:solidFill>
                <a:effectLst/>
                <a:latin typeface="+mn-lt"/>
                <a:ea typeface="+mn-ea"/>
                <a:cs typeface="+mn-cs"/>
              </a:rPr>
              <a:t>Spectacle / Entertainment </a:t>
            </a:r>
            <a:r>
              <a:rPr lang="fr-FR" sz="1200" kern="1200" dirty="0" err="1">
                <a:solidFill>
                  <a:schemeClr val="tx1"/>
                </a:solidFill>
                <a:effectLst/>
                <a:latin typeface="+mn-lt"/>
                <a:ea typeface="+mn-ea"/>
                <a:cs typeface="+mn-cs"/>
              </a:rPr>
              <a:t>is</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now</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under</a:t>
            </a:r>
            <a:r>
              <a:rPr lang="fr-FR" sz="1200" kern="1200" dirty="0">
                <a:solidFill>
                  <a:schemeClr val="tx1"/>
                </a:solidFill>
                <a:effectLst/>
                <a:latin typeface="+mn-lt"/>
                <a:ea typeface="+mn-ea"/>
                <a:cs typeface="+mn-cs"/>
              </a:rPr>
              <a:t> Social </a:t>
            </a:r>
            <a:r>
              <a:rPr lang="fr-FR" sz="1200" kern="1200" dirty="0" err="1">
                <a:solidFill>
                  <a:schemeClr val="tx1"/>
                </a:solidFill>
                <a:effectLst/>
                <a:latin typeface="+mn-lt"/>
                <a:ea typeface="+mn-ea"/>
                <a:cs typeface="+mn-cs"/>
              </a:rPr>
              <a:t>events</a:t>
            </a:r>
            <a:r>
              <a:rPr lang="fr-FR" sz="1200" kern="1200" dirty="0">
                <a:solidFill>
                  <a:schemeClr val="tx1"/>
                </a:solidFill>
                <a:effectLst/>
                <a:latin typeface="+mn-lt"/>
                <a:ea typeface="+mn-ea"/>
                <a:cs typeface="+mn-cs"/>
              </a:rPr>
              <a:t> – Divertissement</a:t>
            </a:r>
          </a:p>
          <a:p>
            <a:r>
              <a:rPr lang="fr-FR" sz="1200" kern="1200" dirty="0">
                <a:solidFill>
                  <a:schemeClr val="tx1"/>
                </a:solidFill>
                <a:effectLst/>
                <a:latin typeface="+mn-lt"/>
                <a:ea typeface="+mn-ea"/>
                <a:cs typeface="+mn-cs"/>
              </a:rPr>
              <a:t>Chasse / Hunting (</a:t>
            </a:r>
            <a:r>
              <a:rPr lang="fr-FR" sz="1200" kern="1200" dirty="0" err="1">
                <a:solidFill>
                  <a:schemeClr val="tx1"/>
                </a:solidFill>
                <a:effectLst/>
                <a:latin typeface="+mn-lt"/>
                <a:ea typeface="+mn-ea"/>
                <a:cs typeface="+mn-cs"/>
              </a:rPr>
              <a:t>here</a:t>
            </a:r>
            <a:r>
              <a:rPr lang="fr-FR" sz="1200" kern="1200" dirty="0">
                <a:solidFill>
                  <a:schemeClr val="tx1"/>
                </a:solidFill>
                <a:effectLst/>
                <a:latin typeface="+mn-lt"/>
                <a:ea typeface="+mn-ea"/>
                <a:cs typeface="+mn-cs"/>
              </a:rPr>
              <a:t> in the </a:t>
            </a:r>
            <a:r>
              <a:rPr lang="fr-FR" sz="1200" kern="1200" dirty="0" err="1">
                <a:solidFill>
                  <a:schemeClr val="tx1"/>
                </a:solidFill>
                <a:effectLst/>
                <a:latin typeface="+mn-lt"/>
                <a:ea typeface="+mn-ea"/>
                <a:cs typeface="+mn-cs"/>
              </a:rPr>
              <a:t>sense</a:t>
            </a:r>
            <a:r>
              <a:rPr lang="fr-FR" sz="1200" kern="1200" dirty="0">
                <a:solidFill>
                  <a:schemeClr val="tx1"/>
                </a:solidFill>
                <a:effectLst/>
                <a:latin typeface="+mn-lt"/>
                <a:ea typeface="+mn-ea"/>
                <a:cs typeface="+mn-cs"/>
              </a:rPr>
              <a:t> of </a:t>
            </a:r>
            <a:r>
              <a:rPr lang="fr-FR" sz="1200" kern="1200" dirty="0" err="1">
                <a:solidFill>
                  <a:schemeClr val="tx1"/>
                </a:solidFill>
                <a:effectLst/>
                <a:latin typeface="+mn-lt"/>
                <a:ea typeface="+mn-ea"/>
                <a:cs typeface="+mn-cs"/>
              </a:rPr>
              <a:t>Venatio</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is</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under</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Activities</a:t>
            </a:r>
            <a:r>
              <a:rPr lang="fr-FR" sz="1200" kern="1200" dirty="0">
                <a:solidFill>
                  <a:schemeClr val="tx1"/>
                </a:solidFill>
                <a:effectLst/>
                <a:latin typeface="+mn-lt"/>
                <a:ea typeface="+mn-ea"/>
                <a:cs typeface="+mn-cs"/>
              </a:rPr>
              <a:t> – Human interactions</a:t>
            </a:r>
          </a:p>
          <a:p>
            <a:r>
              <a:rPr lang="fr-FR" sz="1200" kern="1200" dirty="0">
                <a:solidFill>
                  <a:schemeClr val="tx1"/>
                </a:solidFill>
                <a:effectLst/>
                <a:latin typeface="+mn-lt"/>
                <a:ea typeface="+mn-ea"/>
                <a:cs typeface="+mn-cs"/>
              </a:rPr>
              <a:t>Under Chasse / Hunting, </a:t>
            </a:r>
            <a:r>
              <a:rPr lang="fr-FR" sz="1200" kern="1200" dirty="0" err="1">
                <a:solidFill>
                  <a:schemeClr val="tx1"/>
                </a:solidFill>
                <a:effectLst/>
                <a:latin typeface="+mn-lt"/>
                <a:ea typeface="+mn-ea"/>
                <a:cs typeface="+mn-cs"/>
              </a:rPr>
              <a:t>we</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had</a:t>
            </a:r>
            <a:r>
              <a:rPr lang="fr-FR" sz="1200" kern="1200" dirty="0">
                <a:solidFill>
                  <a:schemeClr val="tx1"/>
                </a:solidFill>
                <a:effectLst/>
                <a:latin typeface="+mn-lt"/>
                <a:ea typeface="+mn-ea"/>
                <a:cs typeface="+mn-cs"/>
              </a:rPr>
              <a:t> Trap and </a:t>
            </a:r>
            <a:r>
              <a:rPr lang="fr-FR" sz="1200" kern="1200" dirty="0" err="1">
                <a:solidFill>
                  <a:schemeClr val="tx1"/>
                </a:solidFill>
                <a:effectLst/>
                <a:latin typeface="+mn-lt"/>
                <a:ea typeface="+mn-ea"/>
                <a:cs typeface="+mn-cs"/>
              </a:rPr>
              <a:t>Spear</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which</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were</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moved</a:t>
            </a:r>
            <a:r>
              <a:rPr lang="fr-FR" sz="1200" kern="1200" dirty="0">
                <a:solidFill>
                  <a:schemeClr val="tx1"/>
                </a:solidFill>
                <a:effectLst/>
                <a:latin typeface="+mn-lt"/>
                <a:ea typeface="+mn-ea"/>
                <a:cs typeface="+mn-cs"/>
              </a:rPr>
              <a:t> to Mobile </a:t>
            </a:r>
            <a:r>
              <a:rPr lang="fr-FR" sz="1200" kern="1200" dirty="0" err="1">
                <a:solidFill>
                  <a:schemeClr val="tx1"/>
                </a:solidFill>
                <a:effectLst/>
                <a:latin typeface="+mn-lt"/>
                <a:ea typeface="+mn-ea"/>
                <a:cs typeface="+mn-cs"/>
              </a:rPr>
              <a:t>objects</a:t>
            </a:r>
            <a:endParaRPr lang="fr-FR"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Spectateur / Spectator </a:t>
            </a:r>
            <a:r>
              <a:rPr lang="fr-FR" sz="1200" kern="1200" dirty="0" err="1">
                <a:solidFill>
                  <a:schemeClr val="tx1"/>
                </a:solidFill>
                <a:effectLst/>
                <a:latin typeface="+mn-lt"/>
                <a:ea typeface="+mn-ea"/>
                <a:cs typeface="+mn-cs"/>
              </a:rPr>
              <a:t>is</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now</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under</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Roles</a:t>
            </a:r>
            <a:r>
              <a:rPr lang="fr-FR" sz="1200" kern="1200" dirty="0">
                <a:solidFill>
                  <a:schemeClr val="tx1"/>
                </a:solidFill>
                <a:effectLst/>
                <a:latin typeface="+mn-lt"/>
                <a:ea typeface="+mn-ea"/>
                <a:cs typeface="+mn-cs"/>
              </a:rPr>
              <a:t> – </a:t>
            </a:r>
            <a:r>
              <a:rPr lang="fr-FR" sz="1200" kern="1200" dirty="0" err="1">
                <a:solidFill>
                  <a:schemeClr val="tx1"/>
                </a:solidFill>
                <a:effectLst/>
                <a:latin typeface="+mn-lt"/>
                <a:ea typeface="+mn-ea"/>
                <a:cs typeface="+mn-cs"/>
              </a:rPr>
              <a:t>Roles</a:t>
            </a:r>
            <a:r>
              <a:rPr lang="fr-FR" sz="1200" kern="1200" dirty="0">
                <a:solidFill>
                  <a:schemeClr val="tx1"/>
                </a:solidFill>
                <a:effectLst/>
                <a:latin typeface="+mn-lt"/>
                <a:ea typeface="+mn-ea"/>
                <a:cs typeface="+mn-cs"/>
              </a:rPr>
              <a:t> of </a:t>
            </a:r>
            <a:r>
              <a:rPr lang="fr-FR" sz="1200" kern="1200" dirty="0" err="1">
                <a:solidFill>
                  <a:schemeClr val="tx1"/>
                </a:solidFill>
                <a:effectLst/>
                <a:latin typeface="+mn-lt"/>
                <a:ea typeface="+mn-ea"/>
                <a:cs typeface="+mn-cs"/>
              </a:rPr>
              <a:t>interpersonal</a:t>
            </a:r>
            <a:r>
              <a:rPr lang="fr-FR" sz="1200" kern="1200" dirty="0">
                <a:solidFill>
                  <a:schemeClr val="tx1"/>
                </a:solidFill>
                <a:effectLst/>
                <a:latin typeface="+mn-lt"/>
                <a:ea typeface="+mn-ea"/>
                <a:cs typeface="+mn-cs"/>
              </a:rPr>
              <a:t> relations</a:t>
            </a:r>
          </a:p>
          <a:p>
            <a:endParaRPr lang="fr-FR" dirty="0"/>
          </a:p>
        </p:txBody>
      </p:sp>
      <p:sp>
        <p:nvSpPr>
          <p:cNvPr id="4" name="Espace réservé du numéro de diapositive 3"/>
          <p:cNvSpPr>
            <a:spLocks noGrp="1"/>
          </p:cNvSpPr>
          <p:nvPr>
            <p:ph type="sldNum" sz="quarter" idx="10"/>
          </p:nvPr>
        </p:nvSpPr>
        <p:spPr/>
        <p:txBody>
          <a:bodyPr/>
          <a:lstStyle/>
          <a:p>
            <a:fld id="{4AF61C33-80F0-4C0A-923B-32BFF63C6639}" type="slidenum">
              <a:rPr lang="fr-FR" smtClean="0"/>
              <a:pPr/>
              <a:t>9</a:t>
            </a:fld>
            <a:endParaRPr lang="fr-FR"/>
          </a:p>
        </p:txBody>
      </p:sp>
    </p:spTree>
    <p:extLst>
      <p:ext uri="{BB962C8B-B14F-4D97-AF65-F5344CB8AC3E}">
        <p14:creationId xmlns:p14="http://schemas.microsoft.com/office/powerpoint/2010/main" val="19424133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Modifier le style des sous-titres du masque</a:t>
            </a:r>
          </a:p>
        </p:txBody>
      </p:sp>
      <p:sp>
        <p:nvSpPr>
          <p:cNvPr id="4" name="Espace réservé de la date 3"/>
          <p:cNvSpPr>
            <a:spLocks noGrp="1"/>
          </p:cNvSpPr>
          <p:nvPr>
            <p:ph type="dt" sz="half" idx="10"/>
          </p:nvPr>
        </p:nvSpPr>
        <p:spPr/>
        <p:txBody>
          <a:bodyPr/>
          <a:lstStyle/>
          <a:p>
            <a:fld id="{ABC9BB85-CE20-4DCB-93B9-C8CD698FAD63}" type="datetimeFigureOut">
              <a:rPr lang="fr-FR" smtClean="0"/>
              <a:pPr/>
              <a:t>20/05/2019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6BC0BBC-3AF5-4C6C-9E98-BEBD37BFF9DC}" type="slidenum">
              <a:rPr lang="fr-FR" smtClean="0"/>
              <a:pPr/>
              <a:t>‹#›</a:t>
            </a:fld>
            <a:endParaRPr lang="fr-FR"/>
          </a:p>
        </p:txBody>
      </p:sp>
    </p:spTree>
    <p:extLst>
      <p:ext uri="{BB962C8B-B14F-4D97-AF65-F5344CB8AC3E}">
        <p14:creationId xmlns:p14="http://schemas.microsoft.com/office/powerpoint/2010/main" val="12014503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ABC9BB85-CE20-4DCB-93B9-C8CD698FAD63}" type="datetimeFigureOut">
              <a:rPr lang="fr-FR" smtClean="0"/>
              <a:pPr/>
              <a:t>20/05/2019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6BC0BBC-3AF5-4C6C-9E98-BEBD37BFF9DC}" type="slidenum">
              <a:rPr lang="fr-FR" smtClean="0"/>
              <a:pPr/>
              <a:t>‹#›</a:t>
            </a:fld>
            <a:endParaRPr lang="fr-FR"/>
          </a:p>
        </p:txBody>
      </p:sp>
    </p:spTree>
    <p:extLst>
      <p:ext uri="{BB962C8B-B14F-4D97-AF65-F5344CB8AC3E}">
        <p14:creationId xmlns:p14="http://schemas.microsoft.com/office/powerpoint/2010/main" val="21685490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ABC9BB85-CE20-4DCB-93B9-C8CD698FAD63}" type="datetimeFigureOut">
              <a:rPr lang="fr-FR" smtClean="0"/>
              <a:pPr/>
              <a:t>20/05/2019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6BC0BBC-3AF5-4C6C-9E98-BEBD37BFF9DC}" type="slidenum">
              <a:rPr lang="fr-FR" smtClean="0"/>
              <a:pPr/>
              <a:t>‹#›</a:t>
            </a:fld>
            <a:endParaRPr lang="fr-FR"/>
          </a:p>
        </p:txBody>
      </p:sp>
    </p:spTree>
    <p:extLst>
      <p:ext uri="{BB962C8B-B14F-4D97-AF65-F5344CB8AC3E}">
        <p14:creationId xmlns:p14="http://schemas.microsoft.com/office/powerpoint/2010/main" val="344462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ABC9BB85-CE20-4DCB-93B9-C8CD698FAD63}" type="datetimeFigureOut">
              <a:rPr lang="fr-FR" smtClean="0"/>
              <a:pPr/>
              <a:t>20/05/2019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6BC0BBC-3AF5-4C6C-9E98-BEBD37BFF9DC}" type="slidenum">
              <a:rPr lang="fr-FR" smtClean="0"/>
              <a:pPr/>
              <a:t>‹#›</a:t>
            </a:fld>
            <a:endParaRPr lang="fr-FR"/>
          </a:p>
        </p:txBody>
      </p:sp>
    </p:spTree>
    <p:extLst>
      <p:ext uri="{BB962C8B-B14F-4D97-AF65-F5344CB8AC3E}">
        <p14:creationId xmlns:p14="http://schemas.microsoft.com/office/powerpoint/2010/main" val="2982177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p:cNvSpPr>
            <a:spLocks noGrp="1"/>
          </p:cNvSpPr>
          <p:nvPr>
            <p:ph type="dt" sz="half" idx="10"/>
          </p:nvPr>
        </p:nvSpPr>
        <p:spPr/>
        <p:txBody>
          <a:bodyPr/>
          <a:lstStyle/>
          <a:p>
            <a:fld id="{ABC9BB85-CE20-4DCB-93B9-C8CD698FAD63}" type="datetimeFigureOut">
              <a:rPr lang="fr-FR" smtClean="0"/>
              <a:pPr/>
              <a:t>20/05/2019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6BC0BBC-3AF5-4C6C-9E98-BEBD37BFF9DC}" type="slidenum">
              <a:rPr lang="fr-FR" smtClean="0"/>
              <a:pPr/>
              <a:t>‹#›</a:t>
            </a:fld>
            <a:endParaRPr lang="fr-FR"/>
          </a:p>
        </p:txBody>
      </p:sp>
    </p:spTree>
    <p:extLst>
      <p:ext uri="{BB962C8B-B14F-4D97-AF65-F5344CB8AC3E}">
        <p14:creationId xmlns:p14="http://schemas.microsoft.com/office/powerpoint/2010/main" val="21236023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ABC9BB85-CE20-4DCB-93B9-C8CD698FAD63}" type="datetimeFigureOut">
              <a:rPr lang="fr-FR" smtClean="0"/>
              <a:pPr/>
              <a:t>20/05/2019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6BC0BBC-3AF5-4C6C-9E98-BEBD37BFF9DC}" type="slidenum">
              <a:rPr lang="fr-FR" smtClean="0"/>
              <a:pPr/>
              <a:t>‹#›</a:t>
            </a:fld>
            <a:endParaRPr lang="fr-FR"/>
          </a:p>
        </p:txBody>
      </p:sp>
    </p:spTree>
    <p:extLst>
      <p:ext uri="{BB962C8B-B14F-4D97-AF65-F5344CB8AC3E}">
        <p14:creationId xmlns:p14="http://schemas.microsoft.com/office/powerpoint/2010/main" val="14198522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ABC9BB85-CE20-4DCB-93B9-C8CD698FAD63}" type="datetimeFigureOut">
              <a:rPr lang="fr-FR" smtClean="0"/>
              <a:pPr/>
              <a:t>20/05/2019</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96BC0BBC-3AF5-4C6C-9E98-BEBD37BFF9DC}" type="slidenum">
              <a:rPr lang="fr-FR" smtClean="0"/>
              <a:pPr/>
              <a:t>‹#›</a:t>
            </a:fld>
            <a:endParaRPr lang="fr-FR"/>
          </a:p>
        </p:txBody>
      </p:sp>
    </p:spTree>
    <p:extLst>
      <p:ext uri="{BB962C8B-B14F-4D97-AF65-F5344CB8AC3E}">
        <p14:creationId xmlns:p14="http://schemas.microsoft.com/office/powerpoint/2010/main" val="12927353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ABC9BB85-CE20-4DCB-93B9-C8CD698FAD63}" type="datetimeFigureOut">
              <a:rPr lang="fr-FR" smtClean="0"/>
              <a:pPr/>
              <a:t>20/05/2019</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96BC0BBC-3AF5-4C6C-9E98-BEBD37BFF9DC}" type="slidenum">
              <a:rPr lang="fr-FR" smtClean="0"/>
              <a:pPr/>
              <a:t>‹#›</a:t>
            </a:fld>
            <a:endParaRPr lang="fr-FR"/>
          </a:p>
        </p:txBody>
      </p:sp>
    </p:spTree>
    <p:extLst>
      <p:ext uri="{BB962C8B-B14F-4D97-AF65-F5344CB8AC3E}">
        <p14:creationId xmlns:p14="http://schemas.microsoft.com/office/powerpoint/2010/main" val="41400718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BC9BB85-CE20-4DCB-93B9-C8CD698FAD63}" type="datetimeFigureOut">
              <a:rPr lang="fr-FR" smtClean="0"/>
              <a:pPr/>
              <a:t>20/05/2019</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6BC0BBC-3AF5-4C6C-9E98-BEBD37BFF9DC}" type="slidenum">
              <a:rPr lang="fr-FR" smtClean="0"/>
              <a:pPr/>
              <a:t>‹#›</a:t>
            </a:fld>
            <a:endParaRPr lang="fr-FR"/>
          </a:p>
        </p:txBody>
      </p:sp>
    </p:spTree>
    <p:extLst>
      <p:ext uri="{BB962C8B-B14F-4D97-AF65-F5344CB8AC3E}">
        <p14:creationId xmlns:p14="http://schemas.microsoft.com/office/powerpoint/2010/main" val="42832400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ABC9BB85-CE20-4DCB-93B9-C8CD698FAD63}" type="datetimeFigureOut">
              <a:rPr lang="fr-FR" smtClean="0"/>
              <a:pPr/>
              <a:t>20/05/2019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6BC0BBC-3AF5-4C6C-9E98-BEBD37BFF9DC}" type="slidenum">
              <a:rPr lang="fr-FR" smtClean="0"/>
              <a:pPr/>
              <a:t>‹#›</a:t>
            </a:fld>
            <a:endParaRPr lang="fr-FR"/>
          </a:p>
        </p:txBody>
      </p:sp>
    </p:spTree>
    <p:extLst>
      <p:ext uri="{BB962C8B-B14F-4D97-AF65-F5344CB8AC3E}">
        <p14:creationId xmlns:p14="http://schemas.microsoft.com/office/powerpoint/2010/main" val="27543437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ABC9BB85-CE20-4DCB-93B9-C8CD698FAD63}" type="datetimeFigureOut">
              <a:rPr lang="fr-FR" smtClean="0"/>
              <a:pPr/>
              <a:t>20/05/2019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6BC0BBC-3AF5-4C6C-9E98-BEBD37BFF9DC}" type="slidenum">
              <a:rPr lang="fr-FR" smtClean="0"/>
              <a:pPr/>
              <a:t>‹#›</a:t>
            </a:fld>
            <a:endParaRPr lang="fr-FR"/>
          </a:p>
        </p:txBody>
      </p:sp>
    </p:spTree>
    <p:extLst>
      <p:ext uri="{BB962C8B-B14F-4D97-AF65-F5344CB8AC3E}">
        <p14:creationId xmlns:p14="http://schemas.microsoft.com/office/powerpoint/2010/main" val="24343009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C9BB85-CE20-4DCB-93B9-C8CD698FAD63}" type="datetimeFigureOut">
              <a:rPr lang="fr-FR" smtClean="0"/>
              <a:pPr/>
              <a:t>20/05/2019</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BC0BBC-3AF5-4C6C-9E98-BEBD37BFF9DC}" type="slidenum">
              <a:rPr lang="fr-FR" smtClean="0"/>
              <a:pPr/>
              <a:t>‹#›</a:t>
            </a:fld>
            <a:endParaRPr lang="fr-FR"/>
          </a:p>
        </p:txBody>
      </p:sp>
    </p:spTree>
    <p:extLst>
      <p:ext uri="{BB962C8B-B14F-4D97-AF65-F5344CB8AC3E}">
        <p14:creationId xmlns:p14="http://schemas.microsoft.com/office/powerpoint/2010/main" val="5463536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26.png"/><Relationship Id="rId5" Type="http://schemas.openxmlformats.org/officeDocument/2006/relationships/image" Target="../media/image25.png"/><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8.jpe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31.jpeg"/><Relationship Id="rId5" Type="http://schemas.openxmlformats.org/officeDocument/2006/relationships/image" Target="../media/image30.jpeg"/><Relationship Id="rId4" Type="http://schemas.openxmlformats.org/officeDocument/2006/relationships/image" Target="../media/image29.jpe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mailto:nouvel@mmsh.univ-aix.fr"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mailto:evelyne.sinigaglia@cnrs.fr"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www.pactols.frantiq.fr/"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5.pn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7" Type="http://schemas.openxmlformats.org/officeDocument/2006/relationships/image" Target="../media/image14.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5.png"/><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7" Type="http://schemas.openxmlformats.org/officeDocument/2006/relationships/image" Target="../media/image18.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image" Target="../media/image19.png"/><Relationship Id="rId7" Type="http://schemas.openxmlformats.org/officeDocument/2006/relationships/image" Target="../media/image22.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21.png"/><Relationship Id="rId5" Type="http://schemas.openxmlformats.org/officeDocument/2006/relationships/image" Target="../media/image20.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err="1"/>
              <a:t>Integrating</a:t>
            </a:r>
            <a:r>
              <a:rPr lang="fr-FR" dirty="0"/>
              <a:t> PACTOLS</a:t>
            </a:r>
            <a:br>
              <a:rPr lang="fr-FR" dirty="0"/>
            </a:br>
            <a:r>
              <a:rPr lang="fr-FR" dirty="0" err="1"/>
              <a:t>into</a:t>
            </a:r>
            <a:r>
              <a:rPr lang="fr-FR" dirty="0"/>
              <a:t> the BBT</a:t>
            </a:r>
          </a:p>
        </p:txBody>
      </p:sp>
      <p:sp>
        <p:nvSpPr>
          <p:cNvPr id="3" name="Sous-titre 2"/>
          <p:cNvSpPr>
            <a:spLocks noGrp="1"/>
          </p:cNvSpPr>
          <p:nvPr>
            <p:ph type="subTitle" idx="1"/>
          </p:nvPr>
        </p:nvSpPr>
        <p:spPr/>
        <p:txBody>
          <a:bodyPr/>
          <a:lstStyle/>
          <a:p>
            <a:r>
              <a:rPr lang="fr-FR" dirty="0"/>
              <a:t>A challenge and </a:t>
            </a:r>
            <a:r>
              <a:rPr lang="fr-FR" dirty="0" err="1"/>
              <a:t>opportunity</a:t>
            </a:r>
            <a:r>
              <a:rPr lang="fr-FR" dirty="0"/>
              <a:t> for change</a:t>
            </a:r>
          </a:p>
        </p:txBody>
      </p:sp>
      <p:sp>
        <p:nvSpPr>
          <p:cNvPr id="4" name="ZoneTexte 3"/>
          <p:cNvSpPr txBox="1"/>
          <p:nvPr/>
        </p:nvSpPr>
        <p:spPr>
          <a:xfrm>
            <a:off x="7964909" y="5710995"/>
            <a:ext cx="3680495" cy="923330"/>
          </a:xfrm>
          <a:prstGeom prst="rect">
            <a:avLst/>
          </a:prstGeom>
          <a:noFill/>
        </p:spPr>
        <p:txBody>
          <a:bodyPr wrap="none" rtlCol="0">
            <a:spAutoFit/>
          </a:bodyPr>
          <a:lstStyle/>
          <a:p>
            <a:r>
              <a:rPr lang="fr-FR" i="1" dirty="0" err="1"/>
              <a:t>Dariah</a:t>
            </a:r>
            <a:r>
              <a:rPr lang="fr-FR" i="1" dirty="0"/>
              <a:t> </a:t>
            </a:r>
            <a:r>
              <a:rPr lang="fr-FR" i="1" dirty="0" err="1"/>
              <a:t>Annual</a:t>
            </a:r>
            <a:r>
              <a:rPr lang="fr-FR" i="1" dirty="0"/>
              <a:t> Event</a:t>
            </a:r>
          </a:p>
          <a:p>
            <a:r>
              <a:rPr lang="fr-FR" i="1" dirty="0"/>
              <a:t>Thesaurus Maintenance WG Meeting</a:t>
            </a:r>
          </a:p>
          <a:p>
            <a:r>
              <a:rPr lang="fr-FR" i="1" dirty="0" err="1"/>
              <a:t>Warsaw</a:t>
            </a:r>
            <a:r>
              <a:rPr lang="fr-FR" i="1" dirty="0"/>
              <a:t>, 17th May 2019</a:t>
            </a:r>
          </a:p>
        </p:txBody>
      </p:sp>
      <p:pic>
        <p:nvPicPr>
          <p:cNvPr id="5" name="Imag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7169" y="5449345"/>
            <a:ext cx="2905631" cy="932404"/>
          </a:xfrm>
          <a:prstGeom prst="rect">
            <a:avLst/>
          </a:prstGeom>
        </p:spPr>
      </p:pic>
      <p:pic>
        <p:nvPicPr>
          <p:cNvPr id="6" name="Imag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94222" y="5710996"/>
            <a:ext cx="721892" cy="721892"/>
          </a:xfrm>
          <a:prstGeom prst="rect">
            <a:avLst/>
          </a:prstGeom>
        </p:spPr>
      </p:pic>
      <p:pic>
        <p:nvPicPr>
          <p:cNvPr id="7" name="Imag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960905" y="5598695"/>
            <a:ext cx="764504" cy="974368"/>
          </a:xfrm>
          <a:prstGeom prst="rect">
            <a:avLst/>
          </a:prstGeom>
        </p:spPr>
      </p:pic>
    </p:spTree>
    <p:extLst>
      <p:ext uri="{BB962C8B-B14F-4D97-AF65-F5344CB8AC3E}">
        <p14:creationId xmlns:p14="http://schemas.microsoft.com/office/powerpoint/2010/main" val="6059070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3" cstate="print"/>
          <a:srcRect/>
          <a:stretch>
            <a:fillRect/>
          </a:stretch>
        </p:blipFill>
        <p:spPr bwMode="auto">
          <a:xfrm>
            <a:off x="2812733" y="2366963"/>
            <a:ext cx="2543175" cy="3952875"/>
          </a:xfrm>
          <a:prstGeom prst="rect">
            <a:avLst/>
          </a:prstGeom>
          <a:noFill/>
          <a:ln w="9525">
            <a:solidFill>
              <a:schemeClr val="accent1">
                <a:lumMod val="60000"/>
                <a:lumOff val="40000"/>
              </a:schemeClr>
            </a:solidFill>
            <a:miter lim="800000"/>
            <a:headEnd/>
            <a:tailEnd/>
          </a:ln>
          <a:effectLst>
            <a:outerShdw blurRad="50800" dist="38100" dir="10800000" algn="r" rotWithShape="0">
              <a:prstClr val="black">
                <a:alpha val="40000"/>
              </a:prstClr>
            </a:outerShdw>
          </a:effectLst>
        </p:spPr>
      </p:pic>
      <p:sp>
        <p:nvSpPr>
          <p:cNvPr id="2" name="Titre 1"/>
          <p:cNvSpPr>
            <a:spLocks noGrp="1"/>
          </p:cNvSpPr>
          <p:nvPr>
            <p:ph type="title"/>
          </p:nvPr>
        </p:nvSpPr>
        <p:spPr>
          <a:xfrm>
            <a:off x="293624" y="376640"/>
            <a:ext cx="11023600" cy="760942"/>
          </a:xfrm>
        </p:spPr>
        <p:txBody>
          <a:bodyPr>
            <a:normAutofit/>
          </a:bodyPr>
          <a:lstStyle/>
          <a:p>
            <a:r>
              <a:rPr lang="fr-FR" sz="4000" dirty="0"/>
              <a:t>Sport (</a:t>
            </a:r>
            <a:r>
              <a:rPr lang="fr-FR" sz="4000" dirty="0" err="1"/>
              <a:t>now</a:t>
            </a:r>
            <a:r>
              <a:rPr lang="fr-FR" sz="4000" dirty="0"/>
              <a:t> Physical </a:t>
            </a:r>
            <a:r>
              <a:rPr lang="fr-FR" sz="4000" dirty="0" err="1"/>
              <a:t>Exercise</a:t>
            </a:r>
            <a:r>
              <a:rPr lang="fr-FR" sz="4000" dirty="0"/>
              <a:t>)</a:t>
            </a:r>
          </a:p>
        </p:txBody>
      </p:sp>
      <p:pic>
        <p:nvPicPr>
          <p:cNvPr id="6" name="Picture 2"/>
          <p:cNvPicPr>
            <a:picLocks noGrp="1" noChangeAspect="1" noChangeArrowheads="1"/>
          </p:cNvPicPr>
          <p:nvPr>
            <p:ph sz="half" idx="1"/>
          </p:nvPr>
        </p:nvPicPr>
        <p:blipFill>
          <a:blip r:embed="rId4" cstate="print"/>
          <a:stretch>
            <a:fillRect/>
          </a:stretch>
        </p:blipFill>
        <p:spPr bwMode="auto">
          <a:xfrm>
            <a:off x="751402" y="1310086"/>
            <a:ext cx="2023881" cy="5091468"/>
          </a:xfrm>
          <a:prstGeom prst="rect">
            <a:avLst/>
          </a:prstGeom>
          <a:noFill/>
          <a:ln w="9525">
            <a:solidFill>
              <a:schemeClr val="accent1">
                <a:lumMod val="60000"/>
                <a:lumOff val="40000"/>
              </a:schemeClr>
            </a:solidFill>
            <a:miter lim="800000"/>
            <a:headEnd/>
            <a:tailEnd/>
          </a:ln>
          <a:effectLst>
            <a:outerShdw blurRad="50800" dist="38100" dir="10800000" algn="r" rotWithShape="0">
              <a:prstClr val="black">
                <a:alpha val="40000"/>
              </a:prstClr>
            </a:outerShdw>
          </a:effectLst>
        </p:spPr>
      </p:pic>
      <p:cxnSp>
        <p:nvCxnSpPr>
          <p:cNvPr id="7" name="Connecteur droit avec flèche 6"/>
          <p:cNvCxnSpPr/>
          <p:nvPr/>
        </p:nvCxnSpPr>
        <p:spPr>
          <a:xfrm flipV="1">
            <a:off x="1491916" y="2432304"/>
            <a:ext cx="1452452" cy="15140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6149" name="Picture 5"/>
          <p:cNvPicPr>
            <a:picLocks noChangeAspect="1" noChangeArrowheads="1"/>
          </p:cNvPicPr>
          <p:nvPr/>
        </p:nvPicPr>
        <p:blipFill>
          <a:blip r:embed="rId5" cstate="print"/>
          <a:srcRect/>
          <a:stretch>
            <a:fillRect/>
          </a:stretch>
        </p:blipFill>
        <p:spPr bwMode="auto">
          <a:xfrm>
            <a:off x="6603492" y="76188"/>
            <a:ext cx="2741676" cy="6766314"/>
          </a:xfrm>
          <a:prstGeom prst="rect">
            <a:avLst/>
          </a:prstGeom>
          <a:noFill/>
          <a:ln w="9525">
            <a:solidFill>
              <a:schemeClr val="accent2"/>
            </a:solidFill>
            <a:miter lim="800000"/>
            <a:headEnd/>
            <a:tailEnd/>
          </a:ln>
          <a:effectLst>
            <a:outerShdw blurRad="50800" dist="38100" dir="10800000" algn="r" rotWithShape="0">
              <a:prstClr val="black">
                <a:alpha val="40000"/>
              </a:prstClr>
            </a:outerShdw>
          </a:effectLst>
        </p:spPr>
      </p:pic>
      <p:cxnSp>
        <p:nvCxnSpPr>
          <p:cNvPr id="11" name="Connecteur droit avec flèche 10"/>
          <p:cNvCxnSpPr/>
          <p:nvPr/>
        </p:nvCxnSpPr>
        <p:spPr>
          <a:xfrm>
            <a:off x="3824061" y="6253692"/>
            <a:ext cx="3491139" cy="317589"/>
          </a:xfrm>
          <a:prstGeom prst="straightConnector1">
            <a:avLst/>
          </a:prstGeom>
          <a:ln>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3" name="Connecteur droit avec flèche 12"/>
          <p:cNvCxnSpPr/>
          <p:nvPr/>
        </p:nvCxnSpPr>
        <p:spPr>
          <a:xfrm flipV="1">
            <a:off x="3994542" y="914400"/>
            <a:ext cx="3320658" cy="2565096"/>
          </a:xfrm>
          <a:prstGeom prst="straightConnector1">
            <a:avLst/>
          </a:prstGeom>
          <a:ln>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5" name="Connecteur droit avec flèche 14"/>
          <p:cNvCxnSpPr/>
          <p:nvPr/>
        </p:nvCxnSpPr>
        <p:spPr>
          <a:xfrm>
            <a:off x="3948047" y="3866953"/>
            <a:ext cx="3367153" cy="1650444"/>
          </a:xfrm>
          <a:prstGeom prst="straightConnector1">
            <a:avLst/>
          </a:prstGeom>
          <a:ln>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pic>
        <p:nvPicPr>
          <p:cNvPr id="6150" name="Picture 6"/>
          <p:cNvPicPr>
            <a:picLocks noChangeAspect="1" noChangeArrowheads="1"/>
          </p:cNvPicPr>
          <p:nvPr/>
        </p:nvPicPr>
        <p:blipFill>
          <a:blip r:embed="rId6" cstate="print"/>
          <a:srcRect/>
          <a:stretch>
            <a:fillRect/>
          </a:stretch>
        </p:blipFill>
        <p:spPr bwMode="auto">
          <a:xfrm>
            <a:off x="8847111" y="2258475"/>
            <a:ext cx="2990850" cy="3952875"/>
          </a:xfrm>
          <a:prstGeom prst="rect">
            <a:avLst/>
          </a:prstGeom>
          <a:noFill/>
          <a:ln w="9525">
            <a:solidFill>
              <a:schemeClr val="accent2"/>
            </a:solidFill>
            <a:miter lim="800000"/>
            <a:headEnd/>
            <a:tailEnd/>
          </a:ln>
          <a:effectLst>
            <a:outerShdw blurRad="50800" dist="38100" dir="10800000" algn="r" rotWithShape="0">
              <a:prstClr val="black">
                <a:alpha val="40000"/>
              </a:prstClr>
            </a:outerShdw>
          </a:effectLst>
        </p:spPr>
      </p:pic>
      <p:cxnSp>
        <p:nvCxnSpPr>
          <p:cNvPr id="18" name="Connecteur droit avec flèche 17"/>
          <p:cNvCxnSpPr/>
          <p:nvPr/>
        </p:nvCxnSpPr>
        <p:spPr>
          <a:xfrm>
            <a:off x="3905573" y="4045058"/>
            <a:ext cx="5408908" cy="15498"/>
          </a:xfrm>
          <a:prstGeom prst="straightConnector1">
            <a:avLst/>
          </a:prstGeom>
          <a:ln>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21" name="Ellipse 20"/>
          <p:cNvSpPr/>
          <p:nvPr/>
        </p:nvSpPr>
        <p:spPr>
          <a:xfrm>
            <a:off x="9080693" y="3212514"/>
            <a:ext cx="1777637" cy="268878"/>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Ellipse 21"/>
          <p:cNvSpPr/>
          <p:nvPr/>
        </p:nvSpPr>
        <p:spPr>
          <a:xfrm>
            <a:off x="6616463" y="0"/>
            <a:ext cx="1777637" cy="268878"/>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9965696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a:t>Some</a:t>
            </a:r>
            <a:r>
              <a:rPr lang="fr-FR" dirty="0"/>
              <a:t> questions </a:t>
            </a:r>
            <a:r>
              <a:rPr lang="fr-FR" dirty="0" err="1"/>
              <a:t>raised</a:t>
            </a:r>
            <a:r>
              <a:rPr lang="fr-FR" dirty="0"/>
              <a:t> </a:t>
            </a:r>
            <a:r>
              <a:rPr lang="fr-FR" dirty="0" err="1"/>
              <a:t>during</a:t>
            </a:r>
            <a:r>
              <a:rPr lang="fr-FR" dirty="0"/>
              <a:t> the </a:t>
            </a:r>
            <a:r>
              <a:rPr lang="fr-FR" dirty="0" err="1"/>
              <a:t>work</a:t>
            </a:r>
            <a:r>
              <a:rPr lang="fr-FR" dirty="0"/>
              <a:t> process : </a:t>
            </a:r>
          </a:p>
        </p:txBody>
      </p:sp>
      <p:sp>
        <p:nvSpPr>
          <p:cNvPr id="3" name="Espace réservé du contenu 2"/>
          <p:cNvSpPr>
            <a:spLocks noGrp="1"/>
          </p:cNvSpPr>
          <p:nvPr>
            <p:ph idx="1"/>
          </p:nvPr>
        </p:nvSpPr>
        <p:spPr/>
        <p:txBody>
          <a:bodyPr/>
          <a:lstStyle/>
          <a:p>
            <a:r>
              <a:rPr lang="fr-FR" dirty="0"/>
              <a:t>Sacrifice : </a:t>
            </a:r>
            <a:r>
              <a:rPr lang="fr-FR" dirty="0" err="1"/>
              <a:t>Role</a:t>
            </a:r>
            <a:r>
              <a:rPr lang="fr-FR" dirty="0"/>
              <a:t> or </a:t>
            </a:r>
            <a:r>
              <a:rPr lang="fr-FR" dirty="0" err="1"/>
              <a:t>Function</a:t>
            </a:r>
            <a:r>
              <a:rPr lang="fr-FR" dirty="0"/>
              <a:t> ?</a:t>
            </a:r>
          </a:p>
          <a:p>
            <a:pPr>
              <a:buNone/>
            </a:pPr>
            <a:endParaRPr lang="fr-FR" dirty="0"/>
          </a:p>
          <a:p>
            <a:r>
              <a:rPr lang="fr-FR" dirty="0" err="1"/>
              <a:t>Teaching</a:t>
            </a:r>
            <a:r>
              <a:rPr lang="fr-FR" dirty="0"/>
              <a:t> : </a:t>
            </a:r>
            <a:r>
              <a:rPr lang="fr-FR" dirty="0" err="1"/>
              <a:t>Function</a:t>
            </a:r>
            <a:r>
              <a:rPr lang="fr-FR" dirty="0"/>
              <a:t> or Method ?</a:t>
            </a:r>
          </a:p>
          <a:p>
            <a:pPr>
              <a:buNone/>
            </a:pPr>
            <a:endParaRPr lang="fr-FR" dirty="0"/>
          </a:p>
          <a:p>
            <a:r>
              <a:rPr lang="fr-FR" dirty="0" err="1"/>
              <a:t>Shipwrecking</a:t>
            </a:r>
            <a:r>
              <a:rPr lang="fr-FR" dirty="0"/>
              <a:t> : Natural </a:t>
            </a:r>
            <a:r>
              <a:rPr lang="fr-FR" dirty="0" err="1"/>
              <a:t>disasters</a:t>
            </a:r>
            <a:r>
              <a:rPr lang="fr-FR" dirty="0"/>
              <a:t> or Human interactions ?</a:t>
            </a:r>
          </a:p>
          <a:p>
            <a:endParaRPr lang="fr-FR" dirty="0"/>
          </a:p>
          <a:p>
            <a:r>
              <a:rPr lang="fr-FR" dirty="0" err="1"/>
              <a:t>Archaeological</a:t>
            </a:r>
            <a:r>
              <a:rPr lang="fr-FR" dirty="0"/>
              <a:t> site : Physical </a:t>
            </a:r>
            <a:r>
              <a:rPr lang="fr-FR" dirty="0" err="1"/>
              <a:t>feature</a:t>
            </a:r>
            <a:r>
              <a:rPr lang="fr-FR" dirty="0"/>
              <a:t>, </a:t>
            </a:r>
            <a:r>
              <a:rPr lang="fr-FR" dirty="0" err="1"/>
              <a:t>Built</a:t>
            </a:r>
            <a:r>
              <a:rPr lang="fr-FR" dirty="0"/>
              <a:t> </a:t>
            </a:r>
            <a:r>
              <a:rPr lang="fr-FR" dirty="0" err="1"/>
              <a:t>environment</a:t>
            </a:r>
            <a:r>
              <a:rPr lang="fr-FR" dirty="0"/>
              <a:t> or </a:t>
            </a:r>
            <a:r>
              <a:rPr lang="fr-FR" dirty="0" err="1"/>
              <a:t>Propositional</a:t>
            </a:r>
            <a:r>
              <a:rPr lang="fr-FR" dirty="0"/>
              <a:t> </a:t>
            </a:r>
            <a:r>
              <a:rPr lang="fr-FR" dirty="0" err="1"/>
              <a:t>object</a:t>
            </a:r>
            <a:r>
              <a:rPr lang="fr-FR" dirty="0"/>
              <a:t> ?</a:t>
            </a:r>
          </a:p>
          <a:p>
            <a:pPr marL="0" indent="0">
              <a:buNone/>
            </a:pPr>
            <a:endParaRPr lang="fr-FR" dirty="0"/>
          </a:p>
        </p:txBody>
      </p:sp>
      <p:pic>
        <p:nvPicPr>
          <p:cNvPr id="4" name="Imag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61398" y="598759"/>
            <a:ext cx="2066537" cy="2474406"/>
          </a:xfrm>
          <a:prstGeom prst="rect">
            <a:avLst/>
          </a:prstGeom>
        </p:spPr>
      </p:pic>
    </p:spTree>
    <p:extLst>
      <p:ext uri="{BB962C8B-B14F-4D97-AF65-F5344CB8AC3E}">
        <p14:creationId xmlns:p14="http://schemas.microsoft.com/office/powerpoint/2010/main" val="25930544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07571" y="204416"/>
            <a:ext cx="10515600" cy="1325563"/>
          </a:xfrm>
        </p:spPr>
        <p:txBody>
          <a:bodyPr/>
          <a:lstStyle/>
          <a:p>
            <a:r>
              <a:rPr lang="fr-FR" dirty="0"/>
              <a:t>Empreinte / Impression ?</a:t>
            </a:r>
            <a:br>
              <a:rPr lang="fr-FR" dirty="0"/>
            </a:br>
            <a:endParaRPr lang="fr-FR" dirty="0"/>
          </a:p>
        </p:txBody>
      </p:sp>
      <p:sp>
        <p:nvSpPr>
          <p:cNvPr id="3" name="Espace réservé du contenu 2"/>
          <p:cNvSpPr>
            <a:spLocks noGrp="1"/>
          </p:cNvSpPr>
          <p:nvPr>
            <p:ph idx="1"/>
          </p:nvPr>
        </p:nvSpPr>
        <p:spPr>
          <a:xfrm>
            <a:off x="838200" y="1295400"/>
            <a:ext cx="10515600" cy="1981200"/>
          </a:xfrm>
        </p:spPr>
        <p:txBody>
          <a:bodyPr>
            <a:normAutofit/>
          </a:bodyPr>
          <a:lstStyle/>
          <a:p>
            <a:pPr marL="0" indent="0"/>
            <a:r>
              <a:rPr lang="fr-FR" dirty="0" err="1"/>
              <a:t>Could</a:t>
            </a:r>
            <a:r>
              <a:rPr lang="fr-FR" dirty="0"/>
              <a:t> </a:t>
            </a:r>
            <a:r>
              <a:rPr lang="fr-FR" dirty="0" err="1"/>
              <a:t>it</a:t>
            </a:r>
            <a:r>
              <a:rPr lang="fr-FR" dirty="0"/>
              <a:t> </a:t>
            </a:r>
            <a:r>
              <a:rPr lang="fr-FR" dirty="0" err="1"/>
              <a:t>be</a:t>
            </a:r>
            <a:r>
              <a:rPr lang="fr-FR" dirty="0"/>
              <a:t> a </a:t>
            </a:r>
          </a:p>
          <a:p>
            <a:pPr marL="457200" lvl="1" indent="0"/>
            <a:r>
              <a:rPr lang="fr-FR" dirty="0"/>
              <a:t>Physical </a:t>
            </a:r>
            <a:r>
              <a:rPr lang="fr-FR" dirty="0" err="1"/>
              <a:t>feature</a:t>
            </a:r>
            <a:r>
              <a:rPr lang="fr-FR" dirty="0"/>
              <a:t> </a:t>
            </a:r>
          </a:p>
          <a:p>
            <a:pPr marL="457200" lvl="1" indent="0"/>
            <a:r>
              <a:rPr lang="fr-FR" dirty="0"/>
              <a:t>Structural part of </a:t>
            </a:r>
            <a:r>
              <a:rPr lang="fr-FR" dirty="0" err="1"/>
              <a:t>material</a:t>
            </a:r>
            <a:r>
              <a:rPr lang="fr-FR" dirty="0"/>
              <a:t> </a:t>
            </a:r>
            <a:r>
              <a:rPr lang="fr-FR" dirty="0" err="1"/>
              <a:t>objects</a:t>
            </a:r>
            <a:r>
              <a:rPr lang="fr-FR" dirty="0"/>
              <a:t> </a:t>
            </a:r>
          </a:p>
          <a:p>
            <a:pPr marL="457200" lvl="1" indent="0"/>
            <a:r>
              <a:rPr lang="fr-FR" dirty="0"/>
              <a:t>or </a:t>
            </a:r>
            <a:r>
              <a:rPr lang="fr-FR" dirty="0" err="1"/>
              <a:t>even</a:t>
            </a:r>
            <a:r>
              <a:rPr lang="fr-FR" dirty="0"/>
              <a:t> </a:t>
            </a:r>
            <a:r>
              <a:rPr lang="fr-FR" dirty="0" err="1"/>
              <a:t>Symbolic</a:t>
            </a:r>
            <a:r>
              <a:rPr lang="fr-FR" dirty="0"/>
              <a:t> </a:t>
            </a:r>
            <a:r>
              <a:rPr lang="fr-FR" dirty="0" err="1"/>
              <a:t>object</a:t>
            </a:r>
            <a:r>
              <a:rPr lang="fr-FR" dirty="0"/>
              <a:t>							</a:t>
            </a:r>
          </a:p>
        </p:txBody>
      </p:sp>
      <p:pic>
        <p:nvPicPr>
          <p:cNvPr id="6" name="Imag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75930" y="5132719"/>
            <a:ext cx="2897831" cy="1168356"/>
          </a:xfrm>
          <a:prstGeom prst="rect">
            <a:avLst/>
          </a:prstGeom>
        </p:spPr>
      </p:pic>
      <p:pic>
        <p:nvPicPr>
          <p:cNvPr id="7" name="Imag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08967" y="3390397"/>
            <a:ext cx="1963152" cy="1474149"/>
          </a:xfrm>
          <a:prstGeom prst="rect">
            <a:avLst/>
          </a:prstGeom>
        </p:spPr>
      </p:pic>
      <p:pic>
        <p:nvPicPr>
          <p:cNvPr id="8" name="Image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937000" y="4133006"/>
            <a:ext cx="1619853" cy="2267794"/>
          </a:xfrm>
          <a:prstGeom prst="rect">
            <a:avLst/>
          </a:prstGeom>
        </p:spPr>
      </p:pic>
      <p:pic>
        <p:nvPicPr>
          <p:cNvPr id="9" name="Image 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253710" y="2959136"/>
            <a:ext cx="2493433" cy="1564063"/>
          </a:xfrm>
          <a:prstGeom prst="rect">
            <a:avLst/>
          </a:prstGeom>
        </p:spPr>
      </p:pic>
      <p:sp>
        <p:nvSpPr>
          <p:cNvPr id="10" name="Rectangle 9"/>
          <p:cNvSpPr/>
          <p:nvPr/>
        </p:nvSpPr>
        <p:spPr>
          <a:xfrm>
            <a:off x="1208967" y="4895334"/>
            <a:ext cx="1112356" cy="369332"/>
          </a:xfrm>
          <a:prstGeom prst="rect">
            <a:avLst/>
          </a:prstGeom>
        </p:spPr>
        <p:txBody>
          <a:bodyPr wrap="none">
            <a:spAutoFit/>
          </a:bodyPr>
          <a:lstStyle/>
          <a:p>
            <a:r>
              <a:rPr lang="fr-FR" dirty="0" err="1"/>
              <a:t>Footprint</a:t>
            </a:r>
            <a:r>
              <a:rPr lang="fr-FR" dirty="0"/>
              <a:t> </a:t>
            </a:r>
          </a:p>
        </p:txBody>
      </p:sp>
      <p:sp>
        <p:nvSpPr>
          <p:cNvPr id="11" name="Rectangle 10"/>
          <p:cNvSpPr/>
          <p:nvPr/>
        </p:nvSpPr>
        <p:spPr>
          <a:xfrm>
            <a:off x="3937000" y="3726934"/>
            <a:ext cx="1591461" cy="369332"/>
          </a:xfrm>
          <a:prstGeom prst="rect">
            <a:avLst/>
          </a:prstGeom>
        </p:spPr>
        <p:txBody>
          <a:bodyPr wrap="none">
            <a:spAutoFit/>
          </a:bodyPr>
          <a:lstStyle/>
          <a:p>
            <a:r>
              <a:rPr lang="fr-FR" dirty="0" err="1"/>
              <a:t>Negative</a:t>
            </a:r>
            <a:r>
              <a:rPr lang="fr-FR" dirty="0"/>
              <a:t> hand </a:t>
            </a:r>
          </a:p>
        </p:txBody>
      </p:sp>
      <p:sp>
        <p:nvSpPr>
          <p:cNvPr id="12" name="Rectangle 11"/>
          <p:cNvSpPr/>
          <p:nvPr/>
        </p:nvSpPr>
        <p:spPr>
          <a:xfrm>
            <a:off x="9676110" y="4521200"/>
            <a:ext cx="1103379" cy="369332"/>
          </a:xfrm>
          <a:prstGeom prst="rect">
            <a:avLst/>
          </a:prstGeom>
        </p:spPr>
        <p:txBody>
          <a:bodyPr wrap="square">
            <a:spAutoFit/>
          </a:bodyPr>
          <a:lstStyle/>
          <a:p>
            <a:r>
              <a:rPr lang="fr-FR" dirty="0" err="1"/>
              <a:t>Leaf</a:t>
            </a:r>
            <a:r>
              <a:rPr lang="fr-FR" dirty="0"/>
              <a:t> </a:t>
            </a:r>
            <a:r>
              <a:rPr lang="fr-FR" dirty="0" err="1"/>
              <a:t>fossil</a:t>
            </a:r>
            <a:endParaRPr lang="fr-FR" dirty="0"/>
          </a:p>
        </p:txBody>
      </p:sp>
      <p:sp>
        <p:nvSpPr>
          <p:cNvPr id="13" name="Rectangle 12"/>
          <p:cNvSpPr/>
          <p:nvPr/>
        </p:nvSpPr>
        <p:spPr>
          <a:xfrm>
            <a:off x="6150530" y="4717534"/>
            <a:ext cx="2528449" cy="369332"/>
          </a:xfrm>
          <a:prstGeom prst="rect">
            <a:avLst/>
          </a:prstGeom>
        </p:spPr>
        <p:txBody>
          <a:bodyPr wrap="none">
            <a:spAutoFit/>
          </a:bodyPr>
          <a:lstStyle/>
          <a:p>
            <a:r>
              <a:rPr lang="fr-FR" dirty="0" err="1"/>
              <a:t>Cylinder</a:t>
            </a:r>
            <a:r>
              <a:rPr lang="fr-FR" dirty="0"/>
              <a:t> </a:t>
            </a:r>
            <a:r>
              <a:rPr lang="fr-FR" dirty="0" err="1"/>
              <a:t>Seal</a:t>
            </a:r>
            <a:r>
              <a:rPr lang="fr-FR" dirty="0"/>
              <a:t> impression </a:t>
            </a:r>
          </a:p>
        </p:txBody>
      </p:sp>
    </p:spTree>
    <p:extLst>
      <p:ext uri="{BB962C8B-B14F-4D97-AF65-F5344CB8AC3E}">
        <p14:creationId xmlns:p14="http://schemas.microsoft.com/office/powerpoint/2010/main" val="39552722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DBB232B-D646-468C-9E08-70BB70E1979C}"/>
              </a:ext>
            </a:extLst>
          </p:cNvPr>
          <p:cNvSpPr>
            <a:spLocks noGrp="1"/>
          </p:cNvSpPr>
          <p:nvPr>
            <p:ph type="title"/>
          </p:nvPr>
        </p:nvSpPr>
        <p:spPr/>
        <p:txBody>
          <a:bodyPr/>
          <a:lstStyle/>
          <a:p>
            <a:r>
              <a:rPr lang="fr-FR" dirty="0" err="1"/>
              <a:t>Some</a:t>
            </a:r>
            <a:r>
              <a:rPr lang="fr-FR" dirty="0"/>
              <a:t> </a:t>
            </a:r>
            <a:r>
              <a:rPr lang="fr-FR" dirty="0" err="1"/>
              <a:t>other</a:t>
            </a:r>
            <a:r>
              <a:rPr lang="fr-FR" dirty="0"/>
              <a:t> questions :</a:t>
            </a:r>
          </a:p>
        </p:txBody>
      </p:sp>
      <p:sp>
        <p:nvSpPr>
          <p:cNvPr id="3" name="Espace réservé du contenu 2">
            <a:extLst>
              <a:ext uri="{FF2B5EF4-FFF2-40B4-BE49-F238E27FC236}">
                <a16:creationId xmlns:a16="http://schemas.microsoft.com/office/drawing/2014/main" id="{548BE5AE-C517-4BAE-A261-6F9CF6A3135A}"/>
              </a:ext>
            </a:extLst>
          </p:cNvPr>
          <p:cNvSpPr>
            <a:spLocks noGrp="1"/>
          </p:cNvSpPr>
          <p:nvPr>
            <p:ph idx="1"/>
          </p:nvPr>
        </p:nvSpPr>
        <p:spPr/>
        <p:txBody>
          <a:bodyPr/>
          <a:lstStyle/>
          <a:p>
            <a:r>
              <a:rPr lang="fr-FR" dirty="0"/>
              <a:t>Bilinguisme / </a:t>
            </a:r>
            <a:r>
              <a:rPr lang="fr-FR" dirty="0" err="1"/>
              <a:t>Bilingualism</a:t>
            </a:r>
            <a:endParaRPr lang="fr-FR" dirty="0"/>
          </a:p>
          <a:p>
            <a:pPr marL="0" indent="0">
              <a:buNone/>
            </a:pPr>
            <a:r>
              <a:rPr lang="fr-FR" dirty="0"/>
              <a:t>Proposition </a:t>
            </a:r>
          </a:p>
          <a:p>
            <a:pPr marL="0" indent="0">
              <a:buNone/>
            </a:pPr>
            <a:r>
              <a:rPr lang="fr-FR" dirty="0"/>
              <a:t>New </a:t>
            </a:r>
            <a:r>
              <a:rPr lang="fr-FR" dirty="0" err="1"/>
              <a:t>Category</a:t>
            </a:r>
            <a:r>
              <a:rPr lang="fr-FR" dirty="0"/>
              <a:t> : </a:t>
            </a:r>
            <a:r>
              <a:rPr lang="fr-FR" dirty="0" err="1"/>
              <a:t>Property</a:t>
            </a:r>
            <a:r>
              <a:rPr lang="fr-FR" dirty="0"/>
              <a:t> ?</a:t>
            </a:r>
          </a:p>
          <a:p>
            <a:endParaRPr lang="fr-FR" dirty="0"/>
          </a:p>
          <a:p>
            <a:r>
              <a:rPr lang="fr-FR" dirty="0"/>
              <a:t>Divinités / </a:t>
            </a:r>
            <a:r>
              <a:rPr lang="fr-FR" dirty="0" err="1"/>
              <a:t>Deities</a:t>
            </a:r>
            <a:endParaRPr lang="fr-FR" dirty="0"/>
          </a:p>
          <a:p>
            <a:pPr marL="0" indent="0">
              <a:buNone/>
            </a:pPr>
            <a:r>
              <a:rPr lang="fr-FR" dirty="0"/>
              <a:t>Proposition </a:t>
            </a:r>
          </a:p>
          <a:p>
            <a:pPr marL="0" indent="0">
              <a:buNone/>
            </a:pPr>
            <a:r>
              <a:rPr lang="fr-FR" dirty="0"/>
              <a:t>New </a:t>
            </a:r>
            <a:r>
              <a:rPr lang="fr-FR" dirty="0" err="1"/>
              <a:t>Category</a:t>
            </a:r>
            <a:r>
              <a:rPr lang="fr-FR" dirty="0"/>
              <a:t> : </a:t>
            </a:r>
            <a:r>
              <a:rPr lang="fr-FR" dirty="0" err="1"/>
              <a:t>Hypothetical</a:t>
            </a:r>
            <a:r>
              <a:rPr lang="fr-FR" dirty="0"/>
              <a:t> </a:t>
            </a:r>
            <a:r>
              <a:rPr lang="fr-FR" dirty="0" err="1"/>
              <a:t>beings</a:t>
            </a:r>
            <a:r>
              <a:rPr lang="fr-FR" dirty="0"/>
              <a:t> ?</a:t>
            </a:r>
          </a:p>
          <a:p>
            <a:endParaRPr lang="fr-FR" dirty="0"/>
          </a:p>
        </p:txBody>
      </p:sp>
    </p:spTree>
    <p:extLst>
      <p:ext uri="{BB962C8B-B14F-4D97-AF65-F5344CB8AC3E}">
        <p14:creationId xmlns:p14="http://schemas.microsoft.com/office/powerpoint/2010/main" val="17166908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marL="0" indent="0" algn="ctr">
              <a:buNone/>
            </a:pPr>
            <a:r>
              <a:rPr lang="fr-FR" sz="5400" dirty="0" err="1"/>
              <a:t>Thank</a:t>
            </a:r>
            <a:r>
              <a:rPr lang="fr-FR" sz="5400" dirty="0"/>
              <a:t> </a:t>
            </a:r>
            <a:r>
              <a:rPr lang="fr-FR" sz="5400" dirty="0" err="1"/>
              <a:t>you</a:t>
            </a:r>
            <a:r>
              <a:rPr lang="fr-FR" sz="5400" dirty="0"/>
              <a:t> !</a:t>
            </a:r>
          </a:p>
          <a:p>
            <a:pPr marL="0" indent="0">
              <a:buNone/>
            </a:pPr>
            <a:endParaRPr lang="fr-FR" sz="4400" dirty="0"/>
          </a:p>
          <a:p>
            <a:pPr marL="0" indent="0" algn="r">
              <a:buNone/>
            </a:pPr>
            <a:r>
              <a:rPr lang="fr-FR" sz="4000" dirty="0"/>
              <a:t>Blandine Nouvel </a:t>
            </a:r>
          </a:p>
          <a:p>
            <a:pPr marL="0" indent="0" algn="r">
              <a:buNone/>
            </a:pPr>
            <a:r>
              <a:rPr lang="fr-FR" sz="3600" dirty="0">
                <a:hlinkClick r:id="rId3"/>
              </a:rPr>
              <a:t>nouvel@mmsh.univ-aix.fr</a:t>
            </a:r>
            <a:endParaRPr lang="fr-FR" sz="3600" dirty="0"/>
          </a:p>
          <a:p>
            <a:pPr marL="0" indent="0" algn="r">
              <a:buNone/>
            </a:pPr>
            <a:r>
              <a:rPr lang="fr-FR" sz="4000" dirty="0"/>
              <a:t>Evelyne </a:t>
            </a:r>
            <a:r>
              <a:rPr lang="fr-FR" sz="4000" dirty="0" err="1"/>
              <a:t>Sinigaglia</a:t>
            </a:r>
            <a:r>
              <a:rPr lang="fr-FR" sz="4000" dirty="0"/>
              <a:t> </a:t>
            </a:r>
          </a:p>
          <a:p>
            <a:pPr marL="0" indent="0" algn="r">
              <a:buNone/>
            </a:pPr>
            <a:r>
              <a:rPr lang="fr-FR" sz="3600" dirty="0">
                <a:hlinkClick r:id="rId4"/>
              </a:rPr>
              <a:t>evelyne.sinigaglia@cnrs.fr</a:t>
            </a:r>
            <a:endParaRPr lang="fr-FR" sz="3600" dirty="0"/>
          </a:p>
          <a:p>
            <a:pPr marL="0" indent="0">
              <a:buNone/>
            </a:pPr>
            <a:endParaRPr lang="fr-FR" sz="4000" dirty="0"/>
          </a:p>
          <a:p>
            <a:pPr marL="0" indent="0">
              <a:buNone/>
            </a:pPr>
            <a:endParaRPr lang="fr-FR" sz="4400" dirty="0"/>
          </a:p>
        </p:txBody>
      </p:sp>
    </p:spTree>
    <p:extLst>
      <p:ext uri="{BB962C8B-B14F-4D97-AF65-F5344CB8AC3E}">
        <p14:creationId xmlns:p14="http://schemas.microsoft.com/office/powerpoint/2010/main" val="12010162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t>PACTOLS : an </a:t>
            </a:r>
            <a:r>
              <a:rPr lang="fr-FR" dirty="0" err="1"/>
              <a:t>archaeology</a:t>
            </a:r>
            <a:r>
              <a:rPr lang="fr-FR" dirty="0"/>
              <a:t> thesaurus</a:t>
            </a:r>
            <a:br>
              <a:rPr lang="fr-FR" dirty="0"/>
            </a:br>
            <a:r>
              <a:rPr lang="fr-FR" sz="3600" dirty="0">
                <a:hlinkClick r:id="rId3"/>
              </a:rPr>
              <a:t>www.pactols.frantiq.fr</a:t>
            </a:r>
            <a:endParaRPr lang="fr-FR" dirty="0"/>
          </a:p>
        </p:txBody>
      </p:sp>
      <p:sp>
        <p:nvSpPr>
          <p:cNvPr id="3" name="Espace réservé du contenu 2"/>
          <p:cNvSpPr>
            <a:spLocks noGrp="1"/>
          </p:cNvSpPr>
          <p:nvPr>
            <p:ph idx="1"/>
          </p:nvPr>
        </p:nvSpPr>
        <p:spPr/>
        <p:txBody>
          <a:bodyPr>
            <a:normAutofit fontScale="85000" lnSpcReduction="20000"/>
          </a:bodyPr>
          <a:lstStyle/>
          <a:p>
            <a:r>
              <a:rPr lang="fr-FR" sz="2400" dirty="0" err="1"/>
              <a:t>Created</a:t>
            </a:r>
            <a:r>
              <a:rPr lang="fr-FR" sz="2400" dirty="0"/>
              <a:t> and </a:t>
            </a:r>
            <a:r>
              <a:rPr lang="fr-FR" sz="2400" dirty="0" err="1"/>
              <a:t>developed</a:t>
            </a:r>
            <a:r>
              <a:rPr lang="fr-FR" sz="2400" dirty="0"/>
              <a:t> by FRANTIQ / CNRS</a:t>
            </a:r>
          </a:p>
          <a:p>
            <a:pPr lvl="1"/>
            <a:r>
              <a:rPr lang="fr-FR" sz="2000" dirty="0"/>
              <a:t>6 topics for </a:t>
            </a:r>
            <a:r>
              <a:rPr lang="fr-FR" sz="2000" dirty="0" err="1"/>
              <a:t>archaeology</a:t>
            </a:r>
            <a:r>
              <a:rPr lang="fr-FR" sz="2000" dirty="0"/>
              <a:t>.</a:t>
            </a:r>
          </a:p>
          <a:p>
            <a:endParaRPr lang="fr-FR" sz="2400" dirty="0"/>
          </a:p>
          <a:p>
            <a:r>
              <a:rPr lang="fr-FR" sz="2400" dirty="0" err="1"/>
              <a:t>Multilingual</a:t>
            </a:r>
            <a:r>
              <a:rPr lang="fr-FR" sz="2400" dirty="0"/>
              <a:t> </a:t>
            </a:r>
          </a:p>
          <a:p>
            <a:r>
              <a:rPr lang="fr-FR" sz="2400" dirty="0" err="1"/>
              <a:t>Standardised</a:t>
            </a:r>
            <a:r>
              <a:rPr lang="fr-FR" sz="2400" dirty="0"/>
              <a:t> : SKOS, ISO25964</a:t>
            </a:r>
          </a:p>
          <a:p>
            <a:r>
              <a:rPr lang="fr-FR" sz="2400" dirty="0" err="1"/>
              <a:t>Managed</a:t>
            </a:r>
            <a:r>
              <a:rPr lang="fr-FR" sz="2400" dirty="0"/>
              <a:t> by free thesaurus management software </a:t>
            </a:r>
            <a:r>
              <a:rPr lang="fr-FR" sz="2400" dirty="0" err="1"/>
              <a:t>Opentheso</a:t>
            </a:r>
            <a:endParaRPr lang="fr-FR" sz="2400" dirty="0"/>
          </a:p>
          <a:p>
            <a:r>
              <a:rPr lang="fr-FR" sz="2400" dirty="0" err="1"/>
              <a:t>Interoperable</a:t>
            </a:r>
            <a:r>
              <a:rPr lang="fr-FR" sz="2400" dirty="0"/>
              <a:t> : URI </a:t>
            </a:r>
            <a:r>
              <a:rPr lang="fr-FR" sz="2400" dirty="0" err="1"/>
              <a:t>Ark</a:t>
            </a:r>
            <a:r>
              <a:rPr lang="fr-FR" sz="2400" dirty="0"/>
              <a:t>, API</a:t>
            </a:r>
          </a:p>
          <a:p>
            <a:r>
              <a:rPr lang="fr-FR" sz="2400" dirty="0"/>
              <a:t>Compatible </a:t>
            </a:r>
            <a:r>
              <a:rPr lang="fr-FR" sz="2400" dirty="0" err="1"/>
              <a:t>with</a:t>
            </a:r>
            <a:r>
              <a:rPr lang="fr-FR" sz="2400" dirty="0"/>
              <a:t> the FAIR </a:t>
            </a:r>
            <a:r>
              <a:rPr lang="fr-FR" sz="2400" dirty="0" err="1"/>
              <a:t>principles</a:t>
            </a:r>
            <a:r>
              <a:rPr lang="fr-FR" sz="2400" dirty="0"/>
              <a:t> </a:t>
            </a:r>
          </a:p>
          <a:p>
            <a:endParaRPr lang="fr-FR" sz="2400" dirty="0"/>
          </a:p>
          <a:p>
            <a:r>
              <a:rPr lang="fr-FR" sz="2400" dirty="0" err="1"/>
              <a:t>Used</a:t>
            </a:r>
            <a:r>
              <a:rPr lang="fr-FR" sz="2400" dirty="0"/>
              <a:t> by and </a:t>
            </a:r>
            <a:r>
              <a:rPr lang="fr-FR" sz="2400" dirty="0" err="1"/>
              <a:t>maintained</a:t>
            </a:r>
            <a:r>
              <a:rPr lang="fr-FR" sz="2400" dirty="0"/>
              <a:t> in a collaborative workflow by :</a:t>
            </a:r>
          </a:p>
          <a:p>
            <a:pPr marL="457200" lvl="1" indent="0">
              <a:buNone/>
            </a:pPr>
            <a:r>
              <a:rPr lang="fr-FR" sz="2000" dirty="0"/>
              <a:t>- </a:t>
            </a:r>
            <a:r>
              <a:rPr lang="fr-FR" sz="2000" dirty="0" err="1"/>
              <a:t>Librarians</a:t>
            </a:r>
            <a:r>
              <a:rPr lang="fr-FR" sz="2000" dirty="0"/>
              <a:t> for </a:t>
            </a:r>
            <a:r>
              <a:rPr lang="fr-FR" sz="2000" dirty="0" err="1"/>
              <a:t>cataloguing</a:t>
            </a:r>
            <a:endParaRPr lang="fr-FR" sz="2000" dirty="0"/>
          </a:p>
          <a:p>
            <a:pPr marL="457200" lvl="1" indent="0">
              <a:buNone/>
            </a:pPr>
            <a:r>
              <a:rPr lang="fr-FR" sz="2000" dirty="0"/>
              <a:t>- </a:t>
            </a:r>
            <a:r>
              <a:rPr lang="fr-FR" sz="2000" dirty="0" err="1"/>
              <a:t>Publishers</a:t>
            </a:r>
            <a:r>
              <a:rPr lang="fr-FR" sz="2000" dirty="0"/>
              <a:t> of </a:t>
            </a:r>
            <a:r>
              <a:rPr lang="fr-FR" sz="2000" dirty="0" err="1"/>
              <a:t>scientific</a:t>
            </a:r>
            <a:r>
              <a:rPr lang="fr-FR" sz="2000" dirty="0"/>
              <a:t> </a:t>
            </a:r>
            <a:r>
              <a:rPr lang="fr-FR" sz="2000" dirty="0" err="1"/>
              <a:t>journals</a:t>
            </a:r>
            <a:r>
              <a:rPr lang="fr-FR" sz="2000" dirty="0"/>
              <a:t> for </a:t>
            </a:r>
            <a:r>
              <a:rPr lang="fr-FR" sz="2000" dirty="0" err="1"/>
              <a:t>indexing</a:t>
            </a:r>
            <a:r>
              <a:rPr lang="fr-FR" sz="2000" dirty="0"/>
              <a:t> articles</a:t>
            </a:r>
          </a:p>
          <a:p>
            <a:pPr marL="457200" lvl="1" indent="0">
              <a:buNone/>
            </a:pPr>
            <a:r>
              <a:rPr lang="fr-FR" sz="2000" dirty="0"/>
              <a:t>- </a:t>
            </a:r>
            <a:r>
              <a:rPr lang="fr-FR" sz="2000" dirty="0" err="1"/>
              <a:t>Archaeologists</a:t>
            </a:r>
            <a:r>
              <a:rPr lang="fr-FR" sz="2000" dirty="0"/>
              <a:t> for building </a:t>
            </a:r>
            <a:r>
              <a:rPr lang="fr-FR" sz="2000" dirty="0" err="1"/>
              <a:t>databases</a:t>
            </a:r>
            <a:endParaRPr lang="fr-FR" sz="2000" dirty="0"/>
          </a:p>
        </p:txBody>
      </p:sp>
      <p:pic>
        <p:nvPicPr>
          <p:cNvPr id="4" name="Image 4" descr="FAIR.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56784" y="3469558"/>
            <a:ext cx="2836333" cy="10752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95755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PACTOLS : a </a:t>
            </a:r>
            <a:r>
              <a:rPr lang="fr-FR" dirty="0" err="1"/>
              <a:t>thematic</a:t>
            </a:r>
            <a:r>
              <a:rPr lang="fr-FR" dirty="0"/>
              <a:t> thesaurus</a:t>
            </a:r>
          </a:p>
        </p:txBody>
      </p:sp>
      <p:pic>
        <p:nvPicPr>
          <p:cNvPr id="1026" name="Picture 2"/>
          <p:cNvPicPr>
            <a:picLocks noGrp="1" noChangeAspect="1" noChangeArrowheads="1"/>
          </p:cNvPicPr>
          <p:nvPr>
            <p:ph sz="half" idx="1"/>
          </p:nvPr>
        </p:nvPicPr>
        <p:blipFill>
          <a:blip r:embed="rId3" cstate="print"/>
          <a:stretch>
            <a:fillRect/>
          </a:stretch>
        </p:blipFill>
        <p:spPr bwMode="auto">
          <a:xfrm>
            <a:off x="1152455" y="1550717"/>
            <a:ext cx="2023881" cy="5091468"/>
          </a:xfrm>
          <a:prstGeom prst="rect">
            <a:avLst/>
          </a:prstGeom>
          <a:noFill/>
          <a:ln w="9525">
            <a:noFill/>
            <a:miter lim="800000"/>
            <a:headEnd/>
            <a:tailEnd/>
          </a:ln>
        </p:spPr>
      </p:pic>
      <p:sp>
        <p:nvSpPr>
          <p:cNvPr id="6" name="Espace réservé du contenu 5"/>
          <p:cNvSpPr>
            <a:spLocks noGrp="1"/>
          </p:cNvSpPr>
          <p:nvPr>
            <p:ph sz="half" idx="2"/>
          </p:nvPr>
        </p:nvSpPr>
        <p:spPr>
          <a:xfrm>
            <a:off x="4443663" y="2582780"/>
            <a:ext cx="6910137" cy="3016667"/>
          </a:xfrm>
        </p:spPr>
        <p:txBody>
          <a:bodyPr/>
          <a:lstStyle/>
          <a:p>
            <a:r>
              <a:rPr lang="fr-FR" dirty="0"/>
              <a:t>A </a:t>
            </a:r>
            <a:r>
              <a:rPr lang="fr-FR" dirty="0" err="1"/>
              <a:t>scheme</a:t>
            </a:r>
            <a:r>
              <a:rPr lang="fr-FR" dirty="0"/>
              <a:t> to </a:t>
            </a:r>
            <a:r>
              <a:rPr lang="fr-FR" dirty="0" err="1"/>
              <a:t>turn</a:t>
            </a:r>
            <a:r>
              <a:rPr lang="fr-FR" dirty="0"/>
              <a:t> PACTOLS </a:t>
            </a:r>
            <a:r>
              <a:rPr lang="fr-FR" dirty="0" err="1"/>
              <a:t>into</a:t>
            </a:r>
            <a:r>
              <a:rPr lang="fr-FR" dirty="0"/>
              <a:t> a </a:t>
            </a:r>
            <a:r>
              <a:rPr lang="fr-FR" dirty="0" err="1"/>
              <a:t>specialized</a:t>
            </a:r>
            <a:r>
              <a:rPr lang="fr-FR" dirty="0"/>
              <a:t> repository of </a:t>
            </a:r>
            <a:r>
              <a:rPr lang="fr-FR" dirty="0" err="1"/>
              <a:t>metadata</a:t>
            </a:r>
            <a:r>
              <a:rPr lang="fr-FR" dirty="0"/>
              <a:t> for the </a:t>
            </a:r>
            <a:r>
              <a:rPr lang="fr-FR" dirty="0" err="1"/>
              <a:t>semantic</a:t>
            </a:r>
            <a:r>
              <a:rPr lang="fr-FR" dirty="0"/>
              <a:t> web</a:t>
            </a:r>
          </a:p>
          <a:p>
            <a:pPr lvl="1"/>
            <a:r>
              <a:rPr lang="fr-FR" dirty="0" err="1"/>
              <a:t>Consolidate</a:t>
            </a:r>
            <a:r>
              <a:rPr lang="fr-FR" dirty="0"/>
              <a:t> the structure</a:t>
            </a:r>
          </a:p>
          <a:p>
            <a:pPr lvl="1"/>
            <a:r>
              <a:rPr lang="fr-FR" dirty="0" err="1"/>
              <a:t>Enrich</a:t>
            </a:r>
            <a:r>
              <a:rPr lang="fr-FR" dirty="0"/>
              <a:t> the </a:t>
            </a:r>
            <a:r>
              <a:rPr lang="fr-FR" dirty="0" err="1"/>
              <a:t>vocabulary</a:t>
            </a:r>
            <a:r>
              <a:rPr lang="fr-FR" dirty="0"/>
              <a:t>  and </a:t>
            </a:r>
            <a:r>
              <a:rPr lang="fr-FR" dirty="0" err="1"/>
              <a:t>relationships</a:t>
            </a:r>
            <a:r>
              <a:rPr lang="fr-FR" dirty="0"/>
              <a:t> </a:t>
            </a:r>
            <a:r>
              <a:rPr lang="fr-FR" dirty="0" err="1"/>
              <a:t>between</a:t>
            </a:r>
            <a:r>
              <a:rPr lang="fr-FR" dirty="0"/>
              <a:t> </a:t>
            </a:r>
            <a:r>
              <a:rPr lang="fr-FR" dirty="0" err="1"/>
              <a:t>terms</a:t>
            </a:r>
            <a:r>
              <a:rPr lang="fr-FR" dirty="0"/>
              <a:t> and the </a:t>
            </a:r>
            <a:r>
              <a:rPr lang="fr-FR" dirty="0" err="1"/>
              <a:t>vocabulary</a:t>
            </a:r>
            <a:endParaRPr lang="fr-FR" dirty="0"/>
          </a:p>
          <a:p>
            <a:pPr lvl="1"/>
            <a:r>
              <a:rPr lang="fr-FR" dirty="0" err="1"/>
              <a:t>Facilitate</a:t>
            </a:r>
            <a:r>
              <a:rPr lang="fr-FR" dirty="0"/>
              <a:t> </a:t>
            </a:r>
            <a:r>
              <a:rPr lang="fr-FR" dirty="0" err="1"/>
              <a:t>matching</a:t>
            </a:r>
            <a:r>
              <a:rPr lang="fr-FR" dirty="0"/>
              <a:t> </a:t>
            </a:r>
            <a:r>
              <a:rPr lang="fr-FR" dirty="0" err="1"/>
              <a:t>with</a:t>
            </a:r>
            <a:r>
              <a:rPr lang="fr-FR" dirty="0"/>
              <a:t> online </a:t>
            </a:r>
            <a:r>
              <a:rPr lang="fr-FR" dirty="0" err="1"/>
              <a:t>metadata</a:t>
            </a:r>
            <a:r>
              <a:rPr lang="fr-FR" dirty="0"/>
              <a:t> repositories</a:t>
            </a:r>
          </a:p>
        </p:txBody>
      </p:sp>
      <p:sp>
        <p:nvSpPr>
          <p:cNvPr id="9" name="Chevron 8"/>
          <p:cNvSpPr/>
          <p:nvPr/>
        </p:nvSpPr>
        <p:spPr>
          <a:xfrm>
            <a:off x="3529263" y="2438400"/>
            <a:ext cx="320842" cy="2294021"/>
          </a:xfrm>
          <a:prstGeom prst="chevron">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Tree>
    <p:extLst>
      <p:ext uri="{BB962C8B-B14F-4D97-AF65-F5344CB8AC3E}">
        <p14:creationId xmlns:p14="http://schemas.microsoft.com/office/powerpoint/2010/main" val="15468692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a:t>Integrating</a:t>
            </a:r>
            <a:r>
              <a:rPr lang="fr-FR" dirty="0"/>
              <a:t> the BBT </a:t>
            </a:r>
            <a:r>
              <a:rPr lang="fr-FR" dirty="0" err="1"/>
              <a:t>into</a:t>
            </a:r>
            <a:r>
              <a:rPr lang="fr-FR" dirty="0"/>
              <a:t> </a:t>
            </a:r>
            <a:r>
              <a:rPr lang="fr-FR" dirty="0" err="1"/>
              <a:t>Opentheso</a:t>
            </a:r>
            <a:endParaRPr lang="fr-FR" dirty="0"/>
          </a:p>
        </p:txBody>
      </p:sp>
      <p:pic>
        <p:nvPicPr>
          <p:cNvPr id="8" name="Picture 2"/>
          <p:cNvPicPr>
            <a:picLocks noGrp="1" noChangeAspect="1" noChangeArrowheads="1"/>
          </p:cNvPicPr>
          <p:nvPr>
            <p:ph sz="half" idx="1"/>
          </p:nvPr>
        </p:nvPicPr>
        <p:blipFill>
          <a:blip r:embed="rId3" cstate="print"/>
          <a:stretch>
            <a:fillRect/>
          </a:stretch>
        </p:blipFill>
        <p:spPr bwMode="auto">
          <a:xfrm>
            <a:off x="1842266" y="1585321"/>
            <a:ext cx="1863459" cy="4687895"/>
          </a:xfrm>
          <a:prstGeom prst="rect">
            <a:avLst/>
          </a:prstGeom>
          <a:noFill/>
          <a:ln w="9525">
            <a:solidFill>
              <a:schemeClr val="accent1">
                <a:lumMod val="60000"/>
                <a:lumOff val="40000"/>
              </a:schemeClr>
            </a:solidFill>
            <a:miter lim="800000"/>
            <a:headEnd/>
            <a:tailEnd/>
          </a:ln>
          <a:effectLst>
            <a:outerShdw blurRad="50800" dist="38100" dir="10800000" algn="r" rotWithShape="0">
              <a:prstClr val="black">
                <a:alpha val="40000"/>
              </a:prstClr>
            </a:outerShdw>
          </a:effectLst>
        </p:spPr>
      </p:pic>
      <p:pic>
        <p:nvPicPr>
          <p:cNvPr id="2050" name="Picture 2"/>
          <p:cNvPicPr>
            <a:picLocks noGrp="1" noChangeAspect="1" noChangeArrowheads="1"/>
          </p:cNvPicPr>
          <p:nvPr>
            <p:ph sz="half" idx="2"/>
          </p:nvPr>
        </p:nvPicPr>
        <p:blipFill>
          <a:blip r:embed="rId4" cstate="print"/>
          <a:srcRect/>
          <a:stretch>
            <a:fillRect/>
          </a:stretch>
        </p:blipFill>
        <p:spPr bwMode="auto">
          <a:xfrm>
            <a:off x="6822680" y="1529429"/>
            <a:ext cx="2481741" cy="4743787"/>
          </a:xfrm>
          <a:prstGeom prst="rect">
            <a:avLst/>
          </a:prstGeom>
          <a:noFill/>
          <a:ln w="9525">
            <a:solidFill>
              <a:schemeClr val="accent2"/>
            </a:solidFill>
            <a:miter lim="800000"/>
            <a:headEnd/>
            <a:tailEnd/>
          </a:ln>
          <a:effectLst>
            <a:outerShdw blurRad="50800" dist="38100" dir="10800000" algn="r" rotWithShape="0">
              <a:prstClr val="black">
                <a:alpha val="40000"/>
              </a:prstClr>
            </a:outerShdw>
          </a:effectLst>
        </p:spPr>
      </p:pic>
      <p:sp>
        <p:nvSpPr>
          <p:cNvPr id="9" name="Chevron 8"/>
          <p:cNvSpPr/>
          <p:nvPr/>
        </p:nvSpPr>
        <p:spPr>
          <a:xfrm>
            <a:off x="5037222" y="2550694"/>
            <a:ext cx="320842" cy="2294021"/>
          </a:xfrm>
          <a:prstGeom prst="chevron">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6" name="ZoneTexte 5"/>
          <p:cNvSpPr txBox="1"/>
          <p:nvPr/>
        </p:nvSpPr>
        <p:spPr>
          <a:xfrm rot="16200000">
            <a:off x="321822" y="2646948"/>
            <a:ext cx="2416239" cy="369332"/>
          </a:xfrm>
          <a:prstGeom prst="rect">
            <a:avLst/>
          </a:prstGeom>
          <a:noFill/>
        </p:spPr>
        <p:txBody>
          <a:bodyPr wrap="none" rtlCol="0">
            <a:spAutoFit/>
          </a:bodyPr>
          <a:lstStyle/>
          <a:p>
            <a:pPr algn="r"/>
            <a:r>
              <a:rPr lang="fr-FR" dirty="0">
                <a:solidFill>
                  <a:schemeClr val="accent1">
                    <a:lumMod val="75000"/>
                  </a:schemeClr>
                </a:solidFill>
              </a:rPr>
              <a:t>PACTOLS, public version</a:t>
            </a:r>
          </a:p>
        </p:txBody>
      </p:sp>
      <p:sp>
        <p:nvSpPr>
          <p:cNvPr id="7" name="ZoneTexte 6"/>
          <p:cNvSpPr txBox="1"/>
          <p:nvPr/>
        </p:nvSpPr>
        <p:spPr>
          <a:xfrm rot="16200000">
            <a:off x="4769507" y="3085053"/>
            <a:ext cx="3450946" cy="369332"/>
          </a:xfrm>
          <a:prstGeom prst="rect">
            <a:avLst/>
          </a:prstGeom>
          <a:noFill/>
        </p:spPr>
        <p:txBody>
          <a:bodyPr wrap="none" rtlCol="0">
            <a:spAutoFit/>
          </a:bodyPr>
          <a:lstStyle/>
          <a:p>
            <a:pPr algn="r"/>
            <a:r>
              <a:rPr lang="fr-FR" dirty="0">
                <a:solidFill>
                  <a:schemeClr val="accent2">
                    <a:lumMod val="75000"/>
                  </a:schemeClr>
                </a:solidFill>
              </a:rPr>
              <a:t>PACTOLS, </a:t>
            </a:r>
            <a:r>
              <a:rPr lang="fr-FR" dirty="0" err="1">
                <a:solidFill>
                  <a:schemeClr val="accent2">
                    <a:lumMod val="75000"/>
                  </a:schemeClr>
                </a:solidFill>
              </a:rPr>
              <a:t>work</a:t>
            </a:r>
            <a:r>
              <a:rPr lang="fr-FR" dirty="0">
                <a:solidFill>
                  <a:schemeClr val="accent2">
                    <a:lumMod val="75000"/>
                  </a:schemeClr>
                </a:solidFill>
              </a:rPr>
              <a:t> in </a:t>
            </a:r>
            <a:r>
              <a:rPr lang="fr-FR" dirty="0" err="1">
                <a:solidFill>
                  <a:schemeClr val="accent2">
                    <a:lumMod val="75000"/>
                  </a:schemeClr>
                </a:solidFill>
              </a:rPr>
              <a:t>progress</a:t>
            </a:r>
            <a:r>
              <a:rPr lang="fr-FR" dirty="0">
                <a:solidFill>
                  <a:schemeClr val="accent2">
                    <a:lumMod val="75000"/>
                  </a:schemeClr>
                </a:solidFill>
              </a:rPr>
              <a:t> version</a:t>
            </a:r>
          </a:p>
        </p:txBody>
      </p:sp>
    </p:spTree>
    <p:extLst>
      <p:ext uri="{BB962C8B-B14F-4D97-AF65-F5344CB8AC3E}">
        <p14:creationId xmlns:p14="http://schemas.microsoft.com/office/powerpoint/2010/main" val="21410167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2" name="Picture 8"/>
          <p:cNvPicPr>
            <a:picLocks noChangeAspect="1" noChangeArrowheads="1"/>
          </p:cNvPicPr>
          <p:nvPr/>
        </p:nvPicPr>
        <p:blipFill>
          <a:blip r:embed="rId3" cstate="print"/>
          <a:srcRect/>
          <a:stretch>
            <a:fillRect/>
          </a:stretch>
        </p:blipFill>
        <p:spPr bwMode="auto">
          <a:xfrm>
            <a:off x="2802827" y="2333625"/>
            <a:ext cx="2124075" cy="4067175"/>
          </a:xfrm>
          <a:prstGeom prst="rect">
            <a:avLst/>
          </a:prstGeom>
          <a:noFill/>
          <a:ln w="9525">
            <a:solidFill>
              <a:schemeClr val="accent1">
                <a:lumMod val="60000"/>
                <a:lumOff val="40000"/>
              </a:schemeClr>
            </a:solidFill>
            <a:miter lim="800000"/>
            <a:headEnd/>
            <a:tailEnd/>
          </a:ln>
          <a:effectLst>
            <a:outerShdw blurRad="50800" dist="38100" dir="10800000" algn="r" rotWithShape="0">
              <a:prstClr val="black">
                <a:alpha val="40000"/>
              </a:prstClr>
            </a:outerShdw>
          </a:effectLst>
        </p:spPr>
      </p:pic>
      <p:pic>
        <p:nvPicPr>
          <p:cNvPr id="1027" name="Picture 3"/>
          <p:cNvPicPr>
            <a:picLocks noChangeAspect="1" noChangeArrowheads="1"/>
          </p:cNvPicPr>
          <p:nvPr/>
        </p:nvPicPr>
        <p:blipFill>
          <a:blip r:embed="rId4" cstate="print"/>
          <a:srcRect/>
          <a:stretch>
            <a:fillRect/>
          </a:stretch>
        </p:blipFill>
        <p:spPr bwMode="auto">
          <a:xfrm>
            <a:off x="8871966" y="794957"/>
            <a:ext cx="2990850" cy="4829175"/>
          </a:xfrm>
          <a:prstGeom prst="rect">
            <a:avLst/>
          </a:prstGeom>
          <a:noFill/>
          <a:ln w="9525">
            <a:solidFill>
              <a:schemeClr val="accent2"/>
            </a:solidFill>
            <a:miter lim="800000"/>
            <a:headEnd/>
            <a:tailEnd/>
          </a:ln>
          <a:effectLst>
            <a:outerShdw blurRad="50800" dist="38100" dir="10800000" algn="r" rotWithShape="0">
              <a:prstClr val="black">
                <a:alpha val="40000"/>
              </a:prstClr>
            </a:outerShdw>
          </a:effectLst>
        </p:spPr>
      </p:pic>
      <p:sp>
        <p:nvSpPr>
          <p:cNvPr id="2" name="Titre 1"/>
          <p:cNvSpPr>
            <a:spLocks noGrp="1"/>
          </p:cNvSpPr>
          <p:nvPr>
            <p:ph type="title"/>
          </p:nvPr>
        </p:nvSpPr>
        <p:spPr>
          <a:xfrm>
            <a:off x="372533" y="226523"/>
            <a:ext cx="10981267" cy="1017632"/>
          </a:xfrm>
        </p:spPr>
        <p:txBody>
          <a:bodyPr>
            <a:normAutofit fontScale="90000"/>
          </a:bodyPr>
          <a:lstStyle/>
          <a:p>
            <a:r>
              <a:rPr lang="fr-FR" dirty="0"/>
              <a:t>Divertissement / </a:t>
            </a:r>
            <a:r>
              <a:rPr lang="fr-FR" dirty="0" err="1"/>
              <a:t>Recreation</a:t>
            </a:r>
            <a:r>
              <a:rPr lang="fr-FR" dirty="0"/>
              <a:t> </a:t>
            </a:r>
            <a:r>
              <a:rPr lang="fr-FR" dirty="0" err="1"/>
              <a:t>formerly</a:t>
            </a:r>
            <a:r>
              <a:rPr lang="fr-FR" dirty="0"/>
              <a:t> Loisir = Leisure ?</a:t>
            </a:r>
          </a:p>
        </p:txBody>
      </p:sp>
      <p:pic>
        <p:nvPicPr>
          <p:cNvPr id="6" name="Picture 2"/>
          <p:cNvPicPr>
            <a:picLocks noGrp="1" noChangeAspect="1" noChangeArrowheads="1"/>
          </p:cNvPicPr>
          <p:nvPr>
            <p:ph sz="half" idx="1"/>
          </p:nvPr>
        </p:nvPicPr>
        <p:blipFill>
          <a:blip r:embed="rId5" cstate="print"/>
          <a:stretch>
            <a:fillRect/>
          </a:stretch>
        </p:blipFill>
        <p:spPr bwMode="auto">
          <a:xfrm>
            <a:off x="751402" y="1310086"/>
            <a:ext cx="2023881" cy="5091468"/>
          </a:xfrm>
          <a:prstGeom prst="rect">
            <a:avLst/>
          </a:prstGeom>
          <a:noFill/>
          <a:ln w="9525">
            <a:solidFill>
              <a:schemeClr val="accent1">
                <a:lumMod val="60000"/>
                <a:lumOff val="40000"/>
              </a:schemeClr>
            </a:solidFill>
            <a:miter lim="800000"/>
            <a:headEnd/>
            <a:tailEnd/>
          </a:ln>
          <a:effectLst>
            <a:outerShdw blurRad="50800" dist="38100" dir="10800000" algn="r" rotWithShape="0">
              <a:prstClr val="black">
                <a:alpha val="40000"/>
              </a:prstClr>
            </a:outerShdw>
          </a:effectLst>
        </p:spPr>
      </p:pic>
      <p:cxnSp>
        <p:nvCxnSpPr>
          <p:cNvPr id="8" name="Connecteur droit avec flèche 7"/>
          <p:cNvCxnSpPr/>
          <p:nvPr/>
        </p:nvCxnSpPr>
        <p:spPr>
          <a:xfrm flipV="1">
            <a:off x="1491916" y="2432304"/>
            <a:ext cx="1452452" cy="15140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6" cstate="print"/>
          <a:srcRect/>
          <a:stretch>
            <a:fillRect/>
          </a:stretch>
        </p:blipFill>
        <p:spPr bwMode="auto">
          <a:xfrm>
            <a:off x="5771007" y="800100"/>
            <a:ext cx="2990850" cy="5257800"/>
          </a:xfrm>
          <a:prstGeom prst="rect">
            <a:avLst/>
          </a:prstGeom>
          <a:noFill/>
          <a:ln w="9525">
            <a:solidFill>
              <a:schemeClr val="accent2"/>
            </a:solidFill>
            <a:miter lim="800000"/>
            <a:headEnd/>
            <a:tailEnd/>
          </a:ln>
          <a:effectLst>
            <a:outerShdw blurRad="50800" dist="38100" dir="10800000" algn="r" rotWithShape="0">
              <a:prstClr val="black">
                <a:alpha val="40000"/>
              </a:prstClr>
            </a:outerShdw>
          </a:effectLst>
        </p:spPr>
      </p:pic>
      <p:cxnSp>
        <p:nvCxnSpPr>
          <p:cNvPr id="12" name="Connecteur droit avec flèche 11"/>
          <p:cNvCxnSpPr/>
          <p:nvPr/>
        </p:nvCxnSpPr>
        <p:spPr>
          <a:xfrm>
            <a:off x="3529584" y="2450592"/>
            <a:ext cx="2706624" cy="1591056"/>
          </a:xfrm>
          <a:prstGeom prst="straightConnector1">
            <a:avLst/>
          </a:prstGeom>
          <a:ln>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3" name="Connecteur droit avec flèche 12"/>
          <p:cNvCxnSpPr/>
          <p:nvPr/>
        </p:nvCxnSpPr>
        <p:spPr>
          <a:xfrm>
            <a:off x="3566160" y="2651760"/>
            <a:ext cx="2670048" cy="2852928"/>
          </a:xfrm>
          <a:prstGeom prst="straightConnector1">
            <a:avLst/>
          </a:prstGeom>
          <a:ln>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7" name="Connecteur droit avec flèche 16"/>
          <p:cNvCxnSpPr/>
          <p:nvPr/>
        </p:nvCxnSpPr>
        <p:spPr>
          <a:xfrm flipV="1">
            <a:off x="3712464" y="5321808"/>
            <a:ext cx="2523744" cy="1005840"/>
          </a:xfrm>
          <a:prstGeom prst="straightConnector1">
            <a:avLst/>
          </a:prstGeom>
          <a:ln>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3" name="Connecteur droit avec flèche 22"/>
          <p:cNvCxnSpPr/>
          <p:nvPr/>
        </p:nvCxnSpPr>
        <p:spPr>
          <a:xfrm flipV="1">
            <a:off x="3858768" y="4187952"/>
            <a:ext cx="5522976" cy="237744"/>
          </a:xfrm>
          <a:prstGeom prst="straightConnector1">
            <a:avLst/>
          </a:prstGeom>
          <a:ln>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25" name="Ellipse 24"/>
          <p:cNvSpPr/>
          <p:nvPr/>
        </p:nvSpPr>
        <p:spPr>
          <a:xfrm>
            <a:off x="9144000" y="2724912"/>
            <a:ext cx="2743200" cy="402336"/>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 name="Ellipse 25"/>
          <p:cNvSpPr/>
          <p:nvPr/>
        </p:nvSpPr>
        <p:spPr>
          <a:xfrm>
            <a:off x="5730240" y="3419856"/>
            <a:ext cx="2151888" cy="335280"/>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38" name="Connecteur droit avec flèche 37"/>
          <p:cNvCxnSpPr/>
          <p:nvPr/>
        </p:nvCxnSpPr>
        <p:spPr>
          <a:xfrm>
            <a:off x="3877056" y="4608576"/>
            <a:ext cx="2578608" cy="365760"/>
          </a:xfrm>
          <a:prstGeom prst="straightConnector1">
            <a:avLst/>
          </a:prstGeom>
          <a:ln>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528707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31800" y="246587"/>
            <a:ext cx="10524067" cy="650875"/>
          </a:xfrm>
        </p:spPr>
        <p:txBody>
          <a:bodyPr>
            <a:normAutofit fontScale="90000"/>
          </a:bodyPr>
          <a:lstStyle/>
          <a:p>
            <a:r>
              <a:rPr lang="fr-FR" dirty="0"/>
              <a:t>Fête / Festival</a:t>
            </a:r>
          </a:p>
        </p:txBody>
      </p:sp>
      <p:pic>
        <p:nvPicPr>
          <p:cNvPr id="6" name="Picture 4"/>
          <p:cNvPicPr>
            <a:picLocks noChangeAspect="1" noChangeArrowheads="1"/>
          </p:cNvPicPr>
          <p:nvPr/>
        </p:nvPicPr>
        <p:blipFill>
          <a:blip r:embed="rId3" cstate="print"/>
          <a:srcRect/>
          <a:stretch>
            <a:fillRect/>
          </a:stretch>
        </p:blipFill>
        <p:spPr bwMode="auto">
          <a:xfrm>
            <a:off x="2686482" y="2248281"/>
            <a:ext cx="1781175" cy="4171950"/>
          </a:xfrm>
          <a:prstGeom prst="rect">
            <a:avLst/>
          </a:prstGeom>
          <a:noFill/>
          <a:ln w="9525">
            <a:solidFill>
              <a:schemeClr val="accent1">
                <a:lumMod val="60000"/>
                <a:lumOff val="40000"/>
              </a:schemeClr>
            </a:solidFill>
            <a:miter lim="800000"/>
            <a:headEnd/>
            <a:tailEnd/>
          </a:ln>
          <a:effectLst>
            <a:outerShdw blurRad="50800" dist="38100" dir="10800000" algn="r" rotWithShape="0">
              <a:prstClr val="black">
                <a:alpha val="40000"/>
              </a:prstClr>
            </a:outerShdw>
          </a:effectLst>
        </p:spPr>
      </p:pic>
      <p:pic>
        <p:nvPicPr>
          <p:cNvPr id="7" name="Picture 2"/>
          <p:cNvPicPr>
            <a:picLocks noChangeAspect="1" noChangeArrowheads="1"/>
          </p:cNvPicPr>
          <p:nvPr/>
        </p:nvPicPr>
        <p:blipFill>
          <a:blip r:embed="rId4" cstate="print"/>
          <a:stretch>
            <a:fillRect/>
          </a:stretch>
        </p:blipFill>
        <p:spPr bwMode="auto">
          <a:xfrm>
            <a:off x="751402" y="1310086"/>
            <a:ext cx="2023881" cy="5091468"/>
          </a:xfrm>
          <a:prstGeom prst="rect">
            <a:avLst/>
          </a:prstGeom>
          <a:noFill/>
          <a:ln w="9525">
            <a:solidFill>
              <a:schemeClr val="accent1">
                <a:lumMod val="60000"/>
                <a:lumOff val="40000"/>
              </a:schemeClr>
            </a:solidFill>
            <a:miter lim="800000"/>
            <a:headEnd/>
            <a:tailEnd/>
          </a:ln>
          <a:effectLst>
            <a:outerShdw blurRad="50800" dist="38100" dir="10800000" algn="r" rotWithShape="0">
              <a:prstClr val="black">
                <a:alpha val="40000"/>
              </a:prstClr>
            </a:outerShdw>
          </a:effectLst>
        </p:spPr>
      </p:pic>
      <p:pic>
        <p:nvPicPr>
          <p:cNvPr id="2052" name="Picture 4"/>
          <p:cNvPicPr>
            <a:picLocks noChangeAspect="1" noChangeArrowheads="1"/>
          </p:cNvPicPr>
          <p:nvPr/>
        </p:nvPicPr>
        <p:blipFill>
          <a:blip r:embed="rId5" cstate="print"/>
          <a:srcRect/>
          <a:stretch>
            <a:fillRect/>
          </a:stretch>
        </p:blipFill>
        <p:spPr bwMode="auto">
          <a:xfrm>
            <a:off x="6589967" y="586550"/>
            <a:ext cx="2962275" cy="5648325"/>
          </a:xfrm>
          <a:prstGeom prst="rect">
            <a:avLst/>
          </a:prstGeom>
          <a:noFill/>
          <a:ln w="9525">
            <a:solidFill>
              <a:schemeClr val="accent2"/>
            </a:solidFill>
            <a:miter lim="800000"/>
            <a:headEnd/>
            <a:tailEnd/>
          </a:ln>
          <a:effectLst>
            <a:outerShdw blurRad="50800" dist="38100" dir="10800000" algn="r" rotWithShape="0">
              <a:prstClr val="black">
                <a:alpha val="40000"/>
              </a:prstClr>
            </a:outerShdw>
          </a:effectLst>
        </p:spPr>
      </p:pic>
      <p:sp>
        <p:nvSpPr>
          <p:cNvPr id="10" name="Ellipse 9"/>
          <p:cNvSpPr/>
          <p:nvPr/>
        </p:nvSpPr>
        <p:spPr>
          <a:xfrm>
            <a:off x="6492240" y="1554480"/>
            <a:ext cx="2414016" cy="292608"/>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1" name="Connecteur droit avec flèche 10"/>
          <p:cNvCxnSpPr/>
          <p:nvPr/>
        </p:nvCxnSpPr>
        <p:spPr>
          <a:xfrm>
            <a:off x="3511296" y="2523744"/>
            <a:ext cx="3547872" cy="18288"/>
          </a:xfrm>
          <a:prstGeom prst="straightConnector1">
            <a:avLst/>
          </a:prstGeom>
          <a:ln>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15" name="ZoneTexte 14"/>
          <p:cNvSpPr txBox="1"/>
          <p:nvPr/>
        </p:nvSpPr>
        <p:spPr>
          <a:xfrm>
            <a:off x="9601200" y="5449824"/>
            <a:ext cx="773545" cy="307777"/>
          </a:xfrm>
          <a:prstGeom prst="rect">
            <a:avLst/>
          </a:prstGeom>
          <a:noFill/>
          <a:ln>
            <a:noFill/>
          </a:ln>
        </p:spPr>
        <p:txBody>
          <a:bodyPr wrap="none" rtlCol="0">
            <a:spAutoFit/>
          </a:bodyPr>
          <a:lstStyle/>
          <a:p>
            <a:r>
              <a:rPr lang="fr-FR" sz="1400" dirty="0" err="1">
                <a:solidFill>
                  <a:schemeClr val="accent2">
                    <a:lumMod val="75000"/>
                  </a:schemeClr>
                </a:solidFill>
              </a:rPr>
              <a:t>Carnival</a:t>
            </a:r>
            <a:endParaRPr lang="fr-FR" sz="1400" dirty="0">
              <a:solidFill>
                <a:schemeClr val="accent2">
                  <a:lumMod val="75000"/>
                </a:schemeClr>
              </a:solidFill>
            </a:endParaRPr>
          </a:p>
        </p:txBody>
      </p:sp>
      <p:sp>
        <p:nvSpPr>
          <p:cNvPr id="16" name="Rectangle 15"/>
          <p:cNvSpPr/>
          <p:nvPr/>
        </p:nvSpPr>
        <p:spPr>
          <a:xfrm>
            <a:off x="9632129" y="4414766"/>
            <a:ext cx="530082" cy="307777"/>
          </a:xfrm>
          <a:prstGeom prst="rect">
            <a:avLst/>
          </a:prstGeom>
        </p:spPr>
        <p:txBody>
          <a:bodyPr wrap="none">
            <a:spAutoFit/>
          </a:bodyPr>
          <a:lstStyle/>
          <a:p>
            <a:r>
              <a:rPr lang="fr-FR" sz="1400" dirty="0" err="1">
                <a:solidFill>
                  <a:schemeClr val="accent2">
                    <a:lumMod val="75000"/>
                  </a:schemeClr>
                </a:solidFill>
              </a:rPr>
              <a:t>Orgy</a:t>
            </a:r>
            <a:endParaRPr lang="fr-FR" dirty="0">
              <a:solidFill>
                <a:schemeClr val="accent2">
                  <a:lumMod val="75000"/>
                </a:schemeClr>
              </a:solidFill>
            </a:endParaRPr>
          </a:p>
        </p:txBody>
      </p:sp>
      <p:sp>
        <p:nvSpPr>
          <p:cNvPr id="17" name="Rectangle 16"/>
          <p:cNvSpPr/>
          <p:nvPr/>
        </p:nvSpPr>
        <p:spPr>
          <a:xfrm>
            <a:off x="9650417" y="2896862"/>
            <a:ext cx="1397114" cy="307777"/>
          </a:xfrm>
          <a:prstGeom prst="rect">
            <a:avLst/>
          </a:prstGeom>
        </p:spPr>
        <p:txBody>
          <a:bodyPr wrap="none">
            <a:spAutoFit/>
          </a:bodyPr>
          <a:lstStyle/>
          <a:p>
            <a:r>
              <a:rPr lang="fr-FR" sz="1400" dirty="0" err="1">
                <a:solidFill>
                  <a:schemeClr val="accent2">
                    <a:lumMod val="75000"/>
                  </a:schemeClr>
                </a:solidFill>
              </a:rPr>
              <a:t>Religious</a:t>
            </a:r>
            <a:r>
              <a:rPr lang="fr-FR" sz="1400" dirty="0">
                <a:solidFill>
                  <a:schemeClr val="accent2">
                    <a:lumMod val="75000"/>
                  </a:schemeClr>
                </a:solidFill>
              </a:rPr>
              <a:t> festival</a:t>
            </a:r>
            <a:endParaRPr lang="fr-FR" dirty="0">
              <a:solidFill>
                <a:schemeClr val="accent2">
                  <a:lumMod val="75000"/>
                </a:schemeClr>
              </a:solidFill>
            </a:endParaRPr>
          </a:p>
        </p:txBody>
      </p:sp>
      <p:cxnSp>
        <p:nvCxnSpPr>
          <p:cNvPr id="18" name="Connecteur droit avec flèche 17"/>
          <p:cNvCxnSpPr/>
          <p:nvPr/>
        </p:nvCxnSpPr>
        <p:spPr>
          <a:xfrm flipV="1">
            <a:off x="1491916" y="2432304"/>
            <a:ext cx="1452452" cy="15140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214220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4"/>
          <p:cNvPicPr>
            <a:picLocks noChangeAspect="1" noChangeArrowheads="1"/>
          </p:cNvPicPr>
          <p:nvPr/>
        </p:nvPicPr>
        <p:blipFill>
          <a:blip r:embed="rId3" cstate="print"/>
          <a:srcRect/>
          <a:stretch>
            <a:fillRect/>
          </a:stretch>
        </p:blipFill>
        <p:spPr bwMode="auto">
          <a:xfrm>
            <a:off x="5721668" y="975360"/>
            <a:ext cx="2943225" cy="3810000"/>
          </a:xfrm>
          <a:prstGeom prst="rect">
            <a:avLst/>
          </a:prstGeom>
          <a:noFill/>
          <a:ln w="9525">
            <a:solidFill>
              <a:schemeClr val="accent2"/>
            </a:solidFill>
            <a:miter lim="800000"/>
            <a:headEnd/>
            <a:tailEnd/>
          </a:ln>
          <a:effectLst>
            <a:outerShdw blurRad="50800" dist="38100" dir="10800000" algn="r" rotWithShape="0">
              <a:prstClr val="black">
                <a:alpha val="40000"/>
              </a:prstClr>
            </a:outerShdw>
          </a:effectLst>
        </p:spPr>
      </p:pic>
      <p:sp>
        <p:nvSpPr>
          <p:cNvPr id="2" name="Titre 1"/>
          <p:cNvSpPr>
            <a:spLocks noGrp="1"/>
          </p:cNvSpPr>
          <p:nvPr>
            <p:ph type="title"/>
          </p:nvPr>
        </p:nvSpPr>
        <p:spPr>
          <a:xfrm>
            <a:off x="347133" y="212723"/>
            <a:ext cx="11006667" cy="701675"/>
          </a:xfrm>
        </p:spPr>
        <p:txBody>
          <a:bodyPr/>
          <a:lstStyle/>
          <a:p>
            <a:r>
              <a:rPr lang="fr-FR" dirty="0"/>
              <a:t>Jeu / Game</a:t>
            </a:r>
          </a:p>
        </p:txBody>
      </p:sp>
      <p:pic>
        <p:nvPicPr>
          <p:cNvPr id="6" name="Picture 8"/>
          <p:cNvPicPr>
            <a:picLocks noChangeAspect="1" noChangeArrowheads="1"/>
          </p:cNvPicPr>
          <p:nvPr/>
        </p:nvPicPr>
        <p:blipFill>
          <a:blip r:embed="rId4" cstate="print"/>
          <a:srcRect/>
          <a:stretch>
            <a:fillRect/>
          </a:stretch>
        </p:blipFill>
        <p:spPr bwMode="auto">
          <a:xfrm>
            <a:off x="2802827" y="2333625"/>
            <a:ext cx="2124075" cy="4067175"/>
          </a:xfrm>
          <a:prstGeom prst="rect">
            <a:avLst/>
          </a:prstGeom>
          <a:noFill/>
          <a:ln w="9525">
            <a:solidFill>
              <a:schemeClr val="accent1">
                <a:lumMod val="60000"/>
                <a:lumOff val="40000"/>
              </a:schemeClr>
            </a:solidFill>
            <a:miter lim="800000"/>
            <a:headEnd/>
            <a:tailEnd/>
          </a:ln>
          <a:effectLst>
            <a:outerShdw blurRad="50800" dist="38100" dir="10800000" algn="r" rotWithShape="0">
              <a:prstClr val="black">
                <a:alpha val="40000"/>
              </a:prstClr>
            </a:outerShdw>
          </a:effectLst>
        </p:spPr>
      </p:pic>
      <p:pic>
        <p:nvPicPr>
          <p:cNvPr id="7" name="Picture 2"/>
          <p:cNvPicPr>
            <a:picLocks noGrp="1" noChangeAspect="1" noChangeArrowheads="1"/>
          </p:cNvPicPr>
          <p:nvPr>
            <p:ph sz="half" idx="1"/>
          </p:nvPr>
        </p:nvPicPr>
        <p:blipFill>
          <a:blip r:embed="rId5" cstate="print"/>
          <a:stretch>
            <a:fillRect/>
          </a:stretch>
        </p:blipFill>
        <p:spPr bwMode="auto">
          <a:xfrm>
            <a:off x="751402" y="1310086"/>
            <a:ext cx="2023881" cy="5091468"/>
          </a:xfrm>
          <a:prstGeom prst="rect">
            <a:avLst/>
          </a:prstGeom>
          <a:noFill/>
          <a:ln w="9525">
            <a:solidFill>
              <a:schemeClr val="accent1">
                <a:lumMod val="60000"/>
                <a:lumOff val="40000"/>
              </a:schemeClr>
            </a:solidFill>
            <a:miter lim="800000"/>
            <a:headEnd/>
            <a:tailEnd/>
          </a:ln>
          <a:effectLst>
            <a:outerShdw blurRad="50800" dist="38100" dir="10800000" algn="r" rotWithShape="0">
              <a:prstClr val="black">
                <a:alpha val="40000"/>
              </a:prstClr>
            </a:outerShdw>
          </a:effectLst>
        </p:spPr>
      </p:pic>
      <p:grpSp>
        <p:nvGrpSpPr>
          <p:cNvPr id="10" name="Groupe 9"/>
          <p:cNvGrpSpPr/>
          <p:nvPr/>
        </p:nvGrpSpPr>
        <p:grpSpPr>
          <a:xfrm>
            <a:off x="8891588" y="234696"/>
            <a:ext cx="2943225" cy="6284976"/>
            <a:chOff x="6910388" y="310896"/>
            <a:chExt cx="2943225" cy="6284976"/>
          </a:xfrm>
          <a:effectLst>
            <a:outerShdw blurRad="50800" dist="38100" dir="10800000" algn="r" rotWithShape="0">
              <a:prstClr val="black">
                <a:alpha val="40000"/>
              </a:prstClr>
            </a:outerShdw>
          </a:effectLst>
        </p:grpSpPr>
        <p:pic>
          <p:nvPicPr>
            <p:cNvPr id="3074" name="Picture 2"/>
            <p:cNvPicPr>
              <a:picLocks noChangeAspect="1" noChangeArrowheads="1"/>
            </p:cNvPicPr>
            <p:nvPr/>
          </p:nvPicPr>
          <p:blipFill>
            <a:blip r:embed="rId6" cstate="print"/>
            <a:srcRect/>
            <a:stretch>
              <a:fillRect/>
            </a:stretch>
          </p:blipFill>
          <p:spPr bwMode="auto">
            <a:xfrm>
              <a:off x="6910388" y="957072"/>
              <a:ext cx="2943225" cy="5638800"/>
            </a:xfrm>
            <a:prstGeom prst="rect">
              <a:avLst/>
            </a:prstGeom>
            <a:noFill/>
            <a:ln w="9525">
              <a:solidFill>
                <a:schemeClr val="accent2"/>
              </a:solidFill>
              <a:miter lim="800000"/>
              <a:headEnd/>
              <a:tailEnd/>
            </a:ln>
          </p:spPr>
        </p:pic>
        <p:pic>
          <p:nvPicPr>
            <p:cNvPr id="3075" name="Picture 3"/>
            <p:cNvPicPr>
              <a:picLocks noChangeAspect="1" noChangeArrowheads="1"/>
            </p:cNvPicPr>
            <p:nvPr/>
          </p:nvPicPr>
          <p:blipFill>
            <a:blip r:embed="rId7" cstate="print"/>
            <a:srcRect/>
            <a:stretch>
              <a:fillRect/>
            </a:stretch>
          </p:blipFill>
          <p:spPr bwMode="auto">
            <a:xfrm>
              <a:off x="6910388" y="310896"/>
              <a:ext cx="2943225" cy="828675"/>
            </a:xfrm>
            <a:prstGeom prst="rect">
              <a:avLst/>
            </a:prstGeom>
            <a:noFill/>
            <a:ln w="9525">
              <a:solidFill>
                <a:schemeClr val="accent2"/>
              </a:solidFill>
              <a:miter lim="800000"/>
              <a:headEnd/>
              <a:tailEnd/>
            </a:ln>
          </p:spPr>
        </p:pic>
      </p:grpSp>
      <p:sp>
        <p:nvSpPr>
          <p:cNvPr id="9" name="Ellipse 8"/>
          <p:cNvSpPr/>
          <p:nvPr/>
        </p:nvSpPr>
        <p:spPr>
          <a:xfrm>
            <a:off x="8641080" y="883920"/>
            <a:ext cx="2093976" cy="274320"/>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1" name="Connecteur droit avec flèche 10"/>
          <p:cNvCxnSpPr/>
          <p:nvPr/>
        </p:nvCxnSpPr>
        <p:spPr>
          <a:xfrm>
            <a:off x="3642360" y="2758440"/>
            <a:ext cx="2560320" cy="182880"/>
          </a:xfrm>
          <a:prstGeom prst="straightConnector1">
            <a:avLst/>
          </a:prstGeom>
          <a:ln>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6" name="Connecteur droit avec flèche 15"/>
          <p:cNvCxnSpPr/>
          <p:nvPr/>
        </p:nvCxnSpPr>
        <p:spPr>
          <a:xfrm>
            <a:off x="3627120" y="2788920"/>
            <a:ext cx="5654040" cy="1432560"/>
          </a:xfrm>
          <a:prstGeom prst="straightConnector1">
            <a:avLst/>
          </a:prstGeom>
          <a:ln>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0" name="Connecteur droit avec flèche 19"/>
          <p:cNvCxnSpPr/>
          <p:nvPr/>
        </p:nvCxnSpPr>
        <p:spPr>
          <a:xfrm flipV="1">
            <a:off x="1491916" y="2432304"/>
            <a:ext cx="1452452" cy="15140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1" name="Ellipse 20"/>
          <p:cNvSpPr/>
          <p:nvPr/>
        </p:nvSpPr>
        <p:spPr>
          <a:xfrm>
            <a:off x="5684520" y="1935480"/>
            <a:ext cx="2093976" cy="274320"/>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1828336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3" cstate="print"/>
          <a:srcRect/>
          <a:stretch>
            <a:fillRect/>
          </a:stretch>
        </p:blipFill>
        <p:spPr bwMode="auto">
          <a:xfrm>
            <a:off x="2828924" y="983515"/>
            <a:ext cx="2419350" cy="5648325"/>
          </a:xfrm>
          <a:prstGeom prst="rect">
            <a:avLst/>
          </a:prstGeom>
          <a:noFill/>
          <a:ln w="9525">
            <a:solidFill>
              <a:schemeClr val="accent1">
                <a:lumMod val="60000"/>
                <a:lumOff val="40000"/>
              </a:schemeClr>
            </a:solidFill>
            <a:miter lim="800000"/>
            <a:headEnd/>
            <a:tailEnd/>
          </a:ln>
          <a:effectLst>
            <a:outerShdw blurRad="50800" dist="38100" dir="10800000" algn="r" rotWithShape="0">
              <a:prstClr val="black">
                <a:alpha val="40000"/>
              </a:prstClr>
            </a:outerShdw>
          </a:effectLst>
        </p:spPr>
      </p:pic>
      <p:sp>
        <p:nvSpPr>
          <p:cNvPr id="2" name="Titre 1"/>
          <p:cNvSpPr>
            <a:spLocks noGrp="1"/>
          </p:cNvSpPr>
          <p:nvPr>
            <p:ph type="title"/>
          </p:nvPr>
        </p:nvSpPr>
        <p:spPr>
          <a:xfrm>
            <a:off x="491067" y="178858"/>
            <a:ext cx="10862733" cy="786342"/>
          </a:xfrm>
        </p:spPr>
        <p:txBody>
          <a:bodyPr/>
          <a:lstStyle/>
          <a:p>
            <a:r>
              <a:rPr lang="fr-FR" dirty="0"/>
              <a:t>Musique / Music</a:t>
            </a:r>
          </a:p>
        </p:txBody>
      </p:sp>
      <p:pic>
        <p:nvPicPr>
          <p:cNvPr id="6" name="Picture 2"/>
          <p:cNvPicPr>
            <a:picLocks noChangeAspect="1" noChangeArrowheads="1"/>
          </p:cNvPicPr>
          <p:nvPr/>
        </p:nvPicPr>
        <p:blipFill>
          <a:blip r:embed="rId4" cstate="print"/>
          <a:stretch>
            <a:fillRect/>
          </a:stretch>
        </p:blipFill>
        <p:spPr bwMode="auto">
          <a:xfrm>
            <a:off x="784060" y="983515"/>
            <a:ext cx="2023881" cy="5091468"/>
          </a:xfrm>
          <a:prstGeom prst="rect">
            <a:avLst/>
          </a:prstGeom>
          <a:noFill/>
          <a:ln w="9525">
            <a:solidFill>
              <a:schemeClr val="accent1">
                <a:lumMod val="60000"/>
                <a:lumOff val="40000"/>
              </a:schemeClr>
            </a:solidFill>
            <a:miter lim="800000"/>
            <a:headEnd/>
            <a:tailEnd/>
          </a:ln>
          <a:effectLst>
            <a:outerShdw blurRad="50800" dist="38100" dir="10800000" algn="r" rotWithShape="0">
              <a:prstClr val="black">
                <a:alpha val="40000"/>
              </a:prstClr>
            </a:outerShdw>
          </a:effectLst>
        </p:spPr>
      </p:pic>
      <p:cxnSp>
        <p:nvCxnSpPr>
          <p:cNvPr id="7" name="Connecteur droit avec flèche 6"/>
          <p:cNvCxnSpPr/>
          <p:nvPr/>
        </p:nvCxnSpPr>
        <p:spPr>
          <a:xfrm flipV="1">
            <a:off x="1551214" y="1110343"/>
            <a:ext cx="1453243" cy="251460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4101" name="Picture 5"/>
          <p:cNvPicPr>
            <a:picLocks noChangeAspect="1" noChangeArrowheads="1"/>
          </p:cNvPicPr>
          <p:nvPr/>
        </p:nvPicPr>
        <p:blipFill>
          <a:blip r:embed="rId5" cstate="print"/>
          <a:srcRect/>
          <a:stretch>
            <a:fillRect/>
          </a:stretch>
        </p:blipFill>
        <p:spPr bwMode="auto">
          <a:xfrm>
            <a:off x="5874202" y="325211"/>
            <a:ext cx="2990850" cy="3790950"/>
          </a:xfrm>
          <a:prstGeom prst="rect">
            <a:avLst/>
          </a:prstGeom>
          <a:noFill/>
          <a:ln w="9525">
            <a:solidFill>
              <a:schemeClr val="accent2"/>
            </a:solidFill>
            <a:miter lim="800000"/>
            <a:headEnd/>
            <a:tailEnd/>
          </a:ln>
          <a:effectLst>
            <a:outerShdw blurRad="50800" dist="38100" dir="10800000" algn="r" rotWithShape="0">
              <a:prstClr val="black">
                <a:alpha val="40000"/>
              </a:prstClr>
            </a:outerShdw>
          </a:effectLst>
        </p:spPr>
      </p:pic>
      <p:pic>
        <p:nvPicPr>
          <p:cNvPr id="4099" name="Picture 3"/>
          <p:cNvPicPr>
            <a:picLocks noChangeAspect="1" noChangeArrowheads="1"/>
          </p:cNvPicPr>
          <p:nvPr/>
        </p:nvPicPr>
        <p:blipFill>
          <a:blip r:embed="rId6" cstate="print"/>
          <a:srcRect/>
          <a:stretch>
            <a:fillRect/>
          </a:stretch>
        </p:blipFill>
        <p:spPr bwMode="auto">
          <a:xfrm>
            <a:off x="7662182" y="2105706"/>
            <a:ext cx="2847975" cy="3267075"/>
          </a:xfrm>
          <a:prstGeom prst="rect">
            <a:avLst/>
          </a:prstGeom>
          <a:noFill/>
          <a:ln w="9525">
            <a:solidFill>
              <a:schemeClr val="accent2"/>
            </a:solidFill>
            <a:miter lim="800000"/>
            <a:headEnd/>
            <a:tailEnd/>
          </a:ln>
          <a:effectLst>
            <a:outerShdw blurRad="50800" dist="38100" dir="10800000" algn="r" rotWithShape="0">
              <a:prstClr val="black">
                <a:alpha val="40000"/>
              </a:prstClr>
            </a:outerShdw>
          </a:effectLst>
        </p:spPr>
      </p:pic>
      <p:pic>
        <p:nvPicPr>
          <p:cNvPr id="4100" name="Picture 4"/>
          <p:cNvPicPr>
            <a:picLocks noChangeAspect="1" noChangeArrowheads="1"/>
          </p:cNvPicPr>
          <p:nvPr/>
        </p:nvPicPr>
        <p:blipFill>
          <a:blip r:embed="rId7" cstate="print"/>
          <a:srcRect/>
          <a:stretch>
            <a:fillRect/>
          </a:stretch>
        </p:blipFill>
        <p:spPr bwMode="auto">
          <a:xfrm>
            <a:off x="9753600" y="3822245"/>
            <a:ext cx="2438400" cy="2381250"/>
          </a:xfrm>
          <a:prstGeom prst="rect">
            <a:avLst/>
          </a:prstGeom>
          <a:noFill/>
          <a:ln w="9525">
            <a:solidFill>
              <a:schemeClr val="accent2"/>
            </a:solidFill>
            <a:miter lim="800000"/>
            <a:headEnd/>
            <a:tailEnd/>
          </a:ln>
          <a:effectLst>
            <a:outerShdw blurRad="50800" dist="38100" dir="10800000" algn="r" rotWithShape="0">
              <a:prstClr val="black">
                <a:alpha val="40000"/>
              </a:prstClr>
            </a:outerShdw>
          </a:effectLst>
        </p:spPr>
      </p:pic>
      <p:cxnSp>
        <p:nvCxnSpPr>
          <p:cNvPr id="13" name="Connecteur droit avec flèche 12"/>
          <p:cNvCxnSpPr/>
          <p:nvPr/>
        </p:nvCxnSpPr>
        <p:spPr>
          <a:xfrm>
            <a:off x="3821974" y="1746069"/>
            <a:ext cx="2448197" cy="33745"/>
          </a:xfrm>
          <a:prstGeom prst="straightConnector1">
            <a:avLst/>
          </a:prstGeom>
          <a:ln>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5" name="Connecteur droit avec flèche 14"/>
          <p:cNvCxnSpPr/>
          <p:nvPr/>
        </p:nvCxnSpPr>
        <p:spPr>
          <a:xfrm>
            <a:off x="3854631" y="1631769"/>
            <a:ext cx="2513512" cy="1046117"/>
          </a:xfrm>
          <a:prstGeom prst="straightConnector1">
            <a:avLst/>
          </a:prstGeom>
          <a:ln>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7" name="Connecteur droit avec flèche 16"/>
          <p:cNvCxnSpPr/>
          <p:nvPr/>
        </p:nvCxnSpPr>
        <p:spPr>
          <a:xfrm>
            <a:off x="4671060" y="2333898"/>
            <a:ext cx="3395254" cy="1454331"/>
          </a:xfrm>
          <a:prstGeom prst="straightConnector1">
            <a:avLst/>
          </a:prstGeom>
          <a:ln>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0" name="Connecteur droit avec flèche 19"/>
          <p:cNvCxnSpPr/>
          <p:nvPr/>
        </p:nvCxnSpPr>
        <p:spPr>
          <a:xfrm flipV="1">
            <a:off x="4409803" y="5796643"/>
            <a:ext cx="5762897" cy="603068"/>
          </a:xfrm>
          <a:prstGeom prst="straightConnector1">
            <a:avLst/>
          </a:prstGeom>
          <a:ln>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22" name="Ellipse 21"/>
          <p:cNvSpPr/>
          <p:nvPr/>
        </p:nvSpPr>
        <p:spPr>
          <a:xfrm>
            <a:off x="6141719" y="1298666"/>
            <a:ext cx="2855323" cy="252548"/>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Ellipse 22"/>
          <p:cNvSpPr/>
          <p:nvPr/>
        </p:nvSpPr>
        <p:spPr>
          <a:xfrm>
            <a:off x="7676606" y="2719251"/>
            <a:ext cx="1777637" cy="268878"/>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Ellipse 23"/>
          <p:cNvSpPr/>
          <p:nvPr/>
        </p:nvSpPr>
        <p:spPr>
          <a:xfrm>
            <a:off x="9782991" y="4433751"/>
            <a:ext cx="1793966" cy="268878"/>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8587055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3" cstate="print"/>
          <a:srcRect/>
          <a:stretch>
            <a:fillRect/>
          </a:stretch>
        </p:blipFill>
        <p:spPr bwMode="auto">
          <a:xfrm>
            <a:off x="2780567" y="2355606"/>
            <a:ext cx="2305050" cy="2990850"/>
          </a:xfrm>
          <a:prstGeom prst="rect">
            <a:avLst/>
          </a:prstGeom>
          <a:noFill/>
          <a:ln w="9525">
            <a:solidFill>
              <a:schemeClr val="accent1">
                <a:lumMod val="60000"/>
                <a:lumOff val="40000"/>
              </a:schemeClr>
            </a:solidFill>
            <a:miter lim="800000"/>
            <a:headEnd/>
            <a:tailEnd/>
          </a:ln>
          <a:effectLst>
            <a:outerShdw blurRad="50800" dist="38100" dir="10800000" algn="r" rotWithShape="0">
              <a:prstClr val="black">
                <a:alpha val="40000"/>
              </a:prstClr>
            </a:outerShdw>
          </a:effectLst>
        </p:spPr>
      </p:pic>
      <p:sp>
        <p:nvSpPr>
          <p:cNvPr id="2" name="Titre 1"/>
          <p:cNvSpPr>
            <a:spLocks noGrp="1"/>
          </p:cNvSpPr>
          <p:nvPr>
            <p:ph type="title"/>
          </p:nvPr>
        </p:nvSpPr>
        <p:spPr>
          <a:xfrm>
            <a:off x="457200" y="187325"/>
            <a:ext cx="10896600" cy="693208"/>
          </a:xfrm>
        </p:spPr>
        <p:txBody>
          <a:bodyPr>
            <a:normAutofit fontScale="90000"/>
          </a:bodyPr>
          <a:lstStyle/>
          <a:p>
            <a:r>
              <a:rPr lang="fr-FR" dirty="0"/>
              <a:t>Spectacle</a:t>
            </a:r>
          </a:p>
        </p:txBody>
      </p:sp>
      <p:pic>
        <p:nvPicPr>
          <p:cNvPr id="6" name="Picture 2"/>
          <p:cNvPicPr>
            <a:picLocks noGrp="1" noChangeAspect="1" noChangeArrowheads="1"/>
          </p:cNvPicPr>
          <p:nvPr>
            <p:ph sz="half" idx="1"/>
          </p:nvPr>
        </p:nvPicPr>
        <p:blipFill>
          <a:blip r:embed="rId4" cstate="print"/>
          <a:stretch>
            <a:fillRect/>
          </a:stretch>
        </p:blipFill>
        <p:spPr bwMode="auto">
          <a:xfrm>
            <a:off x="751402" y="1310086"/>
            <a:ext cx="2023881" cy="5091468"/>
          </a:xfrm>
          <a:prstGeom prst="rect">
            <a:avLst/>
          </a:prstGeom>
          <a:noFill/>
          <a:ln w="9525">
            <a:solidFill>
              <a:schemeClr val="accent1">
                <a:lumMod val="60000"/>
                <a:lumOff val="40000"/>
              </a:schemeClr>
            </a:solidFill>
            <a:miter lim="800000"/>
            <a:headEnd/>
            <a:tailEnd/>
          </a:ln>
          <a:effectLst>
            <a:outerShdw blurRad="50800" dist="38100" dir="10800000" algn="r" rotWithShape="0">
              <a:prstClr val="black">
                <a:alpha val="40000"/>
              </a:prstClr>
            </a:outerShdw>
          </a:effectLst>
        </p:spPr>
      </p:pic>
      <p:cxnSp>
        <p:nvCxnSpPr>
          <p:cNvPr id="7" name="Connecteur droit avec flèche 6"/>
          <p:cNvCxnSpPr/>
          <p:nvPr/>
        </p:nvCxnSpPr>
        <p:spPr>
          <a:xfrm flipV="1">
            <a:off x="1491916" y="2432304"/>
            <a:ext cx="1452452" cy="15140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5123" name="Picture 3"/>
          <p:cNvPicPr>
            <a:picLocks noChangeAspect="1" noChangeArrowheads="1"/>
          </p:cNvPicPr>
          <p:nvPr/>
        </p:nvPicPr>
        <p:blipFill>
          <a:blip r:embed="rId5" cstate="print"/>
          <a:srcRect/>
          <a:stretch>
            <a:fillRect/>
          </a:stretch>
        </p:blipFill>
        <p:spPr bwMode="auto">
          <a:xfrm>
            <a:off x="5660415" y="324218"/>
            <a:ext cx="2981325" cy="3571875"/>
          </a:xfrm>
          <a:prstGeom prst="rect">
            <a:avLst/>
          </a:prstGeom>
          <a:noFill/>
          <a:ln w="9525">
            <a:solidFill>
              <a:schemeClr val="accent2"/>
            </a:solidFill>
            <a:miter lim="800000"/>
            <a:headEnd/>
            <a:tailEnd/>
          </a:ln>
          <a:effectLst>
            <a:outerShdw blurRad="50800" dist="38100" dir="10800000" algn="r" rotWithShape="0">
              <a:prstClr val="black">
                <a:alpha val="40000"/>
              </a:prstClr>
            </a:outerShdw>
          </a:effectLst>
        </p:spPr>
      </p:pic>
      <p:cxnSp>
        <p:nvCxnSpPr>
          <p:cNvPr id="11" name="Connecteur droit avec flèche 10"/>
          <p:cNvCxnSpPr/>
          <p:nvPr/>
        </p:nvCxnSpPr>
        <p:spPr>
          <a:xfrm flipV="1">
            <a:off x="3821974" y="2778369"/>
            <a:ext cx="2508488" cy="356884"/>
          </a:xfrm>
          <a:prstGeom prst="straightConnector1">
            <a:avLst/>
          </a:prstGeom>
          <a:ln>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3" name="Connecteur droit avec flèche 12"/>
          <p:cNvCxnSpPr/>
          <p:nvPr/>
        </p:nvCxnSpPr>
        <p:spPr>
          <a:xfrm flipV="1">
            <a:off x="3839559" y="2127738"/>
            <a:ext cx="2473318" cy="1165777"/>
          </a:xfrm>
          <a:prstGeom prst="straightConnector1">
            <a:avLst/>
          </a:prstGeom>
          <a:ln>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7" name="Connecteur droit avec flèche 16"/>
          <p:cNvCxnSpPr/>
          <p:nvPr/>
        </p:nvCxnSpPr>
        <p:spPr>
          <a:xfrm>
            <a:off x="3945066" y="3662792"/>
            <a:ext cx="4688980" cy="65146"/>
          </a:xfrm>
          <a:prstGeom prst="straightConnector1">
            <a:avLst/>
          </a:prstGeom>
          <a:ln>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grpSp>
        <p:nvGrpSpPr>
          <p:cNvPr id="28" name="Groupe 27"/>
          <p:cNvGrpSpPr/>
          <p:nvPr/>
        </p:nvGrpSpPr>
        <p:grpSpPr>
          <a:xfrm>
            <a:off x="7642713" y="241056"/>
            <a:ext cx="2990850" cy="5484934"/>
            <a:chOff x="7642713" y="241056"/>
            <a:chExt cx="2990850" cy="5484934"/>
          </a:xfrm>
        </p:grpSpPr>
        <p:pic>
          <p:nvPicPr>
            <p:cNvPr id="5124" name="Picture 4"/>
            <p:cNvPicPr>
              <a:picLocks noChangeAspect="1" noChangeArrowheads="1"/>
            </p:cNvPicPr>
            <p:nvPr/>
          </p:nvPicPr>
          <p:blipFill>
            <a:blip r:embed="rId6" cstate="print"/>
            <a:srcRect/>
            <a:stretch>
              <a:fillRect/>
            </a:stretch>
          </p:blipFill>
          <p:spPr bwMode="auto">
            <a:xfrm>
              <a:off x="7642713" y="1096840"/>
              <a:ext cx="2990850" cy="4629150"/>
            </a:xfrm>
            <a:prstGeom prst="rect">
              <a:avLst/>
            </a:prstGeom>
            <a:noFill/>
            <a:ln w="9525">
              <a:solidFill>
                <a:schemeClr val="accent2"/>
              </a:solidFill>
              <a:miter lim="800000"/>
              <a:headEnd/>
              <a:tailEnd/>
            </a:ln>
            <a:effectLst>
              <a:outerShdw blurRad="50800" dist="38100" dir="10800000" algn="r" rotWithShape="0">
                <a:prstClr val="black">
                  <a:alpha val="40000"/>
                </a:prstClr>
              </a:outerShdw>
            </a:effectLst>
          </p:spPr>
        </p:pic>
        <p:pic>
          <p:nvPicPr>
            <p:cNvPr id="5126" name="Picture 6"/>
            <p:cNvPicPr>
              <a:picLocks noChangeAspect="1" noChangeArrowheads="1"/>
            </p:cNvPicPr>
            <p:nvPr/>
          </p:nvPicPr>
          <p:blipFill>
            <a:blip r:embed="rId7" cstate="print"/>
            <a:srcRect/>
            <a:stretch>
              <a:fillRect/>
            </a:stretch>
          </p:blipFill>
          <p:spPr bwMode="auto">
            <a:xfrm>
              <a:off x="7647477" y="241056"/>
              <a:ext cx="2981325" cy="819150"/>
            </a:xfrm>
            <a:prstGeom prst="rect">
              <a:avLst/>
            </a:prstGeom>
            <a:noFill/>
            <a:ln w="9525">
              <a:solidFill>
                <a:schemeClr val="accent2"/>
              </a:solidFill>
              <a:miter lim="800000"/>
              <a:headEnd/>
              <a:tailEnd/>
            </a:ln>
            <a:effectLst>
              <a:outerShdw blurRad="50800" dist="38100" dir="10800000" algn="r" rotWithShape="0">
                <a:prstClr val="black">
                  <a:alpha val="40000"/>
                </a:prstClr>
              </a:outerShdw>
            </a:effectLst>
          </p:spPr>
        </p:pic>
      </p:grpSp>
      <p:sp>
        <p:nvSpPr>
          <p:cNvPr id="25" name="Ellipse 24"/>
          <p:cNvSpPr/>
          <p:nvPr/>
        </p:nvSpPr>
        <p:spPr>
          <a:xfrm>
            <a:off x="5795052" y="1259728"/>
            <a:ext cx="1777637" cy="268878"/>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5125" name="Picture 5"/>
          <p:cNvPicPr>
            <a:picLocks noChangeAspect="1" noChangeArrowheads="1"/>
          </p:cNvPicPr>
          <p:nvPr/>
        </p:nvPicPr>
        <p:blipFill>
          <a:blip r:embed="rId8" cstate="print"/>
          <a:srcRect/>
          <a:stretch>
            <a:fillRect/>
          </a:stretch>
        </p:blipFill>
        <p:spPr bwMode="auto">
          <a:xfrm>
            <a:off x="9391650" y="4076700"/>
            <a:ext cx="2800350" cy="2552700"/>
          </a:xfrm>
          <a:prstGeom prst="rect">
            <a:avLst/>
          </a:prstGeom>
          <a:noFill/>
          <a:ln w="9525">
            <a:solidFill>
              <a:schemeClr val="accent2"/>
            </a:solidFill>
            <a:miter lim="800000"/>
            <a:headEnd/>
            <a:tailEnd/>
          </a:ln>
          <a:effectLst>
            <a:outerShdw blurRad="50800" dist="38100" dir="10800000" algn="r" rotWithShape="0">
              <a:prstClr val="black">
                <a:alpha val="40000"/>
              </a:prstClr>
            </a:outerShdw>
          </a:effectLst>
        </p:spPr>
      </p:pic>
      <p:sp>
        <p:nvSpPr>
          <p:cNvPr id="26" name="Ellipse 25"/>
          <p:cNvSpPr/>
          <p:nvPr/>
        </p:nvSpPr>
        <p:spPr>
          <a:xfrm>
            <a:off x="9681251" y="4325815"/>
            <a:ext cx="2510749" cy="369278"/>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5" name="Connecteur droit avec flèche 14"/>
          <p:cNvCxnSpPr/>
          <p:nvPr/>
        </p:nvCxnSpPr>
        <p:spPr>
          <a:xfrm>
            <a:off x="3945066" y="3486946"/>
            <a:ext cx="4302119" cy="1964285"/>
          </a:xfrm>
          <a:prstGeom prst="straightConnector1">
            <a:avLst/>
          </a:prstGeom>
          <a:ln>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9" name="Connecteur droit avec flèche 18"/>
          <p:cNvCxnSpPr/>
          <p:nvPr/>
        </p:nvCxnSpPr>
        <p:spPr>
          <a:xfrm>
            <a:off x="4009292" y="5099538"/>
            <a:ext cx="5750170" cy="1072662"/>
          </a:xfrm>
          <a:prstGeom prst="straightConnector1">
            <a:avLst/>
          </a:prstGeom>
          <a:ln>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29" name="Ellipse 28"/>
          <p:cNvSpPr/>
          <p:nvPr/>
        </p:nvSpPr>
        <p:spPr>
          <a:xfrm>
            <a:off x="7688328" y="908538"/>
            <a:ext cx="2510749" cy="369278"/>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444737592"/>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2441</TotalTime>
  <Words>1284</Words>
  <Application>Microsoft Office PowerPoint</Application>
  <PresentationFormat>Widescreen</PresentationFormat>
  <Paragraphs>162</Paragraphs>
  <Slides>14</Slides>
  <Notes>14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Thème Office</vt:lpstr>
      <vt:lpstr>Integrating PACTOLS into the BBT</vt:lpstr>
      <vt:lpstr>PACTOLS : an archaeology thesaurus www.pactols.frantiq.fr</vt:lpstr>
      <vt:lpstr>PACTOLS : a thematic thesaurus</vt:lpstr>
      <vt:lpstr>Integrating the BBT into Opentheso</vt:lpstr>
      <vt:lpstr>Divertissement / Recreation formerly Loisir = Leisure ?</vt:lpstr>
      <vt:lpstr>Fête / Festival</vt:lpstr>
      <vt:lpstr>Jeu / Game</vt:lpstr>
      <vt:lpstr>Musique / Music</vt:lpstr>
      <vt:lpstr>Spectacle</vt:lpstr>
      <vt:lpstr>Sport (now Physical Exercise)</vt:lpstr>
      <vt:lpstr>Some questions raised during the work process : </vt:lpstr>
      <vt:lpstr>Empreinte / Impression ? </vt:lpstr>
      <vt:lpstr>Some other questions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Integrating PACTOLS into the BBT</dc:title>
  <dc:creator>evelyne.sinigaglia</dc:creator>
  <cp:lastModifiedBy>Tsoulouha Eleni</cp:lastModifiedBy>
  <cp:revision>252</cp:revision>
  <dcterms:created xsi:type="dcterms:W3CDTF">2019-04-15T08:44:49Z</dcterms:created>
  <dcterms:modified xsi:type="dcterms:W3CDTF">2019-05-20T10:47:06Z</dcterms:modified>
</cp:coreProperties>
</file>