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90" r:id="rId3"/>
    <p:sldId id="259" r:id="rId4"/>
    <p:sldId id="258" r:id="rId5"/>
    <p:sldId id="291" r:id="rId6"/>
    <p:sldId id="274" r:id="rId7"/>
    <p:sldId id="275" r:id="rId8"/>
    <p:sldId id="257" r:id="rId9"/>
    <p:sldId id="261" r:id="rId10"/>
    <p:sldId id="276" r:id="rId11"/>
    <p:sldId id="288" r:id="rId12"/>
    <p:sldId id="289" r:id="rId13"/>
    <p:sldId id="264" r:id="rId14"/>
    <p:sldId id="265" r:id="rId15"/>
    <p:sldId id="294" r:id="rId16"/>
    <p:sldId id="295" r:id="rId17"/>
    <p:sldId id="296" r:id="rId18"/>
    <p:sldId id="297" r:id="rId19"/>
    <p:sldId id="287" r:id="rId20"/>
    <p:sldId id="271" r:id="rId21"/>
    <p:sldId id="266" r:id="rId22"/>
    <p:sldId id="279" r:id="rId23"/>
    <p:sldId id="272" r:id="rId24"/>
    <p:sldId id="278" r:id="rId25"/>
    <p:sldId id="280" r:id="rId26"/>
    <p:sldId id="282" r:id="rId27"/>
    <p:sldId id="277" r:id="rId28"/>
    <p:sldId id="284" r:id="rId29"/>
    <p:sldId id="269" r:id="rId30"/>
    <p:sldId id="292" r:id="rId31"/>
  </p:sldIdLst>
  <p:sldSz cx="9144000" cy="6858000" type="screen4x3"/>
  <p:notesSz cx="6669088"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E4E4"/>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847" autoAdjust="0"/>
  </p:normalViewPr>
  <p:slideViewPr>
    <p:cSldViewPr snapToGrid="0">
      <p:cViewPr varScale="1">
        <p:scale>
          <a:sx n="80" d="100"/>
          <a:sy n="80" d="100"/>
        </p:scale>
        <p:origin x="-1866" y="-90"/>
      </p:cViewPr>
      <p:guideLst>
        <p:guide orient="horz" pos="2160"/>
        <p:guide pos="2880"/>
      </p:guideLst>
    </p:cSldViewPr>
  </p:slideViewPr>
  <p:notesTextViewPr>
    <p:cViewPr>
      <p:scale>
        <a:sx n="125" d="100"/>
        <a:sy n="125" d="100"/>
      </p:scale>
      <p:origin x="0" y="0"/>
    </p:cViewPr>
  </p:notesTextViewPr>
  <p:notesViewPr>
    <p:cSldViewPr snapToGrid="0">
      <p:cViewPr varScale="1">
        <p:scale>
          <a:sx n="85" d="100"/>
          <a:sy n="85" d="100"/>
        </p:scale>
        <p:origin x="-3186" y="-72"/>
      </p:cViewPr>
      <p:guideLst>
        <p:guide orient="horz" pos="3127"/>
        <p:guide pos="2101"/>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70514B-B0F4-4F99-9FC8-4C7556BD9350}" type="doc">
      <dgm:prSet loTypeId="urn:microsoft.com/office/officeart/2005/8/layout/gear1" loCatId="cycle" qsTypeId="urn:microsoft.com/office/officeart/2005/8/quickstyle/simple3" qsCatId="simple" csTypeId="urn:microsoft.com/office/officeart/2005/8/colors/colorful3" csCatId="colorful" phldr="1"/>
      <dgm:spPr/>
    </dgm:pt>
    <dgm:pt modelId="{30DF0E59-0DC1-4EBE-8EFA-A6C157192FAE}">
      <dgm:prSet phldrT="[Text]"/>
      <dgm:spPr/>
      <dgm:t>
        <a:bodyPr/>
        <a:lstStyle/>
        <a:p>
          <a:r>
            <a:rPr lang="en-US" dirty="0" smtClean="0"/>
            <a:t>knowledge</a:t>
          </a:r>
          <a:endParaRPr lang="el-GR" dirty="0"/>
        </a:p>
      </dgm:t>
    </dgm:pt>
    <dgm:pt modelId="{1F08F7DD-E494-49D4-98B4-4FE182C80790}" type="parTrans" cxnId="{E024F2E8-A2B8-471E-A79D-114F2E965AB0}">
      <dgm:prSet/>
      <dgm:spPr/>
      <dgm:t>
        <a:bodyPr/>
        <a:lstStyle/>
        <a:p>
          <a:endParaRPr lang="el-GR"/>
        </a:p>
      </dgm:t>
    </dgm:pt>
    <dgm:pt modelId="{181F108E-FFD2-44ED-8B0F-1F21D18781EA}" type="sibTrans" cxnId="{E024F2E8-A2B8-471E-A79D-114F2E965AB0}">
      <dgm:prSet/>
      <dgm:spPr/>
      <dgm:t>
        <a:bodyPr/>
        <a:lstStyle/>
        <a:p>
          <a:endParaRPr lang="el-GR"/>
        </a:p>
      </dgm:t>
    </dgm:pt>
    <dgm:pt modelId="{EA491AED-420C-43C7-B5DC-9222FB594488}">
      <dgm:prSet phldrT="[Text]"/>
      <dgm:spPr/>
      <dgm:t>
        <a:bodyPr/>
        <a:lstStyle/>
        <a:p>
          <a:r>
            <a:rPr lang="en-US" dirty="0" smtClean="0"/>
            <a:t>knowledge</a:t>
          </a:r>
          <a:endParaRPr lang="el-GR" dirty="0"/>
        </a:p>
      </dgm:t>
    </dgm:pt>
    <dgm:pt modelId="{8CE973D6-AA1C-4BA3-80C0-39B48E61F499}" type="parTrans" cxnId="{AD71CCE3-9CD9-4DD3-8515-120D7F273A4E}">
      <dgm:prSet/>
      <dgm:spPr/>
      <dgm:t>
        <a:bodyPr/>
        <a:lstStyle/>
        <a:p>
          <a:endParaRPr lang="el-GR"/>
        </a:p>
      </dgm:t>
    </dgm:pt>
    <dgm:pt modelId="{A2C38871-FEF2-4109-B018-15852A13EEC8}" type="sibTrans" cxnId="{AD71CCE3-9CD9-4DD3-8515-120D7F273A4E}">
      <dgm:prSet/>
      <dgm:spPr/>
      <dgm:t>
        <a:bodyPr/>
        <a:lstStyle/>
        <a:p>
          <a:endParaRPr lang="el-GR"/>
        </a:p>
      </dgm:t>
    </dgm:pt>
    <dgm:pt modelId="{3034E748-B717-4652-A10E-E33448D5D6E9}">
      <dgm:prSet phldrT="[Text]"/>
      <dgm:spPr/>
      <dgm:t>
        <a:bodyPr/>
        <a:lstStyle/>
        <a:p>
          <a:r>
            <a:rPr lang="en-US" dirty="0" smtClean="0"/>
            <a:t>knowledge</a:t>
          </a:r>
          <a:endParaRPr lang="el-GR" dirty="0"/>
        </a:p>
      </dgm:t>
    </dgm:pt>
    <dgm:pt modelId="{CB95880F-1CC5-49D5-878F-17D3A2801F54}" type="parTrans" cxnId="{444D7A98-D0BB-4D1E-A1AD-F98191B24EDF}">
      <dgm:prSet/>
      <dgm:spPr/>
      <dgm:t>
        <a:bodyPr/>
        <a:lstStyle/>
        <a:p>
          <a:endParaRPr lang="el-GR"/>
        </a:p>
      </dgm:t>
    </dgm:pt>
    <dgm:pt modelId="{C7505736-7222-4A23-A919-02EF67FCC190}" type="sibTrans" cxnId="{444D7A98-D0BB-4D1E-A1AD-F98191B24EDF}">
      <dgm:prSet/>
      <dgm:spPr/>
      <dgm:t>
        <a:bodyPr/>
        <a:lstStyle/>
        <a:p>
          <a:endParaRPr lang="el-GR"/>
        </a:p>
      </dgm:t>
    </dgm:pt>
    <dgm:pt modelId="{A671692E-C20A-4F0A-B0AC-F50FFF95D090}" type="pres">
      <dgm:prSet presAssocID="{C670514B-B0F4-4F99-9FC8-4C7556BD9350}" presName="composite" presStyleCnt="0">
        <dgm:presLayoutVars>
          <dgm:chMax val="3"/>
          <dgm:animLvl val="lvl"/>
          <dgm:resizeHandles val="exact"/>
        </dgm:presLayoutVars>
      </dgm:prSet>
      <dgm:spPr/>
    </dgm:pt>
    <dgm:pt modelId="{23344B55-2195-43ED-8717-8AE5157FC008}" type="pres">
      <dgm:prSet presAssocID="{30DF0E59-0DC1-4EBE-8EFA-A6C157192FAE}" presName="gear1" presStyleLbl="node1" presStyleIdx="0" presStyleCnt="3">
        <dgm:presLayoutVars>
          <dgm:chMax val="1"/>
          <dgm:bulletEnabled val="1"/>
        </dgm:presLayoutVars>
      </dgm:prSet>
      <dgm:spPr/>
      <dgm:t>
        <a:bodyPr/>
        <a:lstStyle/>
        <a:p>
          <a:endParaRPr lang="el-GR"/>
        </a:p>
      </dgm:t>
    </dgm:pt>
    <dgm:pt modelId="{21C86AC9-11B2-4C2B-B3BC-2B53B94C630C}" type="pres">
      <dgm:prSet presAssocID="{30DF0E59-0DC1-4EBE-8EFA-A6C157192FAE}" presName="gear1srcNode" presStyleLbl="node1" presStyleIdx="0" presStyleCnt="3"/>
      <dgm:spPr/>
      <dgm:t>
        <a:bodyPr/>
        <a:lstStyle/>
        <a:p>
          <a:endParaRPr lang="el-GR"/>
        </a:p>
      </dgm:t>
    </dgm:pt>
    <dgm:pt modelId="{E2F92AB3-00BA-4389-85EC-8AEECDA7E009}" type="pres">
      <dgm:prSet presAssocID="{30DF0E59-0DC1-4EBE-8EFA-A6C157192FAE}" presName="gear1dstNode" presStyleLbl="node1" presStyleIdx="0" presStyleCnt="3"/>
      <dgm:spPr/>
      <dgm:t>
        <a:bodyPr/>
        <a:lstStyle/>
        <a:p>
          <a:endParaRPr lang="el-GR"/>
        </a:p>
      </dgm:t>
    </dgm:pt>
    <dgm:pt modelId="{9A476120-980F-4C09-A5AA-2F8F377C63CA}" type="pres">
      <dgm:prSet presAssocID="{EA491AED-420C-43C7-B5DC-9222FB594488}" presName="gear2" presStyleLbl="node1" presStyleIdx="1" presStyleCnt="3">
        <dgm:presLayoutVars>
          <dgm:chMax val="1"/>
          <dgm:bulletEnabled val="1"/>
        </dgm:presLayoutVars>
      </dgm:prSet>
      <dgm:spPr/>
      <dgm:t>
        <a:bodyPr/>
        <a:lstStyle/>
        <a:p>
          <a:endParaRPr lang="el-GR"/>
        </a:p>
      </dgm:t>
    </dgm:pt>
    <dgm:pt modelId="{3D262EE1-5F77-40A4-93F6-C19C81A32B32}" type="pres">
      <dgm:prSet presAssocID="{EA491AED-420C-43C7-B5DC-9222FB594488}" presName="gear2srcNode" presStyleLbl="node1" presStyleIdx="1" presStyleCnt="3"/>
      <dgm:spPr/>
      <dgm:t>
        <a:bodyPr/>
        <a:lstStyle/>
        <a:p>
          <a:endParaRPr lang="el-GR"/>
        </a:p>
      </dgm:t>
    </dgm:pt>
    <dgm:pt modelId="{926F0BCC-1F28-49C0-BC52-7CFC34EF6A9E}" type="pres">
      <dgm:prSet presAssocID="{EA491AED-420C-43C7-B5DC-9222FB594488}" presName="gear2dstNode" presStyleLbl="node1" presStyleIdx="1" presStyleCnt="3"/>
      <dgm:spPr/>
      <dgm:t>
        <a:bodyPr/>
        <a:lstStyle/>
        <a:p>
          <a:endParaRPr lang="el-GR"/>
        </a:p>
      </dgm:t>
    </dgm:pt>
    <dgm:pt modelId="{12043E1F-02F4-4315-AB4A-87F823F25C42}" type="pres">
      <dgm:prSet presAssocID="{3034E748-B717-4652-A10E-E33448D5D6E9}" presName="gear3" presStyleLbl="node1" presStyleIdx="2" presStyleCnt="3"/>
      <dgm:spPr/>
      <dgm:t>
        <a:bodyPr/>
        <a:lstStyle/>
        <a:p>
          <a:endParaRPr lang="el-GR"/>
        </a:p>
      </dgm:t>
    </dgm:pt>
    <dgm:pt modelId="{D622E8AB-A29C-4F61-AA73-34CF7EDF3B8F}" type="pres">
      <dgm:prSet presAssocID="{3034E748-B717-4652-A10E-E33448D5D6E9}" presName="gear3tx" presStyleLbl="node1" presStyleIdx="2" presStyleCnt="3">
        <dgm:presLayoutVars>
          <dgm:chMax val="1"/>
          <dgm:bulletEnabled val="1"/>
        </dgm:presLayoutVars>
      </dgm:prSet>
      <dgm:spPr/>
      <dgm:t>
        <a:bodyPr/>
        <a:lstStyle/>
        <a:p>
          <a:endParaRPr lang="el-GR"/>
        </a:p>
      </dgm:t>
    </dgm:pt>
    <dgm:pt modelId="{BE0660F2-00C7-489B-8838-E3BC9E7A0B87}" type="pres">
      <dgm:prSet presAssocID="{3034E748-B717-4652-A10E-E33448D5D6E9}" presName="gear3srcNode" presStyleLbl="node1" presStyleIdx="2" presStyleCnt="3"/>
      <dgm:spPr/>
      <dgm:t>
        <a:bodyPr/>
        <a:lstStyle/>
        <a:p>
          <a:endParaRPr lang="el-GR"/>
        </a:p>
      </dgm:t>
    </dgm:pt>
    <dgm:pt modelId="{CA767DE1-BA28-42E9-97E7-DE3A6634ED28}" type="pres">
      <dgm:prSet presAssocID="{3034E748-B717-4652-A10E-E33448D5D6E9}" presName="gear3dstNode" presStyleLbl="node1" presStyleIdx="2" presStyleCnt="3"/>
      <dgm:spPr/>
      <dgm:t>
        <a:bodyPr/>
        <a:lstStyle/>
        <a:p>
          <a:endParaRPr lang="el-GR"/>
        </a:p>
      </dgm:t>
    </dgm:pt>
    <dgm:pt modelId="{6D5C2906-95C6-4717-B800-F8BE06F1940B}" type="pres">
      <dgm:prSet presAssocID="{181F108E-FFD2-44ED-8B0F-1F21D18781EA}" presName="connector1" presStyleLbl="sibTrans2D1" presStyleIdx="0" presStyleCnt="3"/>
      <dgm:spPr/>
      <dgm:t>
        <a:bodyPr/>
        <a:lstStyle/>
        <a:p>
          <a:endParaRPr lang="el-GR"/>
        </a:p>
      </dgm:t>
    </dgm:pt>
    <dgm:pt modelId="{83A51EBC-8C6E-4744-A3D0-48C19EC302BD}" type="pres">
      <dgm:prSet presAssocID="{A2C38871-FEF2-4109-B018-15852A13EEC8}" presName="connector2" presStyleLbl="sibTrans2D1" presStyleIdx="1" presStyleCnt="3"/>
      <dgm:spPr/>
      <dgm:t>
        <a:bodyPr/>
        <a:lstStyle/>
        <a:p>
          <a:endParaRPr lang="el-GR"/>
        </a:p>
      </dgm:t>
    </dgm:pt>
    <dgm:pt modelId="{8FA80995-D6CB-4199-AE79-1360D638E2EF}" type="pres">
      <dgm:prSet presAssocID="{C7505736-7222-4A23-A919-02EF67FCC190}" presName="connector3" presStyleLbl="sibTrans2D1" presStyleIdx="2" presStyleCnt="3"/>
      <dgm:spPr/>
      <dgm:t>
        <a:bodyPr/>
        <a:lstStyle/>
        <a:p>
          <a:endParaRPr lang="el-GR"/>
        </a:p>
      </dgm:t>
    </dgm:pt>
  </dgm:ptLst>
  <dgm:cxnLst>
    <dgm:cxn modelId="{2649E555-F54C-4DCF-91B4-5CDB8576A01D}" type="presOf" srcId="{30DF0E59-0DC1-4EBE-8EFA-A6C157192FAE}" destId="{21C86AC9-11B2-4C2B-B3BC-2B53B94C630C}" srcOrd="1" destOrd="0" presId="urn:microsoft.com/office/officeart/2005/8/layout/gear1"/>
    <dgm:cxn modelId="{AD71CCE3-9CD9-4DD3-8515-120D7F273A4E}" srcId="{C670514B-B0F4-4F99-9FC8-4C7556BD9350}" destId="{EA491AED-420C-43C7-B5DC-9222FB594488}" srcOrd="1" destOrd="0" parTransId="{8CE973D6-AA1C-4BA3-80C0-39B48E61F499}" sibTransId="{A2C38871-FEF2-4109-B018-15852A13EEC8}"/>
    <dgm:cxn modelId="{4583608B-F243-433F-8941-42052D16158F}" type="presOf" srcId="{EA491AED-420C-43C7-B5DC-9222FB594488}" destId="{3D262EE1-5F77-40A4-93F6-C19C81A32B32}" srcOrd="1" destOrd="0" presId="urn:microsoft.com/office/officeart/2005/8/layout/gear1"/>
    <dgm:cxn modelId="{A35EBC95-F9EA-476C-A8AD-FDA193D0084D}" type="presOf" srcId="{3034E748-B717-4652-A10E-E33448D5D6E9}" destId="{D622E8AB-A29C-4F61-AA73-34CF7EDF3B8F}" srcOrd="1" destOrd="0" presId="urn:microsoft.com/office/officeart/2005/8/layout/gear1"/>
    <dgm:cxn modelId="{E028CCF2-F474-4707-AC77-7EBEF31069A5}" type="presOf" srcId="{C7505736-7222-4A23-A919-02EF67FCC190}" destId="{8FA80995-D6CB-4199-AE79-1360D638E2EF}" srcOrd="0" destOrd="0" presId="urn:microsoft.com/office/officeart/2005/8/layout/gear1"/>
    <dgm:cxn modelId="{94B6852C-F99C-4B77-A0F6-49D349CD3EC0}" type="presOf" srcId="{3034E748-B717-4652-A10E-E33448D5D6E9}" destId="{12043E1F-02F4-4315-AB4A-87F823F25C42}" srcOrd="0" destOrd="0" presId="urn:microsoft.com/office/officeart/2005/8/layout/gear1"/>
    <dgm:cxn modelId="{15DF8399-EB65-4BBA-BFBD-D0400AFFF72D}" type="presOf" srcId="{C670514B-B0F4-4F99-9FC8-4C7556BD9350}" destId="{A671692E-C20A-4F0A-B0AC-F50FFF95D090}" srcOrd="0" destOrd="0" presId="urn:microsoft.com/office/officeart/2005/8/layout/gear1"/>
    <dgm:cxn modelId="{3B5C61E2-3AAD-439C-B742-279DC4829153}" type="presOf" srcId="{30DF0E59-0DC1-4EBE-8EFA-A6C157192FAE}" destId="{E2F92AB3-00BA-4389-85EC-8AEECDA7E009}" srcOrd="2" destOrd="0" presId="urn:microsoft.com/office/officeart/2005/8/layout/gear1"/>
    <dgm:cxn modelId="{444D7A98-D0BB-4D1E-A1AD-F98191B24EDF}" srcId="{C670514B-B0F4-4F99-9FC8-4C7556BD9350}" destId="{3034E748-B717-4652-A10E-E33448D5D6E9}" srcOrd="2" destOrd="0" parTransId="{CB95880F-1CC5-49D5-878F-17D3A2801F54}" sibTransId="{C7505736-7222-4A23-A919-02EF67FCC190}"/>
    <dgm:cxn modelId="{6BCC7BD8-168D-47EE-829B-9B390386A6D7}" type="presOf" srcId="{A2C38871-FEF2-4109-B018-15852A13EEC8}" destId="{83A51EBC-8C6E-4744-A3D0-48C19EC302BD}" srcOrd="0" destOrd="0" presId="urn:microsoft.com/office/officeart/2005/8/layout/gear1"/>
    <dgm:cxn modelId="{77790092-6E0F-4A74-A8C0-8939E376CEAC}" type="presOf" srcId="{3034E748-B717-4652-A10E-E33448D5D6E9}" destId="{BE0660F2-00C7-489B-8838-E3BC9E7A0B87}" srcOrd="2" destOrd="0" presId="urn:microsoft.com/office/officeart/2005/8/layout/gear1"/>
    <dgm:cxn modelId="{89AFD84F-C5F6-4EA8-B7A1-802D082F292B}" type="presOf" srcId="{30DF0E59-0DC1-4EBE-8EFA-A6C157192FAE}" destId="{23344B55-2195-43ED-8717-8AE5157FC008}" srcOrd="0" destOrd="0" presId="urn:microsoft.com/office/officeart/2005/8/layout/gear1"/>
    <dgm:cxn modelId="{48E8C213-B7F1-4B84-A12F-F20BB3465EF1}" type="presOf" srcId="{EA491AED-420C-43C7-B5DC-9222FB594488}" destId="{9A476120-980F-4C09-A5AA-2F8F377C63CA}" srcOrd="0" destOrd="0" presId="urn:microsoft.com/office/officeart/2005/8/layout/gear1"/>
    <dgm:cxn modelId="{B9B233A6-0B2B-4823-A110-6D3FC1143A58}" type="presOf" srcId="{EA491AED-420C-43C7-B5DC-9222FB594488}" destId="{926F0BCC-1F28-49C0-BC52-7CFC34EF6A9E}" srcOrd="2" destOrd="0" presId="urn:microsoft.com/office/officeart/2005/8/layout/gear1"/>
    <dgm:cxn modelId="{1B5D3719-21E0-42C0-B102-D59D35A605B1}" type="presOf" srcId="{181F108E-FFD2-44ED-8B0F-1F21D18781EA}" destId="{6D5C2906-95C6-4717-B800-F8BE06F1940B}" srcOrd="0" destOrd="0" presId="urn:microsoft.com/office/officeart/2005/8/layout/gear1"/>
    <dgm:cxn modelId="{AD71F6D4-0C5E-42B5-B0AC-6B7DF1090274}" type="presOf" srcId="{3034E748-B717-4652-A10E-E33448D5D6E9}" destId="{CA767DE1-BA28-42E9-97E7-DE3A6634ED28}" srcOrd="3" destOrd="0" presId="urn:microsoft.com/office/officeart/2005/8/layout/gear1"/>
    <dgm:cxn modelId="{E024F2E8-A2B8-471E-A79D-114F2E965AB0}" srcId="{C670514B-B0F4-4F99-9FC8-4C7556BD9350}" destId="{30DF0E59-0DC1-4EBE-8EFA-A6C157192FAE}" srcOrd="0" destOrd="0" parTransId="{1F08F7DD-E494-49D4-98B4-4FE182C80790}" sibTransId="{181F108E-FFD2-44ED-8B0F-1F21D18781EA}"/>
    <dgm:cxn modelId="{C5DB7964-8573-4CC3-834C-7AB4C60B3DB5}" type="presParOf" srcId="{A671692E-C20A-4F0A-B0AC-F50FFF95D090}" destId="{23344B55-2195-43ED-8717-8AE5157FC008}" srcOrd="0" destOrd="0" presId="urn:microsoft.com/office/officeart/2005/8/layout/gear1"/>
    <dgm:cxn modelId="{AD1D3796-63A1-433E-A014-B6D42D14205B}" type="presParOf" srcId="{A671692E-C20A-4F0A-B0AC-F50FFF95D090}" destId="{21C86AC9-11B2-4C2B-B3BC-2B53B94C630C}" srcOrd="1" destOrd="0" presId="urn:microsoft.com/office/officeart/2005/8/layout/gear1"/>
    <dgm:cxn modelId="{B5AF559F-149D-4BCB-941D-4B7798CD7E6A}" type="presParOf" srcId="{A671692E-C20A-4F0A-B0AC-F50FFF95D090}" destId="{E2F92AB3-00BA-4389-85EC-8AEECDA7E009}" srcOrd="2" destOrd="0" presId="urn:microsoft.com/office/officeart/2005/8/layout/gear1"/>
    <dgm:cxn modelId="{EC8753ED-46F4-48AA-8BAD-1DB72B8037C8}" type="presParOf" srcId="{A671692E-C20A-4F0A-B0AC-F50FFF95D090}" destId="{9A476120-980F-4C09-A5AA-2F8F377C63CA}" srcOrd="3" destOrd="0" presId="urn:microsoft.com/office/officeart/2005/8/layout/gear1"/>
    <dgm:cxn modelId="{8DCF6029-A28B-4019-94B9-511BD3341C03}" type="presParOf" srcId="{A671692E-C20A-4F0A-B0AC-F50FFF95D090}" destId="{3D262EE1-5F77-40A4-93F6-C19C81A32B32}" srcOrd="4" destOrd="0" presId="urn:microsoft.com/office/officeart/2005/8/layout/gear1"/>
    <dgm:cxn modelId="{4D8FDF19-2B51-4DF7-9E16-005066559E28}" type="presParOf" srcId="{A671692E-C20A-4F0A-B0AC-F50FFF95D090}" destId="{926F0BCC-1F28-49C0-BC52-7CFC34EF6A9E}" srcOrd="5" destOrd="0" presId="urn:microsoft.com/office/officeart/2005/8/layout/gear1"/>
    <dgm:cxn modelId="{8B0CFEEC-69A1-4417-B02B-0426E786F55C}" type="presParOf" srcId="{A671692E-C20A-4F0A-B0AC-F50FFF95D090}" destId="{12043E1F-02F4-4315-AB4A-87F823F25C42}" srcOrd="6" destOrd="0" presId="urn:microsoft.com/office/officeart/2005/8/layout/gear1"/>
    <dgm:cxn modelId="{8A5FAC80-3DA7-46AC-90D2-FFD84E65E6E0}" type="presParOf" srcId="{A671692E-C20A-4F0A-B0AC-F50FFF95D090}" destId="{D622E8AB-A29C-4F61-AA73-34CF7EDF3B8F}" srcOrd="7" destOrd="0" presId="urn:microsoft.com/office/officeart/2005/8/layout/gear1"/>
    <dgm:cxn modelId="{A301908B-9DBC-4EB8-B350-FDCDD6E7F858}" type="presParOf" srcId="{A671692E-C20A-4F0A-B0AC-F50FFF95D090}" destId="{BE0660F2-00C7-489B-8838-E3BC9E7A0B87}" srcOrd="8" destOrd="0" presId="urn:microsoft.com/office/officeart/2005/8/layout/gear1"/>
    <dgm:cxn modelId="{E3353D06-5D9F-4C57-AE68-6CA06BACC0F1}" type="presParOf" srcId="{A671692E-C20A-4F0A-B0AC-F50FFF95D090}" destId="{CA767DE1-BA28-42E9-97E7-DE3A6634ED28}" srcOrd="9" destOrd="0" presId="urn:microsoft.com/office/officeart/2005/8/layout/gear1"/>
    <dgm:cxn modelId="{F1CF08B1-EE01-4168-A13E-497BA7595C69}" type="presParOf" srcId="{A671692E-C20A-4F0A-B0AC-F50FFF95D090}" destId="{6D5C2906-95C6-4717-B800-F8BE06F1940B}" srcOrd="10" destOrd="0" presId="urn:microsoft.com/office/officeart/2005/8/layout/gear1"/>
    <dgm:cxn modelId="{32803122-2315-44DD-B26F-48F58CFC2F7B}" type="presParOf" srcId="{A671692E-C20A-4F0A-B0AC-F50FFF95D090}" destId="{83A51EBC-8C6E-4744-A3D0-48C19EC302BD}" srcOrd="11" destOrd="0" presId="urn:microsoft.com/office/officeart/2005/8/layout/gear1"/>
    <dgm:cxn modelId="{C1B4DE48-401F-452F-B3A7-3845AC97ECD3}" type="presParOf" srcId="{A671692E-C20A-4F0A-B0AC-F50FFF95D090}" destId="{8FA80995-D6CB-4199-AE79-1360D638E2EF}"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344B55-2195-43ED-8717-8AE5157FC008}">
      <dsp:nvSpPr>
        <dsp:cNvPr id="0" name=""/>
        <dsp:cNvSpPr/>
      </dsp:nvSpPr>
      <dsp:spPr>
        <a:xfrm>
          <a:off x="1375352" y="1231336"/>
          <a:ext cx="1504967" cy="1504967"/>
        </a:xfrm>
        <a:prstGeom prst="gear9">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knowledge</a:t>
          </a:r>
          <a:endParaRPr lang="el-GR" sz="900" kern="1200" dirty="0"/>
        </a:p>
      </dsp:txBody>
      <dsp:txXfrm>
        <a:off x="1677917" y="1583867"/>
        <a:ext cx="899837" cy="773584"/>
      </dsp:txXfrm>
    </dsp:sp>
    <dsp:sp modelId="{9A476120-980F-4C09-A5AA-2F8F377C63CA}">
      <dsp:nvSpPr>
        <dsp:cNvPr id="0" name=""/>
        <dsp:cNvSpPr/>
      </dsp:nvSpPr>
      <dsp:spPr>
        <a:xfrm>
          <a:off x="499735" y="875617"/>
          <a:ext cx="1094521" cy="1094521"/>
        </a:xfrm>
        <a:prstGeom prst="gear6">
          <a:avLst/>
        </a:prstGeom>
        <a:gradFill rotWithShape="0">
          <a:gsLst>
            <a:gs pos="0">
              <a:schemeClr val="accent3">
                <a:hueOff val="5625132"/>
                <a:satOff val="-8440"/>
                <a:lumOff val="-1373"/>
                <a:alphaOff val="0"/>
                <a:tint val="50000"/>
                <a:satMod val="300000"/>
              </a:schemeClr>
            </a:gs>
            <a:gs pos="35000">
              <a:schemeClr val="accent3">
                <a:hueOff val="5625132"/>
                <a:satOff val="-8440"/>
                <a:lumOff val="-1373"/>
                <a:alphaOff val="0"/>
                <a:tint val="37000"/>
                <a:satMod val="300000"/>
              </a:schemeClr>
            </a:gs>
            <a:gs pos="100000">
              <a:schemeClr val="accent3">
                <a:hueOff val="5625132"/>
                <a:satOff val="-8440"/>
                <a:lumOff val="-13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knowledge</a:t>
          </a:r>
          <a:endParaRPr lang="el-GR" sz="900" kern="1200" dirty="0"/>
        </a:p>
      </dsp:txBody>
      <dsp:txXfrm>
        <a:off x="775284" y="1152831"/>
        <a:ext cx="543423" cy="540093"/>
      </dsp:txXfrm>
    </dsp:sp>
    <dsp:sp modelId="{12043E1F-02F4-4315-AB4A-87F823F25C42}">
      <dsp:nvSpPr>
        <dsp:cNvPr id="0" name=""/>
        <dsp:cNvSpPr/>
      </dsp:nvSpPr>
      <dsp:spPr>
        <a:xfrm rot="20700000">
          <a:off x="1112779" y="120509"/>
          <a:ext cx="1072407" cy="1072407"/>
        </a:xfrm>
        <a:prstGeom prst="gear6">
          <a:avLst/>
        </a:prstGeom>
        <a:gradFill rotWithShape="0">
          <a:gsLst>
            <a:gs pos="0">
              <a:schemeClr val="accent3">
                <a:hueOff val="11250264"/>
                <a:satOff val="-16880"/>
                <a:lumOff val="-2745"/>
                <a:alphaOff val="0"/>
                <a:tint val="50000"/>
                <a:satMod val="300000"/>
              </a:schemeClr>
            </a:gs>
            <a:gs pos="35000">
              <a:schemeClr val="accent3">
                <a:hueOff val="11250264"/>
                <a:satOff val="-16880"/>
                <a:lumOff val="-2745"/>
                <a:alphaOff val="0"/>
                <a:tint val="37000"/>
                <a:satMod val="300000"/>
              </a:schemeClr>
            </a:gs>
            <a:gs pos="100000">
              <a:schemeClr val="accent3">
                <a:hueOff val="11250264"/>
                <a:satOff val="-16880"/>
                <a:lumOff val="-274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knowledge</a:t>
          </a:r>
          <a:endParaRPr lang="el-GR" sz="900" kern="1200" dirty="0"/>
        </a:p>
      </dsp:txBody>
      <dsp:txXfrm rot="-20700000">
        <a:off x="1347989" y="355719"/>
        <a:ext cx="601986" cy="601986"/>
      </dsp:txXfrm>
    </dsp:sp>
    <dsp:sp modelId="{6D5C2906-95C6-4717-B800-F8BE06F1940B}">
      <dsp:nvSpPr>
        <dsp:cNvPr id="0" name=""/>
        <dsp:cNvSpPr/>
      </dsp:nvSpPr>
      <dsp:spPr>
        <a:xfrm>
          <a:off x="1244356" y="1012794"/>
          <a:ext cx="1926358" cy="1926358"/>
        </a:xfrm>
        <a:prstGeom prst="circularArrow">
          <a:avLst>
            <a:gd name="adj1" fmla="val 4687"/>
            <a:gd name="adj2" fmla="val 299029"/>
            <a:gd name="adj3" fmla="val 2466870"/>
            <a:gd name="adj4" fmla="val 15971878"/>
            <a:gd name="adj5" fmla="val 5469"/>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83A51EBC-8C6E-4744-A3D0-48C19EC302BD}">
      <dsp:nvSpPr>
        <dsp:cNvPr id="0" name=""/>
        <dsp:cNvSpPr/>
      </dsp:nvSpPr>
      <dsp:spPr>
        <a:xfrm>
          <a:off x="305897" y="639698"/>
          <a:ext cx="1399619" cy="1399619"/>
        </a:xfrm>
        <a:prstGeom prst="leftCircularArrow">
          <a:avLst>
            <a:gd name="adj1" fmla="val 6452"/>
            <a:gd name="adj2" fmla="val 429999"/>
            <a:gd name="adj3" fmla="val 10489124"/>
            <a:gd name="adj4" fmla="val 14837806"/>
            <a:gd name="adj5" fmla="val 7527"/>
          </a:avLst>
        </a:prstGeom>
        <a:gradFill rotWithShape="0">
          <a:gsLst>
            <a:gs pos="0">
              <a:schemeClr val="accent3">
                <a:hueOff val="5625132"/>
                <a:satOff val="-8440"/>
                <a:lumOff val="-1373"/>
                <a:alphaOff val="0"/>
                <a:tint val="50000"/>
                <a:satMod val="300000"/>
              </a:schemeClr>
            </a:gs>
            <a:gs pos="35000">
              <a:schemeClr val="accent3">
                <a:hueOff val="5625132"/>
                <a:satOff val="-8440"/>
                <a:lumOff val="-1373"/>
                <a:alphaOff val="0"/>
                <a:tint val="37000"/>
                <a:satMod val="300000"/>
              </a:schemeClr>
            </a:gs>
            <a:gs pos="100000">
              <a:schemeClr val="accent3">
                <a:hueOff val="5625132"/>
                <a:satOff val="-8440"/>
                <a:lumOff val="-1373"/>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8FA80995-D6CB-4199-AE79-1360D638E2EF}">
      <dsp:nvSpPr>
        <dsp:cNvPr id="0" name=""/>
        <dsp:cNvSpPr/>
      </dsp:nvSpPr>
      <dsp:spPr>
        <a:xfrm>
          <a:off x="864720" y="-108131"/>
          <a:ext cx="1509071" cy="1509071"/>
        </a:xfrm>
        <a:prstGeom prst="circularArrow">
          <a:avLst>
            <a:gd name="adj1" fmla="val 5984"/>
            <a:gd name="adj2" fmla="val 394124"/>
            <a:gd name="adj3" fmla="val 13313824"/>
            <a:gd name="adj4" fmla="val 10508221"/>
            <a:gd name="adj5" fmla="val 6981"/>
          </a:avLst>
        </a:prstGeom>
        <a:gradFill rotWithShape="0">
          <a:gsLst>
            <a:gs pos="0">
              <a:schemeClr val="accent3">
                <a:hueOff val="11250264"/>
                <a:satOff val="-16880"/>
                <a:lumOff val="-2745"/>
                <a:alphaOff val="0"/>
                <a:tint val="50000"/>
                <a:satMod val="300000"/>
              </a:schemeClr>
            </a:gs>
            <a:gs pos="35000">
              <a:schemeClr val="accent3">
                <a:hueOff val="11250264"/>
                <a:satOff val="-16880"/>
                <a:lumOff val="-2745"/>
                <a:alphaOff val="0"/>
                <a:tint val="37000"/>
                <a:satMod val="300000"/>
              </a:schemeClr>
            </a:gs>
            <a:gs pos="100000">
              <a:schemeClr val="accent3">
                <a:hueOff val="11250264"/>
                <a:satOff val="-16880"/>
                <a:lumOff val="-2745"/>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777607" y="0"/>
            <a:ext cx="2889938" cy="496411"/>
          </a:xfrm>
          <a:prstGeom prst="rect">
            <a:avLst/>
          </a:prstGeom>
        </p:spPr>
        <p:txBody>
          <a:bodyPr vert="horz" lIns="91440" tIns="45720" rIns="91440" bIns="45720" rtlCol="0"/>
          <a:lstStyle>
            <a:lvl1pPr algn="r">
              <a:defRPr sz="1200"/>
            </a:lvl1pPr>
          </a:lstStyle>
          <a:p>
            <a:fld id="{A6C35EC4-7840-45EE-B9EA-65371B78E784}" type="datetimeFigureOut">
              <a:rPr lang="el-GR" smtClean="0"/>
              <a:pPr/>
              <a:t>27/9/2018</a:t>
            </a:fld>
            <a:endParaRPr lang="el-GR"/>
          </a:p>
        </p:txBody>
      </p:sp>
      <p:sp>
        <p:nvSpPr>
          <p:cNvPr id="4" name="Footer Placeholder 3"/>
          <p:cNvSpPr>
            <a:spLocks noGrp="1"/>
          </p:cNvSpPr>
          <p:nvPr>
            <p:ph type="ftr" sz="quarter" idx="2"/>
          </p:nvPr>
        </p:nvSpPr>
        <p:spPr>
          <a:xfrm>
            <a:off x="0" y="9430091"/>
            <a:ext cx="2889938" cy="496411"/>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777607" y="9430091"/>
            <a:ext cx="2889938" cy="496411"/>
          </a:xfrm>
          <a:prstGeom prst="rect">
            <a:avLst/>
          </a:prstGeom>
        </p:spPr>
        <p:txBody>
          <a:bodyPr vert="horz" lIns="91440" tIns="45720" rIns="91440" bIns="45720" rtlCol="0" anchor="b"/>
          <a:lstStyle>
            <a:lvl1pPr algn="r">
              <a:defRPr sz="1200"/>
            </a:lvl1pPr>
          </a:lstStyle>
          <a:p>
            <a:fld id="{7C053D76-5A70-44DD-A8AA-4F3F1B795DE9}" type="slidenum">
              <a:rPr lang="el-GR" smtClean="0"/>
              <a:pPr/>
              <a:t>‹#›</a:t>
            </a:fld>
            <a:endParaRPr lang="el-GR"/>
          </a:p>
        </p:txBody>
      </p:sp>
    </p:spTree>
    <p:extLst>
      <p:ext uri="{BB962C8B-B14F-4D97-AF65-F5344CB8AC3E}">
        <p14:creationId xmlns:p14="http://schemas.microsoft.com/office/powerpoint/2010/main" val="38379658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777607" y="0"/>
            <a:ext cx="2889938" cy="496411"/>
          </a:xfrm>
          <a:prstGeom prst="rect">
            <a:avLst/>
          </a:prstGeom>
        </p:spPr>
        <p:txBody>
          <a:bodyPr vert="horz" lIns="91440" tIns="45720" rIns="91440" bIns="45720" rtlCol="0"/>
          <a:lstStyle>
            <a:lvl1pPr algn="r">
              <a:defRPr sz="1200"/>
            </a:lvl1pPr>
          </a:lstStyle>
          <a:p>
            <a:fld id="{FAB71792-F6E7-4270-A6DF-FE1B9B73882D}" type="datetimeFigureOut">
              <a:rPr lang="el-GR" smtClean="0"/>
              <a:pPr/>
              <a:t>27/9/2018</a:t>
            </a:fld>
            <a:endParaRPr lang="el-GR"/>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66909" y="4715907"/>
            <a:ext cx="533527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9430091"/>
            <a:ext cx="2889938" cy="496411"/>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777607" y="9430091"/>
            <a:ext cx="2889938" cy="496411"/>
          </a:xfrm>
          <a:prstGeom prst="rect">
            <a:avLst/>
          </a:prstGeom>
        </p:spPr>
        <p:txBody>
          <a:bodyPr vert="horz" lIns="91440" tIns="45720" rIns="91440" bIns="45720" rtlCol="0" anchor="b"/>
          <a:lstStyle>
            <a:lvl1pPr algn="r">
              <a:defRPr sz="1200"/>
            </a:lvl1pPr>
          </a:lstStyle>
          <a:p>
            <a:fld id="{95379309-FF34-4512-85BA-5DC872BD0E6D}" type="slidenum">
              <a:rPr lang="el-GR" smtClean="0"/>
              <a:pPr/>
              <a:t>‹#›</a:t>
            </a:fld>
            <a:endParaRPr lang="el-GR"/>
          </a:p>
        </p:txBody>
      </p:sp>
    </p:spTree>
    <p:extLst>
      <p:ext uri="{BB962C8B-B14F-4D97-AF65-F5344CB8AC3E}">
        <p14:creationId xmlns:p14="http://schemas.microsoft.com/office/powerpoint/2010/main" val="18084134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a:t>
            </a:r>
            <a:r>
              <a:rPr lang="en-US" sz="1200" kern="1200" dirty="0" smtClean="0">
                <a:solidFill>
                  <a:schemeClr val="tx1"/>
                </a:solidFill>
                <a:effectLst/>
                <a:latin typeface="+mn-lt"/>
                <a:ea typeface="+mn-ea"/>
                <a:cs typeface="+mn-cs"/>
              </a:rPr>
              <a:t>work is the result of collaboration between the British Museum, </a:t>
            </a:r>
            <a:r>
              <a:rPr lang="en-US" sz="1200" kern="1200" dirty="0" err="1" smtClean="0">
                <a:solidFill>
                  <a:schemeClr val="tx1"/>
                </a:solidFill>
                <a:effectLst/>
                <a:latin typeface="+mn-lt"/>
                <a:ea typeface="+mn-ea"/>
                <a:cs typeface="+mn-cs"/>
              </a:rPr>
              <a:t>metaphacts</a:t>
            </a:r>
            <a:r>
              <a:rPr lang="en-US" sz="1200" kern="1200" dirty="0" smtClean="0">
                <a:solidFill>
                  <a:schemeClr val="tx1"/>
                </a:solidFill>
                <a:effectLst/>
                <a:latin typeface="+mn-lt"/>
                <a:ea typeface="+mn-ea"/>
                <a:cs typeface="+mn-cs"/>
              </a:rPr>
              <a:t> and FORTH in the context of the </a:t>
            </a:r>
            <a:r>
              <a:rPr lang="en-US" sz="1200" kern="1200" dirty="0" err="1" smtClean="0">
                <a:solidFill>
                  <a:schemeClr val="tx1"/>
                </a:solidFill>
                <a:effectLst/>
                <a:latin typeface="+mn-lt"/>
                <a:ea typeface="+mn-ea"/>
                <a:cs typeface="+mn-cs"/>
              </a:rPr>
              <a:t>ResearchSpace</a:t>
            </a:r>
            <a:r>
              <a:rPr lang="en-US" sz="1200" kern="1200" dirty="0" smtClean="0">
                <a:solidFill>
                  <a:schemeClr val="tx1"/>
                </a:solidFill>
                <a:effectLst/>
                <a:latin typeface="+mn-lt"/>
                <a:ea typeface="+mn-ea"/>
                <a:cs typeface="+mn-cs"/>
              </a:rPr>
              <a:t> project.</a:t>
            </a:r>
          </a:p>
        </p:txBody>
      </p:sp>
      <p:sp>
        <p:nvSpPr>
          <p:cNvPr id="4" name="Slide Number Placeholder 3"/>
          <p:cNvSpPr>
            <a:spLocks noGrp="1"/>
          </p:cNvSpPr>
          <p:nvPr>
            <p:ph type="sldNum" sz="quarter" idx="10"/>
          </p:nvPr>
        </p:nvSpPr>
        <p:spPr/>
        <p:txBody>
          <a:bodyPr/>
          <a:lstStyle/>
          <a:p>
            <a:fld id="{95379309-FF34-4512-85BA-5DC872BD0E6D}" type="slidenum">
              <a:rPr lang="el-GR" smtClean="0"/>
              <a:pPr/>
              <a:t>1</a:t>
            </a:fld>
            <a:endParaRPr lang="el-GR"/>
          </a:p>
        </p:txBody>
      </p:sp>
    </p:spTree>
    <p:extLst>
      <p:ext uri="{BB962C8B-B14F-4D97-AF65-F5344CB8AC3E}">
        <p14:creationId xmlns:p14="http://schemas.microsoft.com/office/powerpoint/2010/main" val="20599115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95379309-FF34-4512-85BA-5DC872BD0E6D}" type="slidenum">
              <a:rPr lang="el-GR" smtClean="0"/>
              <a:pPr/>
              <a:t>10</a:t>
            </a:fld>
            <a:endParaRPr lang="el-GR"/>
          </a:p>
        </p:txBody>
      </p:sp>
    </p:spTree>
    <p:extLst>
      <p:ext uri="{BB962C8B-B14F-4D97-AF65-F5344CB8AC3E}">
        <p14:creationId xmlns:p14="http://schemas.microsoft.com/office/powerpoint/2010/main" val="11868874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95379309-FF34-4512-85BA-5DC872BD0E6D}" type="slidenum">
              <a:rPr lang="el-GR" smtClean="0"/>
              <a:pPr/>
              <a:t>11</a:t>
            </a:fld>
            <a:endParaRPr lang="el-GR"/>
          </a:p>
        </p:txBody>
      </p:sp>
    </p:spTree>
    <p:extLst>
      <p:ext uri="{BB962C8B-B14F-4D97-AF65-F5344CB8AC3E}">
        <p14:creationId xmlns:p14="http://schemas.microsoft.com/office/powerpoint/2010/main" val="11868874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95379309-FF34-4512-85BA-5DC872BD0E6D}" type="slidenum">
              <a:rPr lang="el-GR" smtClean="0"/>
              <a:pPr/>
              <a:t>12</a:t>
            </a:fld>
            <a:endParaRPr lang="el-GR"/>
          </a:p>
        </p:txBody>
      </p:sp>
    </p:spTree>
    <p:extLst>
      <p:ext uri="{BB962C8B-B14F-4D97-AF65-F5344CB8AC3E}">
        <p14:creationId xmlns:p14="http://schemas.microsoft.com/office/powerpoint/2010/main" val="11868874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95379309-FF34-4512-85BA-5DC872BD0E6D}" type="slidenum">
              <a:rPr lang="el-GR" smtClean="0"/>
              <a:pPr/>
              <a:t>13</a:t>
            </a:fld>
            <a:endParaRPr lang="el-GR"/>
          </a:p>
        </p:txBody>
      </p:sp>
    </p:spTree>
    <p:extLst>
      <p:ext uri="{BB962C8B-B14F-4D97-AF65-F5344CB8AC3E}">
        <p14:creationId xmlns:p14="http://schemas.microsoft.com/office/powerpoint/2010/main" val="1186887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95379309-FF34-4512-85BA-5DC872BD0E6D}" type="slidenum">
              <a:rPr lang="el-GR" smtClean="0"/>
              <a:pPr/>
              <a:t>14</a:t>
            </a:fld>
            <a:endParaRPr lang="el-GR"/>
          </a:p>
        </p:txBody>
      </p:sp>
    </p:spTree>
    <p:extLst>
      <p:ext uri="{BB962C8B-B14F-4D97-AF65-F5344CB8AC3E}">
        <p14:creationId xmlns:p14="http://schemas.microsoft.com/office/powerpoint/2010/main" val="22779104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hangingPunct="0"/>
            <a:r>
              <a:rPr lang="en-US" sz="1200" i="1" dirty="0" smtClean="0">
                <a:solidFill>
                  <a:schemeClr val="accent6">
                    <a:lumMod val="75000"/>
                  </a:schemeClr>
                </a:solidFill>
              </a:rPr>
              <a:t>Check for explicit (direct) alignment relation</a:t>
            </a:r>
            <a:r>
              <a:rPr lang="en-US" sz="1200" i="1" dirty="0" smtClean="0"/>
              <a:t>.</a:t>
            </a:r>
            <a:r>
              <a:rPr lang="en-US" sz="1200" dirty="0" smtClean="0"/>
              <a:t> </a:t>
            </a:r>
          </a:p>
          <a:p>
            <a:pPr lvl="0" hangingPunct="0"/>
            <a:r>
              <a:rPr lang="en-US" sz="1200" dirty="0" smtClean="0"/>
              <a:t>The source term must not be already aligned to the same target term, otherwise the user is informed and the process is </a:t>
            </a:r>
            <a:r>
              <a:rPr lang="en-US" sz="1200" dirty="0" smtClean="0">
                <a:solidFill>
                  <a:srgbClr val="FF0000"/>
                </a:solidFill>
              </a:rPr>
              <a:t>canceled</a:t>
            </a:r>
            <a:r>
              <a:rPr lang="en-US" sz="1200" dirty="0" smtClean="0"/>
              <a:t>.</a:t>
            </a:r>
            <a:endParaRPr lang="el-GR" sz="1200" dirty="0" smtClean="0"/>
          </a:p>
          <a:p>
            <a:endParaRPr lang="el-GR" dirty="0"/>
          </a:p>
        </p:txBody>
      </p:sp>
      <p:sp>
        <p:nvSpPr>
          <p:cNvPr id="4" name="Slide Number Placeholder 3"/>
          <p:cNvSpPr>
            <a:spLocks noGrp="1"/>
          </p:cNvSpPr>
          <p:nvPr>
            <p:ph type="sldNum" sz="quarter" idx="10"/>
          </p:nvPr>
        </p:nvSpPr>
        <p:spPr/>
        <p:txBody>
          <a:bodyPr/>
          <a:lstStyle/>
          <a:p>
            <a:fld id="{95379309-FF34-4512-85BA-5DC872BD0E6D}" type="slidenum">
              <a:rPr lang="el-GR" smtClean="0"/>
              <a:pPr/>
              <a:t>15</a:t>
            </a:fld>
            <a:endParaRPr lang="el-GR"/>
          </a:p>
        </p:txBody>
      </p:sp>
    </p:spTree>
    <p:extLst>
      <p:ext uri="{BB962C8B-B14F-4D97-AF65-F5344CB8AC3E}">
        <p14:creationId xmlns:p14="http://schemas.microsoft.com/office/powerpoint/2010/main" val="3743922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hangingPunct="0"/>
            <a:r>
              <a:rPr lang="en-US" sz="1200" i="1" dirty="0" smtClean="0">
                <a:solidFill>
                  <a:schemeClr val="accent6">
                    <a:lumMod val="75000"/>
                  </a:schemeClr>
                </a:solidFill>
              </a:rPr>
              <a:t>Check for the existence of the source term in the target tree</a:t>
            </a:r>
            <a:r>
              <a:rPr lang="en-US" sz="1200" i="1" dirty="0" smtClean="0"/>
              <a:t>.</a:t>
            </a:r>
            <a:r>
              <a:rPr lang="en-US" sz="1200" dirty="0" smtClean="0"/>
              <a:t> When the source term to be aligned is already an </a:t>
            </a:r>
            <a:r>
              <a:rPr lang="en-US" sz="1200" i="1" dirty="0" smtClean="0"/>
              <a:t>original</a:t>
            </a:r>
            <a:r>
              <a:rPr lang="en-US" sz="1200" dirty="0" smtClean="0"/>
              <a:t> term of the target terminology then alignment of that term causes the change of the target terminology which is not allowed. In this case the user is informed and the process is </a:t>
            </a:r>
            <a:r>
              <a:rPr lang="en-US" sz="1200" dirty="0" smtClean="0">
                <a:solidFill>
                  <a:srgbClr val="FF0000"/>
                </a:solidFill>
              </a:rPr>
              <a:t>canceled</a:t>
            </a:r>
            <a:r>
              <a:rPr lang="en-US" sz="1200" dirty="0" smtClean="0"/>
              <a:t>.</a:t>
            </a:r>
            <a:endParaRPr lang="el-GR" sz="1200" dirty="0" smtClean="0"/>
          </a:p>
        </p:txBody>
      </p:sp>
      <p:sp>
        <p:nvSpPr>
          <p:cNvPr id="4" name="Slide Number Placeholder 3"/>
          <p:cNvSpPr>
            <a:spLocks noGrp="1"/>
          </p:cNvSpPr>
          <p:nvPr>
            <p:ph type="sldNum" sz="quarter" idx="10"/>
          </p:nvPr>
        </p:nvSpPr>
        <p:spPr/>
        <p:txBody>
          <a:bodyPr/>
          <a:lstStyle/>
          <a:p>
            <a:fld id="{95379309-FF34-4512-85BA-5DC872BD0E6D}" type="slidenum">
              <a:rPr lang="el-GR" smtClean="0"/>
              <a:pPr/>
              <a:t>16</a:t>
            </a:fld>
            <a:endParaRPr lang="el-GR"/>
          </a:p>
        </p:txBody>
      </p:sp>
    </p:spTree>
    <p:extLst>
      <p:ext uri="{BB962C8B-B14F-4D97-AF65-F5344CB8AC3E}">
        <p14:creationId xmlns:p14="http://schemas.microsoft.com/office/powerpoint/2010/main" val="24639938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hangingPunct="0"/>
            <a:r>
              <a:rPr lang="en-US" sz="1200" i="1" dirty="0" smtClean="0">
                <a:solidFill>
                  <a:schemeClr val="accent6">
                    <a:lumMod val="75000"/>
                  </a:schemeClr>
                </a:solidFill>
              </a:rPr>
              <a:t>Check for implicit (indirect) alignment relation</a:t>
            </a:r>
            <a:r>
              <a:rPr lang="en-US" sz="1200" i="1" dirty="0" smtClean="0"/>
              <a:t>. </a:t>
            </a:r>
            <a:r>
              <a:rPr lang="en-US" sz="1200" dirty="0" smtClean="0"/>
              <a:t>The source term may already be indirectly aligned to the target term. In this case the user gets a warning whereas the alignment is </a:t>
            </a:r>
            <a:r>
              <a:rPr lang="en-US" sz="1200" dirty="0" smtClean="0">
                <a:solidFill>
                  <a:srgbClr val="00B050"/>
                </a:solidFill>
              </a:rPr>
              <a:t>allowed</a:t>
            </a:r>
            <a:r>
              <a:rPr lang="en-US" sz="1200" dirty="0" smtClean="0"/>
              <a:t>.</a:t>
            </a:r>
            <a:endParaRPr lang="el-GR" sz="1200" dirty="0" smtClean="0"/>
          </a:p>
          <a:p>
            <a:endParaRPr lang="el-GR" dirty="0"/>
          </a:p>
        </p:txBody>
      </p:sp>
      <p:sp>
        <p:nvSpPr>
          <p:cNvPr id="4" name="Slide Number Placeholder 3"/>
          <p:cNvSpPr>
            <a:spLocks noGrp="1"/>
          </p:cNvSpPr>
          <p:nvPr>
            <p:ph type="sldNum" sz="quarter" idx="10"/>
          </p:nvPr>
        </p:nvSpPr>
        <p:spPr/>
        <p:txBody>
          <a:bodyPr/>
          <a:lstStyle/>
          <a:p>
            <a:fld id="{95379309-FF34-4512-85BA-5DC872BD0E6D}" type="slidenum">
              <a:rPr lang="el-GR" smtClean="0"/>
              <a:pPr/>
              <a:t>17</a:t>
            </a:fld>
            <a:endParaRPr lang="el-GR"/>
          </a:p>
        </p:txBody>
      </p:sp>
    </p:spTree>
    <p:extLst>
      <p:ext uri="{BB962C8B-B14F-4D97-AF65-F5344CB8AC3E}">
        <p14:creationId xmlns:p14="http://schemas.microsoft.com/office/powerpoint/2010/main" val="8985594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dirty="0" smtClean="0">
                <a:solidFill>
                  <a:schemeClr val="accent6">
                    <a:lumMod val="75000"/>
                  </a:schemeClr>
                </a:solidFill>
              </a:rPr>
              <a:t>Check for aligned descendants of the source term</a:t>
            </a:r>
            <a:r>
              <a:rPr lang="en-US" sz="1200" i="1" dirty="0" smtClean="0"/>
              <a:t>.</a:t>
            </a:r>
            <a:r>
              <a:rPr lang="en-US" sz="1200" dirty="0" smtClean="0"/>
              <a:t> The source term may contain already aligned sub-terms. In this case the user gets a warning whereas the alignment is </a:t>
            </a:r>
            <a:r>
              <a:rPr lang="en-US" sz="1200" dirty="0" smtClean="0">
                <a:solidFill>
                  <a:srgbClr val="00B050"/>
                </a:solidFill>
              </a:rPr>
              <a:t>allowed</a:t>
            </a:r>
            <a:r>
              <a:rPr lang="en-US" sz="1200" dirty="0" smtClean="0"/>
              <a:t>.</a:t>
            </a:r>
            <a:endParaRPr lang="el-GR" sz="1200" dirty="0" smtClean="0"/>
          </a:p>
          <a:p>
            <a:endParaRPr lang="el-GR" dirty="0"/>
          </a:p>
        </p:txBody>
      </p:sp>
      <p:sp>
        <p:nvSpPr>
          <p:cNvPr id="4" name="Slide Number Placeholder 3"/>
          <p:cNvSpPr>
            <a:spLocks noGrp="1"/>
          </p:cNvSpPr>
          <p:nvPr>
            <p:ph type="sldNum" sz="quarter" idx="10"/>
          </p:nvPr>
        </p:nvSpPr>
        <p:spPr/>
        <p:txBody>
          <a:bodyPr/>
          <a:lstStyle/>
          <a:p>
            <a:fld id="{95379309-FF34-4512-85BA-5DC872BD0E6D}" type="slidenum">
              <a:rPr lang="el-GR" smtClean="0"/>
              <a:pPr/>
              <a:t>18</a:t>
            </a:fld>
            <a:endParaRPr lang="el-GR"/>
          </a:p>
        </p:txBody>
      </p:sp>
    </p:spTree>
    <p:extLst>
      <p:ext uri="{BB962C8B-B14F-4D97-AF65-F5344CB8AC3E}">
        <p14:creationId xmlns:p14="http://schemas.microsoft.com/office/powerpoint/2010/main" val="6199418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hangingPunct="0"/>
            <a:endParaRPr lang="el-GR"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5379309-FF34-4512-85BA-5DC872BD0E6D}" type="slidenum">
              <a:rPr lang="el-GR" smtClean="0"/>
              <a:pPr/>
              <a:t>19</a:t>
            </a:fld>
            <a:endParaRPr lang="el-GR"/>
          </a:p>
        </p:txBody>
      </p:sp>
    </p:spTree>
    <p:extLst>
      <p:ext uri="{BB962C8B-B14F-4D97-AF65-F5344CB8AC3E}">
        <p14:creationId xmlns:p14="http://schemas.microsoft.com/office/powerpoint/2010/main" val="503380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95379309-FF34-4512-85BA-5DC872BD0E6D}" type="slidenum">
              <a:rPr lang="el-GR" smtClean="0"/>
              <a:pPr/>
              <a:t>2</a:t>
            </a:fld>
            <a:endParaRPr lang="el-GR"/>
          </a:p>
        </p:txBody>
      </p:sp>
    </p:spTree>
    <p:extLst>
      <p:ext uri="{BB962C8B-B14F-4D97-AF65-F5344CB8AC3E}">
        <p14:creationId xmlns:p14="http://schemas.microsoft.com/office/powerpoint/2010/main" val="10502105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95379309-FF34-4512-85BA-5DC872BD0E6D}" type="slidenum">
              <a:rPr lang="el-GR" smtClean="0"/>
              <a:pPr/>
              <a:t>20</a:t>
            </a:fld>
            <a:endParaRPr lang="el-GR"/>
          </a:p>
        </p:txBody>
      </p:sp>
    </p:spTree>
    <p:extLst>
      <p:ext uri="{BB962C8B-B14F-4D97-AF65-F5344CB8AC3E}">
        <p14:creationId xmlns:p14="http://schemas.microsoft.com/office/powerpoint/2010/main" val="15464546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95379309-FF34-4512-85BA-5DC872BD0E6D}" type="slidenum">
              <a:rPr lang="el-GR" smtClean="0"/>
              <a:pPr/>
              <a:t>21</a:t>
            </a:fld>
            <a:endParaRPr lang="el-GR"/>
          </a:p>
        </p:txBody>
      </p:sp>
    </p:spTree>
    <p:extLst>
      <p:ext uri="{BB962C8B-B14F-4D97-AF65-F5344CB8AC3E}">
        <p14:creationId xmlns:p14="http://schemas.microsoft.com/office/powerpoint/2010/main" val="15464546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5379309-FF34-4512-85BA-5DC872BD0E6D}" type="slidenum">
              <a:rPr lang="el-GR" smtClean="0"/>
              <a:pPr/>
              <a:t>22</a:t>
            </a:fld>
            <a:endParaRPr lang="el-GR"/>
          </a:p>
        </p:txBody>
      </p:sp>
    </p:spTree>
    <p:extLst>
      <p:ext uri="{BB962C8B-B14F-4D97-AF65-F5344CB8AC3E}">
        <p14:creationId xmlns:p14="http://schemas.microsoft.com/office/powerpoint/2010/main" val="7273010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5379309-FF34-4512-85BA-5DC872BD0E6D}" type="slidenum">
              <a:rPr lang="el-GR" smtClean="0"/>
              <a:pPr/>
              <a:t>23</a:t>
            </a:fld>
            <a:endParaRPr lang="el-GR"/>
          </a:p>
        </p:txBody>
      </p:sp>
    </p:spTree>
    <p:extLst>
      <p:ext uri="{BB962C8B-B14F-4D97-AF65-F5344CB8AC3E}">
        <p14:creationId xmlns:p14="http://schemas.microsoft.com/office/powerpoint/2010/main" val="7273010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l-GR" dirty="0"/>
          </a:p>
        </p:txBody>
      </p:sp>
      <p:sp>
        <p:nvSpPr>
          <p:cNvPr id="4" name="Slide Number Placeholder 3"/>
          <p:cNvSpPr>
            <a:spLocks noGrp="1"/>
          </p:cNvSpPr>
          <p:nvPr>
            <p:ph type="sldNum" sz="quarter" idx="10"/>
          </p:nvPr>
        </p:nvSpPr>
        <p:spPr/>
        <p:txBody>
          <a:bodyPr/>
          <a:lstStyle/>
          <a:p>
            <a:fld id="{95379309-FF34-4512-85BA-5DC872BD0E6D}" type="slidenum">
              <a:rPr lang="el-GR" smtClean="0"/>
              <a:pPr/>
              <a:t>24</a:t>
            </a:fld>
            <a:endParaRPr lang="el-GR"/>
          </a:p>
        </p:txBody>
      </p:sp>
    </p:spTree>
    <p:extLst>
      <p:ext uri="{BB962C8B-B14F-4D97-AF65-F5344CB8AC3E}">
        <p14:creationId xmlns:p14="http://schemas.microsoft.com/office/powerpoint/2010/main" val="7273010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5379309-FF34-4512-85BA-5DC872BD0E6D}" type="slidenum">
              <a:rPr lang="el-GR" smtClean="0"/>
              <a:pPr/>
              <a:t>25</a:t>
            </a:fld>
            <a:endParaRPr lang="el-GR"/>
          </a:p>
        </p:txBody>
      </p:sp>
    </p:spTree>
    <p:extLst>
      <p:ext uri="{BB962C8B-B14F-4D97-AF65-F5344CB8AC3E}">
        <p14:creationId xmlns:p14="http://schemas.microsoft.com/office/powerpoint/2010/main" val="7273010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5379309-FF34-4512-85BA-5DC872BD0E6D}" type="slidenum">
              <a:rPr lang="el-GR" smtClean="0"/>
              <a:pPr/>
              <a:t>26</a:t>
            </a:fld>
            <a:endParaRPr lang="el-GR"/>
          </a:p>
        </p:txBody>
      </p:sp>
    </p:spTree>
    <p:extLst>
      <p:ext uri="{BB962C8B-B14F-4D97-AF65-F5344CB8AC3E}">
        <p14:creationId xmlns:p14="http://schemas.microsoft.com/office/powerpoint/2010/main" val="7273010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l-GR" i="0" dirty="0"/>
          </a:p>
        </p:txBody>
      </p:sp>
      <p:sp>
        <p:nvSpPr>
          <p:cNvPr id="4" name="Slide Number Placeholder 3"/>
          <p:cNvSpPr>
            <a:spLocks noGrp="1"/>
          </p:cNvSpPr>
          <p:nvPr>
            <p:ph type="sldNum" sz="quarter" idx="10"/>
          </p:nvPr>
        </p:nvSpPr>
        <p:spPr/>
        <p:txBody>
          <a:bodyPr/>
          <a:lstStyle/>
          <a:p>
            <a:fld id="{95379309-FF34-4512-85BA-5DC872BD0E6D}" type="slidenum">
              <a:rPr lang="el-GR" smtClean="0"/>
              <a:pPr/>
              <a:t>27</a:t>
            </a:fld>
            <a:endParaRPr lang="el-GR"/>
          </a:p>
        </p:txBody>
      </p:sp>
    </p:spTree>
    <p:extLst>
      <p:ext uri="{BB962C8B-B14F-4D97-AF65-F5344CB8AC3E}">
        <p14:creationId xmlns:p14="http://schemas.microsoft.com/office/powerpoint/2010/main" val="7273010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hangingPunct="0"/>
            <a:r>
              <a:rPr lang="en-US" sz="1200" kern="1200" dirty="0" err="1" smtClean="0">
                <a:solidFill>
                  <a:schemeClr val="tx1"/>
                </a:solidFill>
                <a:effectLst/>
                <a:latin typeface="+mn-lt"/>
                <a:ea typeface="+mn-ea"/>
                <a:cs typeface="+mn-cs"/>
              </a:rPr>
              <a:t>VisTA</a:t>
            </a:r>
            <a:r>
              <a:rPr lang="en-US" sz="1200" kern="1200" baseline="0" dirty="0" smtClean="0">
                <a:solidFill>
                  <a:schemeClr val="tx1"/>
                </a:solidFill>
                <a:effectLst/>
                <a:latin typeface="+mn-lt"/>
                <a:ea typeface="+mn-ea"/>
                <a:cs typeface="+mn-cs"/>
              </a:rPr>
              <a:t> is developed on the </a:t>
            </a:r>
            <a:r>
              <a:rPr lang="en-US" sz="1200" kern="1200" baseline="0" dirty="0" err="1" smtClean="0">
                <a:solidFill>
                  <a:schemeClr val="tx1"/>
                </a:solidFill>
                <a:effectLst/>
                <a:latin typeface="+mn-lt"/>
                <a:ea typeface="+mn-ea"/>
                <a:cs typeface="+mn-cs"/>
              </a:rPr>
              <a:t>metaphacts</a:t>
            </a:r>
            <a:r>
              <a:rPr lang="en-US" sz="1200" kern="1200" baseline="0" dirty="0" smtClean="0">
                <a:solidFill>
                  <a:schemeClr val="tx1"/>
                </a:solidFill>
                <a:effectLst/>
                <a:latin typeface="+mn-lt"/>
                <a:ea typeface="+mn-ea"/>
                <a:cs typeface="+mn-cs"/>
              </a:rPr>
              <a:t> platform</a:t>
            </a:r>
            <a:r>
              <a:rPr lang="en-US" sz="1200" kern="1200" dirty="0" smtClean="0">
                <a:solidFill>
                  <a:schemeClr val="tx1"/>
                </a:solidFill>
                <a:effectLst/>
                <a:latin typeface="+mn-lt"/>
                <a:ea typeface="+mn-ea"/>
                <a:cs typeface="+mn-cs"/>
              </a:rPr>
              <a:t> taking advantage of a flexible mechanism of easy configuration.</a:t>
            </a:r>
          </a:p>
          <a:p>
            <a:pPr hangingPunct="0"/>
            <a:r>
              <a:rPr lang="en-US" sz="1200" b="1" kern="1200" dirty="0" smtClean="0">
                <a:solidFill>
                  <a:schemeClr val="tx1"/>
                </a:solidFill>
                <a:effectLst/>
                <a:latin typeface="+mn-lt"/>
                <a:ea typeface="+mn-ea"/>
                <a:cs typeface="+mn-cs"/>
              </a:rPr>
              <a:t>A lot of work has been</a:t>
            </a:r>
            <a:r>
              <a:rPr lang="en-US" sz="1200" b="1" kern="1200" baseline="0" dirty="0" smtClean="0">
                <a:solidFill>
                  <a:schemeClr val="tx1"/>
                </a:solidFill>
                <a:effectLst/>
                <a:latin typeface="+mn-lt"/>
                <a:ea typeface="+mn-ea"/>
                <a:cs typeface="+mn-cs"/>
              </a:rPr>
              <a:t> done on the generalization of the configurable parts of the tool</a:t>
            </a:r>
            <a:r>
              <a:rPr lang="en-US" sz="1200" kern="1200" baseline="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95379309-FF34-4512-85BA-5DC872BD0E6D}" type="slidenum">
              <a:rPr lang="el-GR" smtClean="0"/>
              <a:pPr/>
              <a:t>28</a:t>
            </a:fld>
            <a:endParaRPr lang="el-GR"/>
          </a:p>
        </p:txBody>
      </p:sp>
    </p:spTree>
    <p:extLst>
      <p:ext uri="{BB962C8B-B14F-4D97-AF65-F5344CB8AC3E}">
        <p14:creationId xmlns:p14="http://schemas.microsoft.com/office/powerpoint/2010/main" val="5033806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95379309-FF34-4512-85BA-5DC872BD0E6D}" type="slidenum">
              <a:rPr lang="el-GR" smtClean="0"/>
              <a:pPr/>
              <a:t>29</a:t>
            </a:fld>
            <a:endParaRPr lang="el-GR"/>
          </a:p>
        </p:txBody>
      </p:sp>
    </p:spTree>
    <p:extLst>
      <p:ext uri="{BB962C8B-B14F-4D97-AF65-F5344CB8AC3E}">
        <p14:creationId xmlns:p14="http://schemas.microsoft.com/office/powerpoint/2010/main" val="50596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95379309-FF34-4512-85BA-5DC872BD0E6D}" type="slidenum">
              <a:rPr lang="el-GR" smtClean="0"/>
              <a:pPr/>
              <a:t>3</a:t>
            </a:fld>
            <a:endParaRPr lang="el-GR"/>
          </a:p>
        </p:txBody>
      </p:sp>
    </p:spTree>
    <p:extLst>
      <p:ext uri="{BB962C8B-B14F-4D97-AF65-F5344CB8AC3E}">
        <p14:creationId xmlns:p14="http://schemas.microsoft.com/office/powerpoint/2010/main" val="20849451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5379309-FF34-4512-85BA-5DC872BD0E6D}" type="slidenum">
              <a:rPr lang="el-GR" smtClean="0"/>
              <a:pPr/>
              <a:t>30</a:t>
            </a:fld>
            <a:endParaRPr lang="el-GR"/>
          </a:p>
        </p:txBody>
      </p:sp>
    </p:spTree>
    <p:extLst>
      <p:ext uri="{BB962C8B-B14F-4D97-AF65-F5344CB8AC3E}">
        <p14:creationId xmlns:p14="http://schemas.microsoft.com/office/powerpoint/2010/main" val="4035303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endParaRPr lang="en-US" dirty="0" smtClean="0"/>
          </a:p>
          <a:p>
            <a:endParaRPr lang="el-GR" dirty="0" smtClean="0"/>
          </a:p>
          <a:p>
            <a:endParaRPr lang="el-GR" dirty="0"/>
          </a:p>
        </p:txBody>
      </p:sp>
      <p:sp>
        <p:nvSpPr>
          <p:cNvPr id="4" name="Slide Number Placeholder 3"/>
          <p:cNvSpPr>
            <a:spLocks noGrp="1"/>
          </p:cNvSpPr>
          <p:nvPr>
            <p:ph type="sldNum" sz="quarter" idx="10"/>
          </p:nvPr>
        </p:nvSpPr>
        <p:spPr/>
        <p:txBody>
          <a:bodyPr/>
          <a:lstStyle/>
          <a:p>
            <a:fld id="{95379309-FF34-4512-85BA-5DC872BD0E6D}" type="slidenum">
              <a:rPr lang="el-GR" smtClean="0"/>
              <a:pPr/>
              <a:t>4</a:t>
            </a:fld>
            <a:endParaRPr lang="el-GR"/>
          </a:p>
        </p:txBody>
      </p:sp>
    </p:spTree>
    <p:extLst>
      <p:ext uri="{BB962C8B-B14F-4D97-AF65-F5344CB8AC3E}">
        <p14:creationId xmlns:p14="http://schemas.microsoft.com/office/powerpoint/2010/main" val="300270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95379309-FF34-4512-85BA-5DC872BD0E6D}" type="slidenum">
              <a:rPr lang="el-GR" smtClean="0"/>
              <a:pPr/>
              <a:t>5</a:t>
            </a:fld>
            <a:endParaRPr lang="el-GR"/>
          </a:p>
        </p:txBody>
      </p:sp>
    </p:spTree>
    <p:extLst>
      <p:ext uri="{BB962C8B-B14F-4D97-AF65-F5344CB8AC3E}">
        <p14:creationId xmlns:p14="http://schemas.microsoft.com/office/powerpoint/2010/main" val="30418400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95379309-FF34-4512-85BA-5DC872BD0E6D}" type="slidenum">
              <a:rPr lang="el-GR" smtClean="0"/>
              <a:pPr/>
              <a:t>6</a:t>
            </a:fld>
            <a:endParaRPr lang="el-GR"/>
          </a:p>
        </p:txBody>
      </p:sp>
    </p:spTree>
    <p:extLst>
      <p:ext uri="{BB962C8B-B14F-4D97-AF65-F5344CB8AC3E}">
        <p14:creationId xmlns:p14="http://schemas.microsoft.com/office/powerpoint/2010/main" val="2911744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95379309-FF34-4512-85BA-5DC872BD0E6D}" type="slidenum">
              <a:rPr lang="el-GR" smtClean="0"/>
              <a:pPr/>
              <a:t>7</a:t>
            </a:fld>
            <a:endParaRPr lang="el-GR"/>
          </a:p>
        </p:txBody>
      </p:sp>
    </p:spTree>
    <p:extLst>
      <p:ext uri="{BB962C8B-B14F-4D97-AF65-F5344CB8AC3E}">
        <p14:creationId xmlns:p14="http://schemas.microsoft.com/office/powerpoint/2010/main" val="2911744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95379309-FF34-4512-85BA-5DC872BD0E6D}" type="slidenum">
              <a:rPr lang="el-GR" smtClean="0"/>
              <a:pPr/>
              <a:t>8</a:t>
            </a:fld>
            <a:endParaRPr lang="el-GR"/>
          </a:p>
        </p:txBody>
      </p:sp>
    </p:spTree>
    <p:extLst>
      <p:ext uri="{BB962C8B-B14F-4D97-AF65-F5344CB8AC3E}">
        <p14:creationId xmlns:p14="http://schemas.microsoft.com/office/powerpoint/2010/main" val="10091825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95379309-FF34-4512-85BA-5DC872BD0E6D}" type="slidenum">
              <a:rPr lang="el-GR" smtClean="0"/>
              <a:pPr/>
              <a:t>9</a:t>
            </a:fld>
            <a:endParaRPr lang="el-GR"/>
          </a:p>
        </p:txBody>
      </p:sp>
    </p:spTree>
    <p:extLst>
      <p:ext uri="{BB962C8B-B14F-4D97-AF65-F5344CB8AC3E}">
        <p14:creationId xmlns:p14="http://schemas.microsoft.com/office/powerpoint/2010/main" val="11868874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016"/>
            <a:ext cx="9144000" cy="6853968"/>
          </a:xfrm>
          <a:prstGeom prst="rect">
            <a:avLst/>
          </a:prstGeom>
        </p:spPr>
      </p:pic>
      <p:sp>
        <p:nvSpPr>
          <p:cNvPr id="2" name="Title 1"/>
          <p:cNvSpPr>
            <a:spLocks noGrp="1"/>
          </p:cNvSpPr>
          <p:nvPr>
            <p:ph type="ctrTitle"/>
          </p:nvPr>
        </p:nvSpPr>
        <p:spPr>
          <a:xfrm>
            <a:off x="685800" y="2895079"/>
            <a:ext cx="7772400" cy="1470025"/>
          </a:xfrm>
        </p:spPr>
        <p:txBody>
          <a:bodyPr>
            <a:normAutofit/>
          </a:bodyPr>
          <a:lstStyle>
            <a:lvl1pPr>
              <a:defRPr sz="2000">
                <a:solidFill>
                  <a:schemeClr val="bg1"/>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pic>
        <p:nvPicPr>
          <p:cNvPr id="5" name="Picture 4" descr="Metaphacts"/>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312012" y="5897996"/>
            <a:ext cx="1414125" cy="744047"/>
          </a:xfrm>
          <a:prstGeom prst="rect">
            <a:avLst/>
          </a:prstGeom>
          <a:noFill/>
          <a:effectLst>
            <a:glow>
              <a:schemeClr val="bg1"/>
            </a:glow>
            <a:outerShdw blurRad="241300" sx="110000" sy="110000" algn="ctr" rotWithShape="0">
              <a:srgbClr val="92D050"/>
            </a:outerShdw>
            <a:reflection stA="45000" endPos="0" dist="50800" dir="5400000" sy="-100000" algn="bl" rotWithShape="0"/>
            <a:softEdge rad="0"/>
          </a:effectLst>
          <a:extLst>
            <a:ext uri="{909E8E84-426E-40DD-AFC4-6F175D3DCCD1}">
              <a14:hiddenFill xmlns:a14="http://schemas.microsoft.com/office/drawing/2010/main">
                <a:solidFill>
                  <a:srgbClr val="FFFFFF"/>
                </a:solidFill>
              </a14:hiddenFill>
            </a:ext>
          </a:extLst>
        </p:spPr>
      </p:pic>
      <p:sp>
        <p:nvSpPr>
          <p:cNvPr id="7" name="Footer Placeholder 4"/>
          <p:cNvSpPr txBox="1">
            <a:spLocks/>
          </p:cNvSpPr>
          <p:nvPr userDrawn="1"/>
        </p:nvSpPr>
        <p:spPr>
          <a:xfrm>
            <a:off x="5652120" y="6087458"/>
            <a:ext cx="540060" cy="365125"/>
          </a:xfrm>
          <a:prstGeom prst="rect">
            <a:avLst/>
          </a:prstGeom>
        </p:spPr>
        <p:txBody>
          <a:bodyPr vert="horz" lIns="91440" tIns="45720" rIns="91440" bIns="45720" rtlCol="0" anchor="ctr"/>
          <a:lstStyle>
            <a:defPPr>
              <a:defRPr lang="en-US"/>
            </a:defPPr>
            <a:lvl1pPr marL="0" algn="ctr" defTabSz="914400" rtl="0" eaLnBrk="1" latinLnBrk="0" hangingPunct="1">
              <a:defRPr sz="2400" b="1" kern="1200">
                <a:solidFill>
                  <a:srgbClr val="0070C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0" dirty="0" smtClean="0">
                <a:solidFill>
                  <a:schemeClr val="bg1"/>
                </a:solidFill>
              </a:rPr>
              <a:t>&amp;</a:t>
            </a:r>
            <a:endParaRPr lang="en-US" sz="2000" b="0" dirty="0">
              <a:solidFill>
                <a:schemeClr val="bg1"/>
              </a:solidFill>
            </a:endParaRPr>
          </a:p>
        </p:txBody>
      </p:sp>
      <p:sp>
        <p:nvSpPr>
          <p:cNvPr id="16" name="SmartArt Placeholder 15"/>
          <p:cNvSpPr>
            <a:spLocks noGrp="1"/>
          </p:cNvSpPr>
          <p:nvPr>
            <p:ph type="dgm" sz="quarter" idx="10" hasCustomPrompt="1"/>
          </p:nvPr>
        </p:nvSpPr>
        <p:spPr>
          <a:xfrm>
            <a:off x="1282700" y="647700"/>
            <a:ext cx="3949700" cy="1270000"/>
          </a:xfrm>
        </p:spPr>
        <p:txBody>
          <a:bodyPr/>
          <a:lstStyle>
            <a:lvl1pPr marL="0" indent="0" algn="ctr">
              <a:buNone/>
              <a:defRPr sz="3200"/>
            </a:lvl1pPr>
          </a:lstStyle>
          <a:p>
            <a:r>
              <a:rPr lang="en-US" sz="2000" dirty="0" smtClean="0"/>
              <a:t> </a:t>
            </a:r>
            <a:r>
              <a:rPr lang="en-US" sz="2000" b="1" dirty="0" smtClean="0">
                <a:solidFill>
                  <a:schemeClr val="tx2">
                    <a:lumMod val="20000"/>
                    <a:lumOff val="80000"/>
                  </a:schemeClr>
                </a:solidFill>
              </a:rPr>
              <a:t>Thesaurus maintenance WG workshop</a:t>
            </a:r>
            <a:endParaRPr lang="en-US" sz="2000" dirty="0" smtClean="0"/>
          </a:p>
          <a:p>
            <a:r>
              <a:rPr lang="en-US" sz="1600" b="1" dirty="0" smtClean="0">
                <a:solidFill>
                  <a:schemeClr val="tx2">
                    <a:lumMod val="20000"/>
                    <a:lumOff val="80000"/>
                  </a:schemeClr>
                </a:solidFill>
              </a:rPr>
              <a:t> Heraklion, Crete </a:t>
            </a:r>
          </a:p>
          <a:p>
            <a:r>
              <a:rPr lang="en-US" sz="1600" b="1" dirty="0" smtClean="0">
                <a:solidFill>
                  <a:schemeClr val="tx2">
                    <a:lumMod val="20000"/>
                    <a:lumOff val="80000"/>
                  </a:schemeClr>
                </a:solidFill>
              </a:rPr>
              <a:t> Friday, 28th September 2018  </a:t>
            </a:r>
            <a:endParaRPr lang="en-US" sz="1600" b="1" dirty="0">
              <a:solidFill>
                <a:schemeClr val="tx2">
                  <a:lumMod val="20000"/>
                  <a:lumOff val="80000"/>
                </a:schemeClr>
              </a:solidFill>
            </a:endParaRPr>
          </a:p>
        </p:txBody>
      </p:sp>
    </p:spTree>
    <p:extLst>
      <p:ext uri="{BB962C8B-B14F-4D97-AF65-F5344CB8AC3E}">
        <p14:creationId xmlns:p14="http://schemas.microsoft.com/office/powerpoint/2010/main" val="8255998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406"/>
            <a:ext cx="9144000" cy="6855774"/>
          </a:xfrm>
          <a:prstGeom prst="rect">
            <a:avLst/>
          </a:prstGeom>
        </p:spPr>
      </p:pic>
      <p:sp>
        <p:nvSpPr>
          <p:cNvPr id="2" name="Title 1"/>
          <p:cNvSpPr>
            <a:spLocks noGrp="1"/>
          </p:cNvSpPr>
          <p:nvPr>
            <p:ph type="title"/>
          </p:nvPr>
        </p:nvSpPr>
        <p:spPr>
          <a:xfrm>
            <a:off x="457200" y="274638"/>
            <a:ext cx="8229600" cy="922114"/>
          </a:xfrm>
        </p:spPr>
        <p:txBody>
          <a:bodyPr>
            <a:normAutofit/>
          </a:bodyPr>
          <a:lstStyle>
            <a:lvl1pPr>
              <a:defRPr sz="2000" baseline="0">
                <a:solidFill>
                  <a:schemeClr val="accent1">
                    <a:lumMod val="75000"/>
                  </a:schemeClr>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268760"/>
            <a:ext cx="8229600" cy="4525963"/>
          </a:xfrm>
        </p:spPr>
        <p:txBody>
          <a:bodyPr>
            <a:normAutofit/>
          </a:bodyPr>
          <a:lstStyle>
            <a:lvl1pPr marL="342900" indent="-342900">
              <a:buClr>
                <a:schemeClr val="accent1">
                  <a:lumMod val="75000"/>
                </a:schemeClr>
              </a:buClr>
              <a:buSzPct val="120000"/>
              <a:buFont typeface="Arial" panose="020B0604020202020204" pitchFamily="34" charset="0"/>
              <a:buChar char="•"/>
              <a:defRPr sz="2000"/>
            </a:lvl1pPr>
            <a:lvl2pPr marL="800100" indent="-342900">
              <a:buClr>
                <a:schemeClr val="tx2">
                  <a:lumMod val="60000"/>
                  <a:lumOff val="40000"/>
                </a:schemeClr>
              </a:buClr>
              <a:buFont typeface="Arial" panose="020B0604020202020204" pitchFamily="34" charset="0"/>
              <a:buChar char="•"/>
              <a:defRPr sz="2000"/>
            </a:lvl2pPr>
            <a:lvl3pPr>
              <a:buClr>
                <a:schemeClr val="tx2">
                  <a:lumMod val="40000"/>
                  <a:lumOff val="60000"/>
                </a:schemeClr>
              </a:buClr>
              <a:buSzPct val="80000"/>
              <a:defRPr sz="2000"/>
            </a:lvl3pPr>
            <a:lvl4pPr marL="1600200" indent="-228600">
              <a:buClr>
                <a:schemeClr val="tx2">
                  <a:lumMod val="40000"/>
                  <a:lumOff val="60000"/>
                </a:schemeClr>
              </a:buClr>
              <a:buSzPct val="70000"/>
              <a:buFont typeface="Arial" panose="020B0604020202020204" pitchFamily="34" charset="0"/>
              <a:buChar char="•"/>
              <a:defRPr sz="2000"/>
            </a:lvl4pPr>
            <a:lvl5pPr marL="2171700" indent="-342900">
              <a:buClr>
                <a:schemeClr val="tx2">
                  <a:lumMod val="40000"/>
                  <a:lumOff val="60000"/>
                </a:schemeClr>
              </a:buClr>
              <a:buSzPct val="60000"/>
              <a:buFont typeface="Arial" panose="020B0604020202020204" pitchFamily="34" charset="0"/>
              <a:buChar cha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Metaphacts"/>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779912" y="6297336"/>
            <a:ext cx="707063" cy="372024"/>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4"/>
          <p:cNvSpPr>
            <a:spLocks noGrp="1"/>
          </p:cNvSpPr>
          <p:nvPr>
            <p:ph type="ftr" sz="quarter" idx="3"/>
          </p:nvPr>
        </p:nvSpPr>
        <p:spPr>
          <a:xfrm>
            <a:off x="5854700" y="6319439"/>
            <a:ext cx="2984500" cy="365125"/>
          </a:xfrm>
          <a:prstGeom prst="rect">
            <a:avLst/>
          </a:prstGeom>
        </p:spPr>
        <p:txBody>
          <a:bodyPr vert="horz" lIns="91440" tIns="45720" rIns="91440" bIns="45720" rtlCol="0" anchor="ctr"/>
          <a:lstStyle>
            <a:lvl1pPr algn="ctr">
              <a:defRPr lang="el-GR" sz="1200" b="0" i="0" u="none" strike="noStrike" baseline="0" smtClean="0"/>
            </a:lvl1pPr>
          </a:lstStyle>
          <a:p>
            <a:r>
              <a:rPr lang="en-GB" dirty="0" smtClean="0"/>
              <a:t> </a:t>
            </a:r>
            <a:r>
              <a:rPr lang="en-GB" b="1" dirty="0" smtClean="0"/>
              <a:t>Thesaurus maintenance WG workshop </a:t>
            </a:r>
            <a:endParaRPr lang="en-GB" dirty="0"/>
          </a:p>
        </p:txBody>
      </p:sp>
      <p:sp>
        <p:nvSpPr>
          <p:cNvPr id="9" name="Footer Placeholder 4"/>
          <p:cNvSpPr txBox="1">
            <a:spLocks/>
          </p:cNvSpPr>
          <p:nvPr userDrawn="1"/>
        </p:nvSpPr>
        <p:spPr>
          <a:xfrm>
            <a:off x="3378883" y="6376243"/>
            <a:ext cx="401029" cy="365125"/>
          </a:xfrm>
          <a:prstGeom prst="rect">
            <a:avLst/>
          </a:prstGeom>
        </p:spPr>
        <p:txBody>
          <a:bodyPr vert="horz" lIns="91440" tIns="45720" rIns="91440" bIns="45720" rtlCol="0" anchor="ctr"/>
          <a:lstStyle>
            <a:defPPr>
              <a:defRPr lang="en-US"/>
            </a:defPPr>
            <a:lvl1pPr marL="0" algn="ctr" defTabSz="914400" rtl="0" eaLnBrk="1" latinLnBrk="0" hangingPunct="1">
              <a:defRPr sz="2400" b="1" kern="1200">
                <a:solidFill>
                  <a:srgbClr val="0070C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0" dirty="0" smtClean="0">
                <a:solidFill>
                  <a:schemeClr val="tx1"/>
                </a:solidFill>
              </a:rPr>
              <a:t>&amp;</a:t>
            </a:r>
            <a:endParaRPr lang="en-US" sz="1400" b="0" dirty="0">
              <a:solidFill>
                <a:schemeClr val="tx1"/>
              </a:solidFill>
            </a:endParaRPr>
          </a:p>
        </p:txBody>
      </p:sp>
      <p:sp>
        <p:nvSpPr>
          <p:cNvPr id="10" name="Slide Number Placeholder 5"/>
          <p:cNvSpPr>
            <a:spLocks noGrp="1"/>
          </p:cNvSpPr>
          <p:nvPr>
            <p:ph type="sldNum" sz="quarter" idx="4"/>
          </p:nvPr>
        </p:nvSpPr>
        <p:spPr>
          <a:xfrm>
            <a:off x="8604448" y="116632"/>
            <a:ext cx="46754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859F67-28F6-44F9-8CE7-666D30219135}" type="slidenum">
              <a:rPr lang="en-US" smtClean="0"/>
              <a:pPr/>
              <a:t>‹#›</a:t>
            </a:fld>
            <a:endParaRPr lang="en-US" dirty="0"/>
          </a:p>
        </p:txBody>
      </p:sp>
    </p:spTree>
    <p:extLst>
      <p:ext uri="{BB962C8B-B14F-4D97-AF65-F5344CB8AC3E}">
        <p14:creationId xmlns:p14="http://schemas.microsoft.com/office/powerpoint/2010/main" val="208959087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GB" b="1" dirty="0" smtClean="0"/>
              <a:t>Thesaurus maintenance WG workshop</a:t>
            </a:r>
            <a:endParaRPr lang="en-US" dirty="0"/>
          </a:p>
        </p:txBody>
      </p:sp>
      <p:sp>
        <p:nvSpPr>
          <p:cNvPr id="6" name="Slide Number Placeholder 5"/>
          <p:cNvSpPr>
            <a:spLocks noGrp="1"/>
          </p:cNvSpPr>
          <p:nvPr>
            <p:ph type="sldNum" sz="quarter" idx="12"/>
          </p:nvPr>
        </p:nvSpPr>
        <p:spPr/>
        <p:txBody>
          <a:bodyPr/>
          <a:lstStyle/>
          <a:p>
            <a:fld id="{2E995FA5-2D5C-4BCC-923F-84EBA2B6FD22}" type="slidenum">
              <a:rPr lang="en-US" smtClean="0"/>
              <a:pPr/>
              <a:t>‹#›</a:t>
            </a:fld>
            <a:endParaRPr lang="en-US"/>
          </a:p>
        </p:txBody>
      </p:sp>
    </p:spTree>
    <p:extLst>
      <p:ext uri="{BB962C8B-B14F-4D97-AF65-F5344CB8AC3E}">
        <p14:creationId xmlns:p14="http://schemas.microsoft.com/office/powerpoint/2010/main" val="31503276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GB" b="1" dirty="0" smtClean="0"/>
              <a:t>Thesaurus maintenance WG workshop</a:t>
            </a:r>
            <a:endParaRPr lang="en-US" dirty="0"/>
          </a:p>
        </p:txBody>
      </p:sp>
      <p:sp>
        <p:nvSpPr>
          <p:cNvPr id="7" name="Slide Number Placeholder 6"/>
          <p:cNvSpPr>
            <a:spLocks noGrp="1"/>
          </p:cNvSpPr>
          <p:nvPr>
            <p:ph type="sldNum" sz="quarter" idx="12"/>
          </p:nvPr>
        </p:nvSpPr>
        <p:spPr/>
        <p:txBody>
          <a:bodyPr/>
          <a:lstStyle/>
          <a:p>
            <a:fld id="{2E995FA5-2D5C-4BCC-923F-84EBA2B6FD22}" type="slidenum">
              <a:rPr lang="en-US" smtClean="0"/>
              <a:pPr/>
              <a:t>‹#›</a:t>
            </a:fld>
            <a:endParaRPr lang="en-US"/>
          </a:p>
        </p:txBody>
      </p:sp>
    </p:spTree>
    <p:extLst>
      <p:ext uri="{BB962C8B-B14F-4D97-AF65-F5344CB8AC3E}">
        <p14:creationId xmlns:p14="http://schemas.microsoft.com/office/powerpoint/2010/main" val="255179846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GB" b="1" dirty="0" smtClean="0"/>
              <a:t>Thesaurus maintenance WG workshop</a:t>
            </a:r>
            <a:endParaRPr lang="en-US" dirty="0"/>
          </a:p>
        </p:txBody>
      </p:sp>
      <p:sp>
        <p:nvSpPr>
          <p:cNvPr id="9" name="Slide Number Placeholder 8"/>
          <p:cNvSpPr>
            <a:spLocks noGrp="1"/>
          </p:cNvSpPr>
          <p:nvPr>
            <p:ph type="sldNum" sz="quarter" idx="12"/>
          </p:nvPr>
        </p:nvSpPr>
        <p:spPr/>
        <p:txBody>
          <a:bodyPr/>
          <a:lstStyle/>
          <a:p>
            <a:fld id="{2E995FA5-2D5C-4BCC-923F-84EBA2B6FD22}" type="slidenum">
              <a:rPr lang="en-US" smtClean="0"/>
              <a:pPr/>
              <a:t>‹#›</a:t>
            </a:fld>
            <a:endParaRPr lang="en-US"/>
          </a:p>
        </p:txBody>
      </p:sp>
    </p:spTree>
    <p:extLst>
      <p:ext uri="{BB962C8B-B14F-4D97-AF65-F5344CB8AC3E}">
        <p14:creationId xmlns:p14="http://schemas.microsoft.com/office/powerpoint/2010/main" val="91426284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GB" b="1" dirty="0" smtClean="0"/>
              <a:t>Thesaurus maintenance WG workshop</a:t>
            </a:r>
            <a:endParaRPr lang="en-US" dirty="0"/>
          </a:p>
        </p:txBody>
      </p:sp>
      <p:sp>
        <p:nvSpPr>
          <p:cNvPr id="5" name="Slide Number Placeholder 4"/>
          <p:cNvSpPr>
            <a:spLocks noGrp="1"/>
          </p:cNvSpPr>
          <p:nvPr>
            <p:ph type="sldNum" sz="quarter" idx="12"/>
          </p:nvPr>
        </p:nvSpPr>
        <p:spPr/>
        <p:txBody>
          <a:bodyPr/>
          <a:lstStyle/>
          <a:p>
            <a:fld id="{2E995FA5-2D5C-4BCC-923F-84EBA2B6FD22}" type="slidenum">
              <a:rPr lang="en-US" smtClean="0"/>
              <a:pPr/>
              <a:t>‹#›</a:t>
            </a:fld>
            <a:endParaRPr lang="en-US"/>
          </a:p>
        </p:txBody>
      </p:sp>
    </p:spTree>
    <p:extLst>
      <p:ext uri="{BB962C8B-B14F-4D97-AF65-F5344CB8AC3E}">
        <p14:creationId xmlns:p14="http://schemas.microsoft.com/office/powerpoint/2010/main" val="256615802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GB" b="1" dirty="0" smtClean="0"/>
              <a:t>Thesaurus maintenance WG workshop</a:t>
            </a:r>
            <a:endParaRPr lang="en-US" dirty="0"/>
          </a:p>
        </p:txBody>
      </p:sp>
      <p:sp>
        <p:nvSpPr>
          <p:cNvPr id="4" name="Slide Number Placeholder 3"/>
          <p:cNvSpPr>
            <a:spLocks noGrp="1"/>
          </p:cNvSpPr>
          <p:nvPr>
            <p:ph type="sldNum" sz="quarter" idx="12"/>
          </p:nvPr>
        </p:nvSpPr>
        <p:spPr/>
        <p:txBody>
          <a:bodyPr/>
          <a:lstStyle/>
          <a:p>
            <a:fld id="{2E995FA5-2D5C-4BCC-923F-84EBA2B6FD22}" type="slidenum">
              <a:rPr lang="en-US" smtClean="0"/>
              <a:pPr/>
              <a:t>‹#›</a:t>
            </a:fld>
            <a:endParaRPr lang="en-US"/>
          </a:p>
        </p:txBody>
      </p:sp>
    </p:spTree>
    <p:extLst>
      <p:ext uri="{BB962C8B-B14F-4D97-AF65-F5344CB8AC3E}">
        <p14:creationId xmlns:p14="http://schemas.microsoft.com/office/powerpoint/2010/main" val="743369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1" dirty="0" smtClean="0">
                <a:solidFill>
                  <a:schemeClr val="tx2">
                    <a:lumMod val="20000"/>
                    <a:lumOff val="80000"/>
                  </a:schemeClr>
                </a:solidFill>
              </a:rPr>
              <a:t>Thesaurus maintenance WG workshop</a:t>
            </a:r>
            <a:endParaRPr lang="en-US" dirty="0" smtClean="0"/>
          </a:p>
        </p:txBody>
      </p:sp>
      <p:sp>
        <p:nvSpPr>
          <p:cNvPr id="6" name="Slide Number Placeholder 5"/>
          <p:cNvSpPr>
            <a:spLocks noGrp="1"/>
          </p:cNvSpPr>
          <p:nvPr>
            <p:ph type="sldNum" sz="quarter" idx="4"/>
          </p:nvPr>
        </p:nvSpPr>
        <p:spPr>
          <a:xfrm flipH="1">
            <a:off x="7452320" y="6381328"/>
            <a:ext cx="1440160" cy="360040"/>
          </a:xfrm>
          <a:prstGeom prst="rect">
            <a:avLst/>
          </a:prstGeom>
        </p:spPr>
        <p:txBody>
          <a:bodyPr vert="horz" lIns="91440" tIns="45720" rIns="91440" bIns="45720" rtlCol="0" anchor="ctr"/>
          <a:lstStyle>
            <a:lvl1pPr algn="r">
              <a:defRPr sz="1200">
                <a:solidFill>
                  <a:schemeClr val="tx1">
                    <a:tint val="75000"/>
                  </a:schemeClr>
                </a:solidFill>
              </a:defRPr>
            </a:lvl1pPr>
          </a:lstStyle>
          <a:p>
            <a:fld id="{2E995FA5-2D5C-4BCC-923F-84EBA2B6FD22}" type="slidenum">
              <a:rPr lang="en-US" smtClean="0"/>
              <a:pPr/>
              <a:t>‹#›</a:t>
            </a:fld>
            <a:endParaRPr lang="en-US"/>
          </a:p>
        </p:txBody>
      </p:sp>
    </p:spTree>
    <p:extLst>
      <p:ext uri="{BB962C8B-B14F-4D97-AF65-F5344CB8AC3E}">
        <p14:creationId xmlns:p14="http://schemas.microsoft.com/office/powerpoint/2010/main" val="41620940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895079"/>
            <a:ext cx="9144000" cy="1470025"/>
          </a:xfrm>
        </p:spPr>
        <p:txBody>
          <a:bodyPr>
            <a:normAutofit/>
          </a:bodyPr>
          <a:lstStyle/>
          <a:p>
            <a:r>
              <a:rPr lang="en-US" dirty="0" err="1" smtClean="0">
                <a:solidFill>
                  <a:schemeClr val="accent5">
                    <a:lumMod val="40000"/>
                    <a:lumOff val="60000"/>
                  </a:schemeClr>
                </a:solidFill>
              </a:rPr>
              <a:t>VisTA</a:t>
            </a:r>
            <a:r>
              <a:rPr lang="en-US" dirty="0" smtClean="0"/>
              <a:t>: </a:t>
            </a:r>
            <a:r>
              <a:rPr lang="en-US" dirty="0" smtClean="0">
                <a:solidFill>
                  <a:schemeClr val="accent5">
                    <a:lumMod val="40000"/>
                    <a:lumOff val="60000"/>
                  </a:schemeClr>
                </a:solidFill>
              </a:rPr>
              <a:t>Vis</a:t>
            </a:r>
            <a:r>
              <a:rPr lang="en-US" dirty="0" smtClean="0"/>
              <a:t>ual </a:t>
            </a:r>
            <a:r>
              <a:rPr lang="en-US" dirty="0" smtClean="0">
                <a:solidFill>
                  <a:schemeClr val="accent5">
                    <a:lumMod val="40000"/>
                    <a:lumOff val="60000"/>
                  </a:schemeClr>
                </a:solidFill>
              </a:rPr>
              <a:t>T</a:t>
            </a:r>
            <a:r>
              <a:rPr lang="en-US" dirty="0" smtClean="0"/>
              <a:t>erminology </a:t>
            </a:r>
            <a:r>
              <a:rPr lang="en-US" dirty="0" smtClean="0">
                <a:solidFill>
                  <a:schemeClr val="accent5">
                    <a:lumMod val="40000"/>
                    <a:lumOff val="60000"/>
                  </a:schemeClr>
                </a:solidFill>
              </a:rPr>
              <a:t>A</a:t>
            </a:r>
            <a:r>
              <a:rPr lang="en-US" dirty="0" smtClean="0"/>
              <a:t>lignment Tool for Factual Knowledge Aggregation</a:t>
            </a:r>
            <a:endParaRPr lang="en-US" dirty="0"/>
          </a:p>
        </p:txBody>
      </p:sp>
      <p:sp>
        <p:nvSpPr>
          <p:cNvPr id="3" name="Subtitle 2"/>
          <p:cNvSpPr txBox="1">
            <a:spLocks/>
          </p:cNvSpPr>
          <p:nvPr/>
        </p:nvSpPr>
        <p:spPr>
          <a:xfrm>
            <a:off x="899592" y="4347964"/>
            <a:ext cx="7391400" cy="3429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1400" dirty="0" smtClean="0">
                <a:solidFill>
                  <a:schemeClr val="bg1"/>
                </a:solidFill>
              </a:rPr>
              <a:t>A. </a:t>
            </a:r>
            <a:r>
              <a:rPr lang="en-GB" sz="1400" dirty="0" err="1" smtClean="0">
                <a:solidFill>
                  <a:schemeClr val="bg1"/>
                </a:solidFill>
              </a:rPr>
              <a:t>Axaridou</a:t>
            </a:r>
            <a:r>
              <a:rPr lang="en-GB" sz="1400" dirty="0" smtClean="0">
                <a:solidFill>
                  <a:schemeClr val="bg1"/>
                </a:solidFill>
              </a:rPr>
              <a:t>,  K. </a:t>
            </a:r>
            <a:r>
              <a:rPr lang="en-GB" sz="1400" dirty="0" err="1" smtClean="0">
                <a:solidFill>
                  <a:schemeClr val="bg1"/>
                </a:solidFill>
              </a:rPr>
              <a:t>Konsolaki</a:t>
            </a:r>
            <a:r>
              <a:rPr lang="en-GB" sz="1400" dirty="0" smtClean="0">
                <a:solidFill>
                  <a:schemeClr val="bg1"/>
                </a:solidFill>
              </a:rPr>
              <a:t>,  M. </a:t>
            </a:r>
            <a:r>
              <a:rPr lang="en-GB" sz="1400" dirty="0" err="1" smtClean="0">
                <a:solidFill>
                  <a:schemeClr val="bg1"/>
                </a:solidFill>
              </a:rPr>
              <a:t>Theodoridou</a:t>
            </a:r>
            <a:r>
              <a:rPr lang="en-GB" sz="1400" dirty="0" smtClean="0">
                <a:solidFill>
                  <a:schemeClr val="bg1"/>
                </a:solidFill>
              </a:rPr>
              <a:t>,  A</a:t>
            </a:r>
            <a:r>
              <a:rPr lang="en-GB" sz="1400" dirty="0">
                <a:solidFill>
                  <a:schemeClr val="bg1"/>
                </a:solidFill>
              </a:rPr>
              <a:t>. </a:t>
            </a:r>
            <a:r>
              <a:rPr lang="en-GB" sz="1400" dirty="0" err="1">
                <a:solidFill>
                  <a:schemeClr val="bg1"/>
                </a:solidFill>
              </a:rPr>
              <a:t>Kozlov</a:t>
            </a:r>
            <a:r>
              <a:rPr lang="en-GB" sz="1400" dirty="0">
                <a:solidFill>
                  <a:schemeClr val="bg1"/>
                </a:solidFill>
              </a:rPr>
              <a:t>, </a:t>
            </a:r>
            <a:r>
              <a:rPr lang="en-GB" sz="1400" dirty="0" smtClean="0">
                <a:solidFill>
                  <a:schemeClr val="bg1"/>
                </a:solidFill>
              </a:rPr>
              <a:t> P</a:t>
            </a:r>
            <a:r>
              <a:rPr lang="en-GB" sz="1400" dirty="0">
                <a:solidFill>
                  <a:schemeClr val="bg1"/>
                </a:solidFill>
              </a:rPr>
              <a:t>. </a:t>
            </a:r>
            <a:r>
              <a:rPr lang="en-GB" sz="1400" dirty="0" err="1" smtClean="0">
                <a:solidFill>
                  <a:schemeClr val="bg1"/>
                </a:solidFill>
              </a:rPr>
              <a:t>Haase</a:t>
            </a:r>
            <a:r>
              <a:rPr lang="en-GB" sz="1400" dirty="0" smtClean="0">
                <a:solidFill>
                  <a:schemeClr val="bg1"/>
                </a:solidFill>
              </a:rPr>
              <a:t> &amp;  M. </a:t>
            </a:r>
            <a:r>
              <a:rPr lang="en-GB" sz="1400" dirty="0" err="1" smtClean="0">
                <a:solidFill>
                  <a:schemeClr val="bg1"/>
                </a:solidFill>
              </a:rPr>
              <a:t>Doerr</a:t>
            </a:r>
            <a:endParaRPr lang="en-GB" sz="1400" dirty="0" smtClean="0">
              <a:solidFill>
                <a:schemeClr val="bg1"/>
              </a:solidFill>
            </a:endParaRPr>
          </a:p>
        </p:txBody>
      </p:sp>
      <p:sp>
        <p:nvSpPr>
          <p:cNvPr id="9" name="SmartArt Placeholder 15"/>
          <p:cNvSpPr>
            <a:spLocks noGrp="1"/>
          </p:cNvSpPr>
          <p:nvPr>
            <p:ph type="dgm" sz="quarter" idx="10"/>
          </p:nvPr>
        </p:nvSpPr>
        <p:spPr>
          <a:xfrm>
            <a:off x="0" y="508000"/>
            <a:ext cx="5308600" cy="1270000"/>
          </a:xfrm>
        </p:spPr>
        <p:txBody>
          <a:bodyPr>
            <a:normAutofit/>
          </a:bodyPr>
          <a:lstStyle>
            <a:lvl1pPr marL="0" indent="0" algn="ctr">
              <a:buNone/>
              <a:defRPr sz="3200"/>
            </a:lvl1pPr>
          </a:lstStyle>
          <a:p>
            <a:pPr algn="r"/>
            <a:r>
              <a:rPr lang="en-US" sz="2000" dirty="0" smtClean="0"/>
              <a:t> </a:t>
            </a:r>
            <a:r>
              <a:rPr lang="en-US" sz="2000" b="1" dirty="0" smtClean="0">
                <a:solidFill>
                  <a:schemeClr val="tx2">
                    <a:lumMod val="20000"/>
                    <a:lumOff val="80000"/>
                  </a:schemeClr>
                </a:solidFill>
              </a:rPr>
              <a:t>Thesaurus maintenance WG workshop</a:t>
            </a:r>
            <a:endParaRPr lang="en-US" sz="2000" dirty="0" smtClean="0"/>
          </a:p>
          <a:p>
            <a:pPr algn="r"/>
            <a:r>
              <a:rPr lang="en-US" sz="1600" b="1" dirty="0" smtClean="0">
                <a:solidFill>
                  <a:schemeClr val="tx2">
                    <a:lumMod val="20000"/>
                    <a:lumOff val="80000"/>
                  </a:schemeClr>
                </a:solidFill>
              </a:rPr>
              <a:t> Heraklion, Crete </a:t>
            </a:r>
          </a:p>
          <a:p>
            <a:pPr algn="r"/>
            <a:r>
              <a:rPr lang="en-US" sz="1600" b="1" dirty="0" smtClean="0">
                <a:solidFill>
                  <a:schemeClr val="tx2">
                    <a:lumMod val="20000"/>
                    <a:lumOff val="80000"/>
                  </a:schemeClr>
                </a:solidFill>
              </a:rPr>
              <a:t> Friday, 28th September 2018  </a:t>
            </a:r>
            <a:endParaRPr lang="en-US" sz="1600" b="1" dirty="0">
              <a:solidFill>
                <a:schemeClr val="tx2">
                  <a:lumMod val="20000"/>
                  <a:lumOff val="80000"/>
                </a:schemeClr>
              </a:solidFill>
            </a:endParaRPr>
          </a:p>
        </p:txBody>
      </p:sp>
    </p:spTree>
    <p:extLst>
      <p:ext uri="{BB962C8B-B14F-4D97-AF65-F5344CB8AC3E}">
        <p14:creationId xmlns:p14="http://schemas.microsoft.com/office/powerpoint/2010/main" val="32490926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alignment problem in </a:t>
            </a:r>
            <a:r>
              <a:rPr lang="en-US" dirty="0" err="1" smtClean="0"/>
              <a:t>VisTA</a:t>
            </a:r>
            <a:r>
              <a:rPr lang="en-US" dirty="0" smtClean="0"/>
              <a:t> </a:t>
            </a:r>
            <a:r>
              <a:rPr lang="en-US" baseline="30000" dirty="0" smtClean="0"/>
              <a:t>2/4</a:t>
            </a:r>
            <a:endParaRPr lang="el-GR" baseline="30000" dirty="0"/>
          </a:p>
        </p:txBody>
      </p:sp>
      <p:sp>
        <p:nvSpPr>
          <p:cNvPr id="3" name="Content Placeholder 2"/>
          <p:cNvSpPr>
            <a:spLocks noGrp="1"/>
          </p:cNvSpPr>
          <p:nvPr>
            <p:ph idx="1"/>
          </p:nvPr>
        </p:nvSpPr>
        <p:spPr>
          <a:xfrm>
            <a:off x="457199" y="1268760"/>
            <a:ext cx="8394701" cy="4525963"/>
          </a:xfrm>
        </p:spPr>
        <p:txBody>
          <a:bodyPr>
            <a:normAutofit lnSpcReduction="10000"/>
          </a:bodyPr>
          <a:lstStyle/>
          <a:p>
            <a:pPr hangingPunct="0"/>
            <a:r>
              <a:rPr lang="en-US" sz="2800" dirty="0" smtClean="0"/>
              <a:t>We consider three </a:t>
            </a:r>
            <a:r>
              <a:rPr lang="en-US" sz="2800" i="1" dirty="0" smtClean="0"/>
              <a:t>principles</a:t>
            </a:r>
            <a:r>
              <a:rPr lang="en-US" sz="2800" dirty="0" smtClean="0"/>
              <a:t>:</a:t>
            </a:r>
            <a:endParaRPr lang="el-GR" sz="2800" dirty="0" smtClean="0"/>
          </a:p>
          <a:p>
            <a:pPr lvl="1" hangingPunct="0"/>
            <a:r>
              <a:rPr lang="en-US" sz="2800" dirty="0" smtClean="0"/>
              <a:t>Terminologies and the alignment result are </a:t>
            </a:r>
            <a:r>
              <a:rPr lang="en-US" sz="2800" i="1" dirty="0" smtClean="0"/>
              <a:t>acyclic</a:t>
            </a:r>
            <a:r>
              <a:rPr lang="en-US" sz="2800" dirty="0" smtClean="0"/>
              <a:t> graphs preserving the taxonomy </a:t>
            </a:r>
            <a:r>
              <a:rPr lang="en-US" sz="2800" i="1" dirty="0" err="1" smtClean="0">
                <a:solidFill>
                  <a:schemeClr val="accent6">
                    <a:lumMod val="75000"/>
                  </a:schemeClr>
                </a:solidFill>
              </a:rPr>
              <a:t>subsumption</a:t>
            </a:r>
            <a:r>
              <a:rPr lang="en-US" sz="2800" i="1" dirty="0" smtClean="0">
                <a:solidFill>
                  <a:schemeClr val="accent6">
                    <a:lumMod val="75000"/>
                  </a:schemeClr>
                </a:solidFill>
              </a:rPr>
              <a:t> </a:t>
            </a:r>
            <a:r>
              <a:rPr lang="en-US" sz="2800" i="1" dirty="0" smtClean="0"/>
              <a:t>(is-a)</a:t>
            </a:r>
          </a:p>
          <a:p>
            <a:pPr lvl="1" hangingPunct="0"/>
            <a:endParaRPr lang="el-GR" sz="2800" dirty="0" smtClean="0"/>
          </a:p>
          <a:p>
            <a:pPr lvl="1" hangingPunct="0"/>
            <a:r>
              <a:rPr lang="en-US" sz="2800" dirty="0" smtClean="0"/>
              <a:t>The </a:t>
            </a:r>
            <a:r>
              <a:rPr lang="en-US" sz="2800" i="1" dirty="0" smtClean="0"/>
              <a:t>broader</a:t>
            </a:r>
            <a:r>
              <a:rPr lang="en-US" sz="2800" dirty="0" smtClean="0"/>
              <a:t> and </a:t>
            </a:r>
            <a:r>
              <a:rPr lang="en-US" sz="2800" i="1" dirty="0" smtClean="0"/>
              <a:t>narrow</a:t>
            </a:r>
            <a:r>
              <a:rPr lang="en-US" sz="2800" dirty="0" smtClean="0"/>
              <a:t> relations are </a:t>
            </a:r>
            <a:r>
              <a:rPr lang="en-US" sz="2800" i="1" dirty="0" smtClean="0">
                <a:solidFill>
                  <a:schemeClr val="accent6">
                    <a:lumMod val="75000"/>
                  </a:schemeClr>
                </a:solidFill>
              </a:rPr>
              <a:t>symmetrically inversed</a:t>
            </a:r>
          </a:p>
          <a:p>
            <a:pPr lvl="1" hangingPunct="0"/>
            <a:endParaRPr lang="el-GR" sz="2800" dirty="0" smtClean="0">
              <a:solidFill>
                <a:schemeClr val="accent6">
                  <a:lumMod val="75000"/>
                </a:schemeClr>
              </a:solidFill>
            </a:endParaRPr>
          </a:p>
          <a:p>
            <a:pPr lvl="1" hangingPunct="0"/>
            <a:r>
              <a:rPr lang="en-US" sz="2800" i="1" dirty="0" smtClean="0">
                <a:solidFill>
                  <a:schemeClr val="accent6">
                    <a:lumMod val="75000"/>
                  </a:schemeClr>
                </a:solidFill>
              </a:rPr>
              <a:t>Target-driven</a:t>
            </a:r>
            <a:r>
              <a:rPr lang="en-US" sz="2800" i="1" dirty="0" smtClean="0"/>
              <a:t> </a:t>
            </a:r>
            <a:r>
              <a:rPr lang="en-US" sz="2800" dirty="0" smtClean="0"/>
              <a:t>reconciliation of the source terminology: the source conforms to the target but not the reverse</a:t>
            </a:r>
          </a:p>
        </p:txBody>
      </p:sp>
      <p:sp>
        <p:nvSpPr>
          <p:cNvPr id="5" name="Slide Number Placeholder 4"/>
          <p:cNvSpPr>
            <a:spLocks noGrp="1"/>
          </p:cNvSpPr>
          <p:nvPr>
            <p:ph type="sldNum" sz="quarter" idx="4"/>
          </p:nvPr>
        </p:nvSpPr>
        <p:spPr/>
        <p:txBody>
          <a:bodyPr/>
          <a:lstStyle/>
          <a:p>
            <a:fld id="{9B859F67-28F6-44F9-8CE7-666D30219135}" type="slidenum">
              <a:rPr lang="en-US" smtClean="0"/>
              <a:pPr/>
              <a:t>10</a:t>
            </a:fld>
            <a:endParaRPr lang="en-US" dirty="0"/>
          </a:p>
        </p:txBody>
      </p:sp>
      <p:sp>
        <p:nvSpPr>
          <p:cNvPr id="6"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25903058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alignment problem in </a:t>
            </a:r>
            <a:r>
              <a:rPr lang="en-US" dirty="0" err="1" smtClean="0"/>
              <a:t>VisTA</a:t>
            </a:r>
            <a:r>
              <a:rPr lang="en-US" dirty="0" smtClean="0"/>
              <a:t> </a:t>
            </a:r>
            <a:r>
              <a:rPr lang="en-US" baseline="30000" dirty="0" smtClean="0"/>
              <a:t>3/4</a:t>
            </a:r>
            <a:endParaRPr lang="el-GR" baseline="30000" dirty="0"/>
          </a:p>
        </p:txBody>
      </p:sp>
      <p:sp>
        <p:nvSpPr>
          <p:cNvPr id="3" name="Content Placeholder 2"/>
          <p:cNvSpPr>
            <a:spLocks noGrp="1"/>
          </p:cNvSpPr>
          <p:nvPr>
            <p:ph idx="1"/>
          </p:nvPr>
        </p:nvSpPr>
        <p:spPr>
          <a:xfrm>
            <a:off x="457199" y="1268760"/>
            <a:ext cx="8372007" cy="4525963"/>
          </a:xfrm>
        </p:spPr>
        <p:txBody>
          <a:bodyPr>
            <a:normAutofit lnSpcReduction="10000"/>
          </a:bodyPr>
          <a:lstStyle/>
          <a:p>
            <a:pPr hangingPunct="0"/>
            <a:r>
              <a:rPr lang="en-US" sz="2800" dirty="0" smtClean="0"/>
              <a:t>Goal:</a:t>
            </a:r>
          </a:p>
          <a:p>
            <a:pPr lvl="1" hangingPunct="0"/>
            <a:r>
              <a:rPr lang="en-US" sz="2800" dirty="0">
                <a:solidFill>
                  <a:schemeClr val="accent6">
                    <a:lumMod val="75000"/>
                  </a:schemeClr>
                </a:solidFill>
              </a:rPr>
              <a:t>I</a:t>
            </a:r>
            <a:r>
              <a:rPr lang="en-US" sz="2800" dirty="0" smtClean="0">
                <a:solidFill>
                  <a:schemeClr val="accent6">
                    <a:lumMod val="75000"/>
                  </a:schemeClr>
                </a:solidFill>
              </a:rPr>
              <a:t>ntegration</a:t>
            </a:r>
            <a:r>
              <a:rPr lang="en-US" sz="2800" dirty="0" smtClean="0"/>
              <a:t> of different terminologies </a:t>
            </a:r>
            <a:r>
              <a:rPr lang="en-US" sz="2800" dirty="0" smtClean="0">
                <a:solidFill>
                  <a:schemeClr val="accent6">
                    <a:lumMod val="75000"/>
                  </a:schemeClr>
                </a:solidFill>
              </a:rPr>
              <a:t>under one target terminology </a:t>
            </a:r>
            <a:r>
              <a:rPr lang="en-US" sz="2800" dirty="0"/>
              <a:t>used as a core terminology in a knowledge aggregator. </a:t>
            </a:r>
            <a:r>
              <a:rPr lang="en-US" sz="2800" dirty="0" smtClean="0"/>
              <a:t>The core terminology gets extended with new specialized terms</a:t>
            </a:r>
          </a:p>
          <a:p>
            <a:pPr lvl="1" hangingPunct="0"/>
            <a:r>
              <a:rPr lang="en-US" sz="2800" dirty="0" smtClean="0">
                <a:solidFill>
                  <a:schemeClr val="accent6">
                    <a:lumMod val="75000"/>
                  </a:schemeClr>
                </a:solidFill>
              </a:rPr>
              <a:t>Empowering searching capabilities </a:t>
            </a:r>
            <a:r>
              <a:rPr lang="en-US" sz="2800" dirty="0" smtClean="0"/>
              <a:t>in a semantic network, as the users of different terminologies are enabled to make queries using the </a:t>
            </a:r>
            <a:r>
              <a:rPr lang="en-US" sz="2800" dirty="0" smtClean="0">
                <a:solidFill>
                  <a:schemeClr val="accent6">
                    <a:lumMod val="75000"/>
                  </a:schemeClr>
                </a:solidFill>
              </a:rPr>
              <a:t>common target vocabulary together with their own familiar vocabularies, </a:t>
            </a:r>
            <a:r>
              <a:rPr lang="en-US" sz="2800" dirty="0" smtClean="0"/>
              <a:t>to find more resources in their results. </a:t>
            </a:r>
          </a:p>
          <a:p>
            <a:pPr lvl="1" hangingPunct="0"/>
            <a:endParaRPr lang="en-US" sz="2800" dirty="0" smtClean="0"/>
          </a:p>
          <a:p>
            <a:pPr hangingPunct="0"/>
            <a:endParaRPr lang="el-GR" sz="2800" dirty="0" smtClean="0"/>
          </a:p>
        </p:txBody>
      </p:sp>
      <p:sp>
        <p:nvSpPr>
          <p:cNvPr id="5" name="Slide Number Placeholder 4"/>
          <p:cNvSpPr>
            <a:spLocks noGrp="1"/>
          </p:cNvSpPr>
          <p:nvPr>
            <p:ph type="sldNum" sz="quarter" idx="4"/>
          </p:nvPr>
        </p:nvSpPr>
        <p:spPr/>
        <p:txBody>
          <a:bodyPr/>
          <a:lstStyle/>
          <a:p>
            <a:fld id="{9B859F67-28F6-44F9-8CE7-666D30219135}" type="slidenum">
              <a:rPr lang="en-US" smtClean="0"/>
              <a:pPr/>
              <a:t>11</a:t>
            </a:fld>
            <a:endParaRPr lang="en-US" dirty="0"/>
          </a:p>
        </p:txBody>
      </p:sp>
      <p:sp>
        <p:nvSpPr>
          <p:cNvPr id="6"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25903058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alignment problem in </a:t>
            </a:r>
            <a:r>
              <a:rPr lang="en-US" dirty="0" err="1" smtClean="0"/>
              <a:t>VisTA</a:t>
            </a:r>
            <a:r>
              <a:rPr lang="en-US" dirty="0" smtClean="0"/>
              <a:t> </a:t>
            </a:r>
            <a:r>
              <a:rPr lang="en-US" baseline="30000" dirty="0" smtClean="0"/>
              <a:t>4/4</a:t>
            </a:r>
            <a:endParaRPr lang="el-GR" baseline="30000" dirty="0"/>
          </a:p>
        </p:txBody>
      </p:sp>
      <p:sp>
        <p:nvSpPr>
          <p:cNvPr id="3" name="Content Placeholder 2"/>
          <p:cNvSpPr>
            <a:spLocks noGrp="1"/>
          </p:cNvSpPr>
          <p:nvPr>
            <p:ph idx="1"/>
          </p:nvPr>
        </p:nvSpPr>
        <p:spPr>
          <a:xfrm>
            <a:off x="457199" y="1268760"/>
            <a:ext cx="4127501" cy="4611339"/>
          </a:xfrm>
        </p:spPr>
        <p:txBody>
          <a:bodyPr>
            <a:normAutofit/>
          </a:bodyPr>
          <a:lstStyle/>
          <a:p>
            <a:pPr hangingPunct="0"/>
            <a:r>
              <a:rPr lang="en-US" sz="2800" dirty="0"/>
              <a:t>Example of </a:t>
            </a:r>
            <a:r>
              <a:rPr lang="en-US" sz="2800" dirty="0" smtClean="0"/>
              <a:t>factual aggregation</a:t>
            </a:r>
          </a:p>
          <a:p>
            <a:pPr lvl="1" hangingPunct="0"/>
            <a:r>
              <a:rPr lang="en-US" sz="2800" dirty="0" smtClean="0"/>
              <a:t>Searching for resources related to term </a:t>
            </a:r>
            <a:r>
              <a:rPr lang="en-US" sz="2800" i="1" dirty="0" smtClean="0">
                <a:solidFill>
                  <a:schemeClr val="accent6">
                    <a:lumMod val="75000"/>
                  </a:schemeClr>
                </a:solidFill>
              </a:rPr>
              <a:t>disciplines</a:t>
            </a:r>
            <a:r>
              <a:rPr lang="en-US" sz="2800" dirty="0" smtClean="0"/>
              <a:t>, we get all the instances related to its specialization</a:t>
            </a:r>
          </a:p>
          <a:p>
            <a:pPr hangingPunct="0"/>
            <a:endParaRPr lang="el-GR" sz="2800" dirty="0" smtClean="0"/>
          </a:p>
        </p:txBody>
      </p:sp>
      <p:sp>
        <p:nvSpPr>
          <p:cNvPr id="5" name="Slide Number Placeholder 4"/>
          <p:cNvSpPr>
            <a:spLocks noGrp="1"/>
          </p:cNvSpPr>
          <p:nvPr>
            <p:ph type="sldNum" sz="quarter" idx="4"/>
          </p:nvPr>
        </p:nvSpPr>
        <p:spPr/>
        <p:txBody>
          <a:bodyPr/>
          <a:lstStyle/>
          <a:p>
            <a:fld id="{9B859F67-28F6-44F9-8CE7-666D30219135}" type="slidenum">
              <a:rPr lang="en-US" smtClean="0"/>
              <a:pPr/>
              <a:t>12</a:t>
            </a:fld>
            <a:endParaRPr lang="en-US" dirty="0"/>
          </a:p>
        </p:txBody>
      </p:sp>
      <p:sp>
        <p:nvSpPr>
          <p:cNvPr id="6" name="Oval 5"/>
          <p:cNvSpPr/>
          <p:nvPr/>
        </p:nvSpPr>
        <p:spPr>
          <a:xfrm>
            <a:off x="5168900" y="2657475"/>
            <a:ext cx="18161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disciplines</a:t>
            </a:r>
            <a:endParaRPr lang="el-GR" dirty="0"/>
          </a:p>
        </p:txBody>
      </p:sp>
      <p:sp>
        <p:nvSpPr>
          <p:cNvPr id="7" name="Oval 6"/>
          <p:cNvSpPr/>
          <p:nvPr/>
        </p:nvSpPr>
        <p:spPr>
          <a:xfrm>
            <a:off x="4495800" y="1295400"/>
            <a:ext cx="18161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activities</a:t>
            </a:r>
            <a:endParaRPr lang="el-GR" dirty="0"/>
          </a:p>
        </p:txBody>
      </p:sp>
      <p:cxnSp>
        <p:nvCxnSpPr>
          <p:cNvPr id="10" name="Straight Arrow Connector 9"/>
          <p:cNvCxnSpPr>
            <a:stCxn id="6" idx="0"/>
            <a:endCxn id="7" idx="4"/>
          </p:cNvCxnSpPr>
          <p:nvPr/>
        </p:nvCxnSpPr>
        <p:spPr>
          <a:xfrm flipH="1" flipV="1">
            <a:off x="5403850" y="1828800"/>
            <a:ext cx="673100" cy="828675"/>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4292600" y="5374820"/>
            <a:ext cx="20066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t>humanities</a:t>
            </a:r>
            <a:endParaRPr lang="el-GR" dirty="0"/>
          </a:p>
        </p:txBody>
      </p:sp>
      <p:sp>
        <p:nvSpPr>
          <p:cNvPr id="14" name="Oval 13"/>
          <p:cNvSpPr/>
          <p:nvPr/>
        </p:nvSpPr>
        <p:spPr>
          <a:xfrm>
            <a:off x="4723945" y="4744811"/>
            <a:ext cx="22098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t>occult sciences</a:t>
            </a:r>
            <a:endParaRPr lang="el-GR" dirty="0"/>
          </a:p>
        </p:txBody>
      </p:sp>
      <p:sp>
        <p:nvSpPr>
          <p:cNvPr id="15" name="Oval 14"/>
          <p:cNvSpPr/>
          <p:nvPr/>
        </p:nvSpPr>
        <p:spPr>
          <a:xfrm>
            <a:off x="5402942" y="4069441"/>
            <a:ext cx="22098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t>practical disciplines</a:t>
            </a:r>
            <a:endParaRPr lang="el-GR" dirty="0"/>
          </a:p>
        </p:txBody>
      </p:sp>
      <p:sp>
        <p:nvSpPr>
          <p:cNvPr id="16" name="Oval 15"/>
          <p:cNvSpPr/>
          <p:nvPr/>
        </p:nvSpPr>
        <p:spPr>
          <a:xfrm>
            <a:off x="7137400" y="4444093"/>
            <a:ext cx="20066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t>social sciences</a:t>
            </a:r>
            <a:endParaRPr lang="el-GR" dirty="0"/>
          </a:p>
        </p:txBody>
      </p:sp>
      <p:sp>
        <p:nvSpPr>
          <p:cNvPr id="17" name="Oval 16"/>
          <p:cNvSpPr/>
          <p:nvPr/>
        </p:nvSpPr>
        <p:spPr>
          <a:xfrm>
            <a:off x="6711043" y="5111749"/>
            <a:ext cx="20066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t>science</a:t>
            </a:r>
            <a:endParaRPr lang="el-GR" dirty="0"/>
          </a:p>
        </p:txBody>
      </p:sp>
      <p:cxnSp>
        <p:nvCxnSpPr>
          <p:cNvPr id="23" name="Straight Arrow Connector 22"/>
          <p:cNvCxnSpPr>
            <a:stCxn id="13" idx="0"/>
            <a:endCxn id="6" idx="4"/>
          </p:cNvCxnSpPr>
          <p:nvPr/>
        </p:nvCxnSpPr>
        <p:spPr>
          <a:xfrm flipV="1">
            <a:off x="5295900" y="3190875"/>
            <a:ext cx="781050" cy="2183945"/>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4" idx="0"/>
            <a:endCxn id="6" idx="4"/>
          </p:cNvCxnSpPr>
          <p:nvPr/>
        </p:nvCxnSpPr>
        <p:spPr>
          <a:xfrm flipV="1">
            <a:off x="5828845" y="3190875"/>
            <a:ext cx="248105" cy="1553936"/>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5" idx="0"/>
            <a:endCxn id="6" idx="4"/>
          </p:cNvCxnSpPr>
          <p:nvPr/>
        </p:nvCxnSpPr>
        <p:spPr>
          <a:xfrm flipH="1" flipV="1">
            <a:off x="6076950" y="3190875"/>
            <a:ext cx="430892" cy="878566"/>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16" idx="0"/>
            <a:endCxn id="6" idx="4"/>
          </p:cNvCxnSpPr>
          <p:nvPr/>
        </p:nvCxnSpPr>
        <p:spPr>
          <a:xfrm flipH="1" flipV="1">
            <a:off x="6076950" y="3190875"/>
            <a:ext cx="2063750" cy="1253218"/>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17" idx="0"/>
            <a:endCxn id="6" idx="4"/>
          </p:cNvCxnSpPr>
          <p:nvPr/>
        </p:nvCxnSpPr>
        <p:spPr>
          <a:xfrm flipH="1" flipV="1">
            <a:off x="6076950" y="3190875"/>
            <a:ext cx="1637393" cy="1920874"/>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a:xfrm>
            <a:off x="7010400" y="1358900"/>
            <a:ext cx="2133600" cy="571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Core terminology</a:t>
            </a:r>
            <a:endParaRPr lang="el-GR" dirty="0"/>
          </a:p>
        </p:txBody>
      </p:sp>
      <p:sp>
        <p:nvSpPr>
          <p:cNvPr id="62" name="Rectangle 61"/>
          <p:cNvSpPr/>
          <p:nvPr/>
        </p:nvSpPr>
        <p:spPr>
          <a:xfrm>
            <a:off x="7010400" y="2006600"/>
            <a:ext cx="2133600" cy="5588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Extensions</a:t>
            </a:r>
            <a:endParaRPr lang="el-GR" dirty="0"/>
          </a:p>
          <a:p>
            <a:pPr algn="ctr"/>
            <a:r>
              <a:rPr lang="en-US" dirty="0" smtClean="0"/>
              <a:t>From Alignment</a:t>
            </a:r>
            <a:endParaRPr lang="el-GR" dirty="0"/>
          </a:p>
        </p:txBody>
      </p:sp>
      <p:sp>
        <p:nvSpPr>
          <p:cNvPr id="21"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25903058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VisTA</a:t>
            </a:r>
            <a:r>
              <a:rPr lang="en-US" dirty="0" smtClean="0"/>
              <a:t> key features</a:t>
            </a:r>
            <a:endParaRPr lang="el-GR" dirty="0"/>
          </a:p>
        </p:txBody>
      </p:sp>
      <p:sp>
        <p:nvSpPr>
          <p:cNvPr id="3" name="Content Placeholder 2"/>
          <p:cNvSpPr>
            <a:spLocks noGrp="1"/>
          </p:cNvSpPr>
          <p:nvPr>
            <p:ph idx="1"/>
          </p:nvPr>
        </p:nvSpPr>
        <p:spPr>
          <a:xfrm>
            <a:off x="457200" y="1268760"/>
            <a:ext cx="8483600" cy="4525963"/>
          </a:xfrm>
        </p:spPr>
        <p:txBody>
          <a:bodyPr>
            <a:noAutofit/>
          </a:bodyPr>
          <a:lstStyle/>
          <a:p>
            <a:pPr hangingPunct="0"/>
            <a:r>
              <a:rPr lang="en-US" dirty="0" smtClean="0"/>
              <a:t>The adaptation of </a:t>
            </a:r>
            <a:r>
              <a:rPr lang="en-US" dirty="0"/>
              <a:t>the structure of the source terminology is supported by the </a:t>
            </a:r>
            <a:r>
              <a:rPr lang="en-US" dirty="0" smtClean="0"/>
              <a:t>tool: </a:t>
            </a:r>
            <a:r>
              <a:rPr lang="en-US" dirty="0" smtClean="0">
                <a:solidFill>
                  <a:schemeClr val="accent6">
                    <a:lumMod val="75000"/>
                  </a:schemeClr>
                </a:solidFill>
              </a:rPr>
              <a:t>removal of the incompliant </a:t>
            </a:r>
            <a:r>
              <a:rPr lang="en-US" dirty="0" err="1" smtClean="0">
                <a:solidFill>
                  <a:schemeClr val="accent6">
                    <a:lumMod val="75000"/>
                  </a:schemeClr>
                </a:solidFill>
              </a:rPr>
              <a:t>subterms</a:t>
            </a:r>
            <a:r>
              <a:rPr lang="en-US" dirty="0" smtClean="0">
                <a:solidFill>
                  <a:schemeClr val="accent6">
                    <a:lumMod val="75000"/>
                  </a:schemeClr>
                </a:solidFill>
              </a:rPr>
              <a:t> </a:t>
            </a:r>
            <a:r>
              <a:rPr lang="en-US" dirty="0" smtClean="0"/>
              <a:t>that break the </a:t>
            </a:r>
            <a:r>
              <a:rPr lang="en-US" dirty="0" err="1" smtClean="0"/>
              <a:t>subsumption</a:t>
            </a:r>
            <a:r>
              <a:rPr lang="en-US" dirty="0" smtClean="0"/>
              <a:t> of the target </a:t>
            </a:r>
            <a:r>
              <a:rPr lang="en-US" i="1" dirty="0" smtClean="0"/>
              <a:t>(see an example next)</a:t>
            </a:r>
          </a:p>
          <a:p>
            <a:pPr marL="0" indent="0" hangingPunct="0">
              <a:buNone/>
            </a:pPr>
            <a:endParaRPr lang="en-US" i="1" dirty="0" smtClean="0"/>
          </a:p>
          <a:p>
            <a:pPr hangingPunct="0"/>
            <a:r>
              <a:rPr lang="en-US" dirty="0"/>
              <a:t>During the process </a:t>
            </a:r>
            <a:r>
              <a:rPr lang="en-US" dirty="0">
                <a:solidFill>
                  <a:schemeClr val="accent6">
                    <a:lumMod val="75000"/>
                  </a:schemeClr>
                </a:solidFill>
              </a:rPr>
              <a:t>multiple-inheritance </a:t>
            </a:r>
            <a:r>
              <a:rPr lang="en-US" dirty="0"/>
              <a:t>of </a:t>
            </a:r>
            <a:r>
              <a:rPr lang="en-US" dirty="0" smtClean="0"/>
              <a:t>terms is </a:t>
            </a:r>
            <a:r>
              <a:rPr lang="en-US" dirty="0"/>
              <a:t>allowed </a:t>
            </a:r>
            <a:r>
              <a:rPr lang="en-US" dirty="0" smtClean="0"/>
              <a:t>(unless it breaks </a:t>
            </a:r>
            <a:r>
              <a:rPr lang="en-US" dirty="0" err="1" smtClean="0"/>
              <a:t>subsumption</a:t>
            </a:r>
            <a:r>
              <a:rPr lang="en-US" dirty="0" smtClean="0"/>
              <a:t>)</a:t>
            </a:r>
          </a:p>
          <a:p>
            <a:pPr marL="0" indent="0" hangingPunct="0">
              <a:buNone/>
            </a:pPr>
            <a:endParaRPr lang="en-US" i="1" dirty="0"/>
          </a:p>
          <a:p>
            <a:pPr hangingPunct="0"/>
            <a:r>
              <a:rPr lang="en-US" dirty="0"/>
              <a:t>The extension of the target terminology is based on </a:t>
            </a:r>
            <a:r>
              <a:rPr lang="en-US" dirty="0">
                <a:solidFill>
                  <a:schemeClr val="accent6">
                    <a:lumMod val="75000"/>
                  </a:schemeClr>
                </a:solidFill>
              </a:rPr>
              <a:t>broader match </a:t>
            </a:r>
            <a:r>
              <a:rPr lang="en-US" dirty="0"/>
              <a:t>and the </a:t>
            </a:r>
            <a:r>
              <a:rPr lang="en-US" dirty="0">
                <a:solidFill>
                  <a:schemeClr val="accent6">
                    <a:lumMod val="75000"/>
                  </a:schemeClr>
                </a:solidFill>
              </a:rPr>
              <a:t>exact match </a:t>
            </a:r>
            <a:r>
              <a:rPr lang="en-US" dirty="0" smtClean="0"/>
              <a:t>relations</a:t>
            </a:r>
          </a:p>
          <a:p>
            <a:pPr marL="0" indent="0" hangingPunct="0">
              <a:buNone/>
            </a:pPr>
            <a:endParaRPr lang="en-US" dirty="0" smtClean="0"/>
          </a:p>
          <a:p>
            <a:pPr hangingPunct="0"/>
            <a:r>
              <a:rPr lang="en-US" dirty="0" smtClean="0"/>
              <a:t>Alignment rules </a:t>
            </a:r>
            <a:r>
              <a:rPr lang="en-US" i="1" dirty="0" smtClean="0"/>
              <a:t>(…more)</a:t>
            </a:r>
          </a:p>
          <a:p>
            <a:pPr marL="0" indent="0" hangingPunct="0">
              <a:buNone/>
            </a:pPr>
            <a:endParaRPr lang="en-US" dirty="0" smtClean="0"/>
          </a:p>
          <a:p>
            <a:pPr hangingPunct="0"/>
            <a:r>
              <a:rPr lang="en-US" dirty="0" smtClean="0"/>
              <a:t>Native RDF/SKOS Alignment result </a:t>
            </a:r>
            <a:r>
              <a:rPr lang="en-US" i="1" dirty="0"/>
              <a:t>(…more</a:t>
            </a:r>
            <a:r>
              <a:rPr lang="en-US" i="1" dirty="0" smtClean="0"/>
              <a:t>)</a:t>
            </a:r>
            <a:endParaRPr lang="en-US" dirty="0"/>
          </a:p>
        </p:txBody>
      </p:sp>
      <p:sp>
        <p:nvSpPr>
          <p:cNvPr id="5" name="Slide Number Placeholder 4"/>
          <p:cNvSpPr>
            <a:spLocks noGrp="1"/>
          </p:cNvSpPr>
          <p:nvPr>
            <p:ph type="sldNum" sz="quarter" idx="4"/>
          </p:nvPr>
        </p:nvSpPr>
        <p:spPr/>
        <p:txBody>
          <a:bodyPr/>
          <a:lstStyle/>
          <a:p>
            <a:fld id="{9B859F67-28F6-44F9-8CE7-666D30219135}" type="slidenum">
              <a:rPr lang="en-US" smtClean="0"/>
              <a:pPr/>
              <a:t>13</a:t>
            </a:fld>
            <a:endParaRPr lang="en-US" dirty="0"/>
          </a:p>
        </p:txBody>
      </p:sp>
      <p:sp>
        <p:nvSpPr>
          <p:cNvPr id="6"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1624227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incompliance of </a:t>
            </a:r>
            <a:r>
              <a:rPr lang="en-US" dirty="0"/>
              <a:t>the source </a:t>
            </a:r>
            <a:r>
              <a:rPr lang="en-US" dirty="0" smtClean="0"/>
              <a:t>terminology structure </a:t>
            </a:r>
            <a:endParaRPr lang="el-GR" dirty="0"/>
          </a:p>
        </p:txBody>
      </p:sp>
      <p:pic>
        <p:nvPicPr>
          <p:cNvPr id="4" name="Content Placeholder 3"/>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2060848"/>
            <a:ext cx="7776864" cy="2016224"/>
          </a:xfrm>
          <a:prstGeom prst="rect">
            <a:avLst/>
          </a:prstGeom>
          <a:noFill/>
          <a:ln>
            <a:noFill/>
          </a:ln>
        </p:spPr>
      </p:pic>
      <p:sp>
        <p:nvSpPr>
          <p:cNvPr id="6" name="TextBox 5"/>
          <p:cNvSpPr txBox="1"/>
          <p:nvPr/>
        </p:nvSpPr>
        <p:spPr>
          <a:xfrm>
            <a:off x="683568" y="1691516"/>
            <a:ext cx="7632848" cy="369332"/>
          </a:xfrm>
          <a:prstGeom prst="rect">
            <a:avLst/>
          </a:prstGeom>
          <a:noFill/>
        </p:spPr>
        <p:txBody>
          <a:bodyPr wrap="square" rtlCol="0">
            <a:spAutoFit/>
          </a:bodyPr>
          <a:lstStyle/>
          <a:p>
            <a:r>
              <a:rPr lang="en-US" i="1" dirty="0"/>
              <a:t>Art &amp; Architecture Thesaurus</a:t>
            </a:r>
            <a:r>
              <a:rPr lang="en-US" dirty="0"/>
              <a:t> (</a:t>
            </a:r>
            <a:r>
              <a:rPr lang="en-US" i="1" dirty="0"/>
              <a:t>AAT</a:t>
            </a:r>
            <a:r>
              <a:rPr lang="en-US" dirty="0" smtClean="0"/>
              <a:t>) 	</a:t>
            </a:r>
            <a:r>
              <a:rPr lang="en-US" i="1" dirty="0"/>
              <a:t> </a:t>
            </a:r>
            <a:r>
              <a:rPr lang="en-US" i="1" dirty="0" smtClean="0"/>
              <a:t>   Backbone </a:t>
            </a:r>
            <a:r>
              <a:rPr lang="en-US" i="1" dirty="0"/>
              <a:t>Thesaurus</a:t>
            </a:r>
            <a:r>
              <a:rPr lang="en-US" dirty="0"/>
              <a:t> (</a:t>
            </a:r>
            <a:r>
              <a:rPr lang="en-US" i="1" dirty="0"/>
              <a:t>BBT</a:t>
            </a:r>
            <a:r>
              <a:rPr lang="en-US" dirty="0"/>
              <a:t>)</a:t>
            </a:r>
            <a:endParaRPr lang="el-GR" dirty="0"/>
          </a:p>
        </p:txBody>
      </p:sp>
      <p:sp>
        <p:nvSpPr>
          <p:cNvPr id="7" name="TextBox 6"/>
          <p:cNvSpPr txBox="1"/>
          <p:nvPr/>
        </p:nvSpPr>
        <p:spPr>
          <a:xfrm>
            <a:off x="683568" y="1301884"/>
            <a:ext cx="7660767" cy="369332"/>
          </a:xfrm>
          <a:prstGeom prst="rect">
            <a:avLst/>
          </a:prstGeom>
          <a:noFill/>
        </p:spPr>
        <p:txBody>
          <a:bodyPr wrap="square" rtlCol="0">
            <a:spAutoFit/>
          </a:bodyPr>
          <a:lstStyle/>
          <a:p>
            <a:r>
              <a:rPr lang="en-US" i="1" dirty="0" smtClean="0">
                <a:solidFill>
                  <a:schemeClr val="accent6">
                    <a:lumMod val="75000"/>
                  </a:schemeClr>
                </a:solidFill>
              </a:rPr>
              <a:t>Source</a:t>
            </a:r>
            <a:r>
              <a:rPr lang="en-US" dirty="0" smtClean="0">
                <a:solidFill>
                  <a:schemeClr val="accent6">
                    <a:lumMod val="75000"/>
                  </a:schemeClr>
                </a:solidFill>
              </a:rPr>
              <a:t>	</a:t>
            </a:r>
            <a:r>
              <a:rPr lang="en-US" i="1" dirty="0">
                <a:solidFill>
                  <a:schemeClr val="accent6">
                    <a:lumMod val="75000"/>
                  </a:schemeClr>
                </a:solidFill>
              </a:rPr>
              <a:t> </a:t>
            </a:r>
            <a:r>
              <a:rPr lang="en-US" i="1" dirty="0" smtClean="0">
                <a:solidFill>
                  <a:schemeClr val="accent6">
                    <a:lumMod val="75000"/>
                  </a:schemeClr>
                </a:solidFill>
              </a:rPr>
              <a:t>   			    Target</a:t>
            </a:r>
            <a:endParaRPr lang="el-GR" dirty="0">
              <a:solidFill>
                <a:schemeClr val="accent6">
                  <a:lumMod val="75000"/>
                </a:schemeClr>
              </a:solidFill>
            </a:endParaRPr>
          </a:p>
        </p:txBody>
      </p:sp>
      <p:sp>
        <p:nvSpPr>
          <p:cNvPr id="8" name="TextBox 7"/>
          <p:cNvSpPr txBox="1"/>
          <p:nvPr/>
        </p:nvSpPr>
        <p:spPr>
          <a:xfrm>
            <a:off x="683568" y="4149080"/>
            <a:ext cx="3816424" cy="369332"/>
          </a:xfrm>
          <a:prstGeom prst="rect">
            <a:avLst/>
          </a:prstGeom>
          <a:noFill/>
        </p:spPr>
        <p:txBody>
          <a:bodyPr wrap="square" rtlCol="0">
            <a:spAutoFit/>
          </a:bodyPr>
          <a:lstStyle/>
          <a:p>
            <a:r>
              <a:rPr lang="en-US" i="1" dirty="0" err="1" smtClean="0"/>
              <a:t>aat</a:t>
            </a:r>
            <a:r>
              <a:rPr lang="en-US" i="1" dirty="0" smtClean="0"/>
              <a:t>: Activities Facet</a:t>
            </a:r>
          </a:p>
        </p:txBody>
      </p:sp>
      <p:sp>
        <p:nvSpPr>
          <p:cNvPr id="9" name="TextBox 8"/>
          <p:cNvSpPr txBox="1"/>
          <p:nvPr/>
        </p:nvSpPr>
        <p:spPr>
          <a:xfrm>
            <a:off x="4716016" y="4149080"/>
            <a:ext cx="3816424" cy="369332"/>
          </a:xfrm>
          <a:prstGeom prst="rect">
            <a:avLst/>
          </a:prstGeom>
          <a:noFill/>
        </p:spPr>
        <p:txBody>
          <a:bodyPr wrap="square" rtlCol="0">
            <a:spAutoFit/>
          </a:bodyPr>
          <a:lstStyle/>
          <a:p>
            <a:r>
              <a:rPr lang="en-US" i="1" dirty="0" err="1" smtClean="0"/>
              <a:t>bbt</a:t>
            </a:r>
            <a:r>
              <a:rPr lang="en-US" i="1" dirty="0" smtClean="0"/>
              <a:t>: activities</a:t>
            </a:r>
          </a:p>
        </p:txBody>
      </p:sp>
      <p:sp>
        <p:nvSpPr>
          <p:cNvPr id="10" name="TextBox 9"/>
          <p:cNvSpPr txBox="1"/>
          <p:nvPr/>
        </p:nvSpPr>
        <p:spPr>
          <a:xfrm>
            <a:off x="683568" y="4527168"/>
            <a:ext cx="3658108" cy="646331"/>
          </a:xfrm>
          <a:prstGeom prst="rect">
            <a:avLst/>
          </a:prstGeom>
          <a:noFill/>
        </p:spPr>
        <p:txBody>
          <a:bodyPr wrap="square" rtlCol="0">
            <a:spAutoFit/>
          </a:bodyPr>
          <a:lstStyle/>
          <a:p>
            <a:r>
              <a:rPr lang="en-US" dirty="0" smtClean="0"/>
              <a:t>encompasses </a:t>
            </a:r>
            <a:r>
              <a:rPr lang="en-US" dirty="0"/>
              <a:t>areas of endeavor, physical and mental actions, </a:t>
            </a:r>
            <a:r>
              <a:rPr lang="en-US" dirty="0" smtClean="0"/>
              <a:t>etc.</a:t>
            </a:r>
            <a:endParaRPr lang="el-GR" dirty="0"/>
          </a:p>
        </p:txBody>
      </p:sp>
      <p:sp>
        <p:nvSpPr>
          <p:cNvPr id="11" name="TextBox 10"/>
          <p:cNvSpPr txBox="1"/>
          <p:nvPr/>
        </p:nvSpPr>
        <p:spPr>
          <a:xfrm>
            <a:off x="4716016" y="4527168"/>
            <a:ext cx="3559905" cy="646331"/>
          </a:xfrm>
          <a:prstGeom prst="rect">
            <a:avLst/>
          </a:prstGeom>
          <a:noFill/>
        </p:spPr>
        <p:txBody>
          <a:bodyPr wrap="square" rtlCol="0">
            <a:spAutoFit/>
          </a:bodyPr>
          <a:lstStyle/>
          <a:p>
            <a:r>
              <a:rPr lang="en-US" dirty="0"/>
              <a:t>classifies intentional </a:t>
            </a:r>
            <a:r>
              <a:rPr lang="en-US" dirty="0" smtClean="0"/>
              <a:t>actions</a:t>
            </a:r>
          </a:p>
          <a:p>
            <a:endParaRPr lang="el-GR" dirty="0"/>
          </a:p>
        </p:txBody>
      </p:sp>
      <p:sp>
        <p:nvSpPr>
          <p:cNvPr id="13" name="Right Arrow 12"/>
          <p:cNvSpPr/>
          <p:nvPr/>
        </p:nvSpPr>
        <p:spPr>
          <a:xfrm>
            <a:off x="683568" y="3501008"/>
            <a:ext cx="1221369" cy="216024"/>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l-GR"/>
          </a:p>
        </p:txBody>
      </p:sp>
      <p:sp>
        <p:nvSpPr>
          <p:cNvPr id="14" name="TextBox 13"/>
          <p:cNvSpPr txBox="1"/>
          <p:nvPr/>
        </p:nvSpPr>
        <p:spPr>
          <a:xfrm>
            <a:off x="827584" y="5589240"/>
            <a:ext cx="6552728" cy="369332"/>
          </a:xfrm>
          <a:prstGeom prst="rect">
            <a:avLst/>
          </a:prstGeom>
          <a:noFill/>
        </p:spPr>
        <p:txBody>
          <a:bodyPr wrap="square" rtlCol="0">
            <a:spAutoFit/>
          </a:bodyPr>
          <a:lstStyle/>
          <a:p>
            <a:pPr algn="ctr"/>
            <a:r>
              <a:rPr lang="en-US" i="1" dirty="0" err="1" smtClean="0"/>
              <a:t>aat</a:t>
            </a:r>
            <a:r>
              <a:rPr lang="en-US" i="1" dirty="0" smtClean="0"/>
              <a:t>: natural phenomena         </a:t>
            </a:r>
            <a:r>
              <a:rPr lang="en-US" i="1" spc="600" dirty="0" smtClean="0">
                <a:solidFill>
                  <a:schemeClr val="accent6">
                    <a:lumMod val="75000"/>
                  </a:schemeClr>
                </a:solidFill>
              </a:rPr>
              <a:t>is-a</a:t>
            </a:r>
            <a:r>
              <a:rPr lang="en-US" i="1" dirty="0" smtClean="0"/>
              <a:t>           </a:t>
            </a:r>
            <a:r>
              <a:rPr lang="en-US" i="1" dirty="0" err="1" smtClean="0"/>
              <a:t>bbt</a:t>
            </a:r>
            <a:r>
              <a:rPr lang="en-US" i="1" dirty="0"/>
              <a:t>: activities</a:t>
            </a:r>
            <a:endParaRPr lang="en-US" i="1" dirty="0" smtClean="0"/>
          </a:p>
        </p:txBody>
      </p:sp>
      <p:grpSp>
        <p:nvGrpSpPr>
          <p:cNvPr id="32" name="Group 31"/>
          <p:cNvGrpSpPr/>
          <p:nvPr/>
        </p:nvGrpSpPr>
        <p:grpSpPr>
          <a:xfrm>
            <a:off x="4324857" y="5591738"/>
            <a:ext cx="319290" cy="369332"/>
            <a:chOff x="4193958" y="5589240"/>
            <a:chExt cx="612068" cy="369332"/>
          </a:xfrm>
        </p:grpSpPr>
        <p:cxnSp>
          <p:nvCxnSpPr>
            <p:cNvPr id="17" name="Straight Connector 16"/>
            <p:cNvCxnSpPr/>
            <p:nvPr/>
          </p:nvCxnSpPr>
          <p:spPr>
            <a:xfrm flipV="1">
              <a:off x="4193958" y="5589240"/>
              <a:ext cx="612068" cy="369332"/>
            </a:xfrm>
            <a:prstGeom prst="line">
              <a:avLst/>
            </a:prstGeom>
          </p:spPr>
          <p:style>
            <a:lnRef idx="3">
              <a:schemeClr val="accent2"/>
            </a:lnRef>
            <a:fillRef idx="0">
              <a:schemeClr val="accent2"/>
            </a:fillRef>
            <a:effectRef idx="2">
              <a:schemeClr val="accent2"/>
            </a:effectRef>
            <a:fontRef idx="minor">
              <a:schemeClr val="tx1"/>
            </a:fontRef>
          </p:style>
        </p:cxnSp>
        <p:cxnSp>
          <p:nvCxnSpPr>
            <p:cNvPr id="23" name="Straight Connector 22"/>
            <p:cNvCxnSpPr/>
            <p:nvPr/>
          </p:nvCxnSpPr>
          <p:spPr>
            <a:xfrm flipH="1" flipV="1">
              <a:off x="4341676" y="5589240"/>
              <a:ext cx="374340" cy="369332"/>
            </a:xfrm>
            <a:prstGeom prst="line">
              <a:avLst/>
            </a:prstGeom>
          </p:spPr>
          <p:style>
            <a:lnRef idx="3">
              <a:schemeClr val="accent2"/>
            </a:lnRef>
            <a:fillRef idx="0">
              <a:schemeClr val="accent2"/>
            </a:fillRef>
            <a:effectRef idx="2">
              <a:schemeClr val="accent2"/>
            </a:effectRef>
            <a:fontRef idx="minor">
              <a:schemeClr val="tx1"/>
            </a:fontRef>
          </p:style>
        </p:cxnSp>
      </p:grpSp>
      <p:sp>
        <p:nvSpPr>
          <p:cNvPr id="34" name="Slide Number Placeholder 33"/>
          <p:cNvSpPr>
            <a:spLocks noGrp="1"/>
          </p:cNvSpPr>
          <p:nvPr>
            <p:ph type="sldNum" sz="quarter" idx="4"/>
          </p:nvPr>
        </p:nvSpPr>
        <p:spPr/>
        <p:txBody>
          <a:bodyPr/>
          <a:lstStyle/>
          <a:p>
            <a:fld id="{9B859F67-28F6-44F9-8CE7-666D30219135}" type="slidenum">
              <a:rPr lang="en-US" smtClean="0"/>
              <a:pPr/>
              <a:t>14</a:t>
            </a:fld>
            <a:endParaRPr lang="en-US" dirty="0"/>
          </a:p>
        </p:txBody>
      </p:sp>
      <p:sp>
        <p:nvSpPr>
          <p:cNvPr id="18"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34704764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Alignment rules</a:t>
            </a:r>
            <a:r>
              <a:rPr lang="en-US" baseline="30000" dirty="0"/>
              <a:t> </a:t>
            </a:r>
            <a:r>
              <a:rPr lang="en-US" baseline="30000" dirty="0" smtClean="0"/>
              <a:t>1/4</a:t>
            </a:r>
            <a:endParaRPr lang="el-GR" baseline="30000" dirty="0"/>
          </a:p>
        </p:txBody>
      </p:sp>
      <p:sp>
        <p:nvSpPr>
          <p:cNvPr id="5" name="Slide Number Placeholder 4"/>
          <p:cNvSpPr>
            <a:spLocks noGrp="1"/>
          </p:cNvSpPr>
          <p:nvPr>
            <p:ph type="sldNum" sz="quarter" idx="4"/>
          </p:nvPr>
        </p:nvSpPr>
        <p:spPr/>
        <p:txBody>
          <a:bodyPr/>
          <a:lstStyle/>
          <a:p>
            <a:fld id="{9B859F67-28F6-44F9-8CE7-666D30219135}" type="slidenum">
              <a:rPr lang="en-US" smtClean="0"/>
              <a:pPr/>
              <a:t>15</a:t>
            </a:fld>
            <a:endParaRPr lang="en-US" dirty="0"/>
          </a:p>
        </p:txBody>
      </p:sp>
      <p:sp>
        <p:nvSpPr>
          <p:cNvPr id="6" name="Oval 5"/>
          <p:cNvSpPr/>
          <p:nvPr/>
        </p:nvSpPr>
        <p:spPr>
          <a:xfrm>
            <a:off x="4306752" y="2494935"/>
            <a:ext cx="18161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disciplines</a:t>
            </a:r>
            <a:endParaRPr lang="el-GR" dirty="0"/>
          </a:p>
        </p:txBody>
      </p:sp>
      <p:sp>
        <p:nvSpPr>
          <p:cNvPr id="7" name="Oval 6"/>
          <p:cNvSpPr/>
          <p:nvPr/>
        </p:nvSpPr>
        <p:spPr>
          <a:xfrm>
            <a:off x="4495800" y="1295400"/>
            <a:ext cx="18161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activities</a:t>
            </a:r>
            <a:endParaRPr lang="el-GR" dirty="0"/>
          </a:p>
        </p:txBody>
      </p:sp>
      <p:cxnSp>
        <p:nvCxnSpPr>
          <p:cNvPr id="8" name="Straight Arrow Connector 7"/>
          <p:cNvCxnSpPr>
            <a:stCxn id="6" idx="0"/>
            <a:endCxn id="7" idx="4"/>
          </p:cNvCxnSpPr>
          <p:nvPr/>
        </p:nvCxnSpPr>
        <p:spPr>
          <a:xfrm flipV="1">
            <a:off x="5214802" y="1828800"/>
            <a:ext cx="189048" cy="666135"/>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5403850" y="3644625"/>
            <a:ext cx="22098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practical disciplines</a:t>
            </a:r>
            <a:endParaRPr lang="el-GR" dirty="0"/>
          </a:p>
        </p:txBody>
      </p:sp>
      <p:cxnSp>
        <p:nvCxnSpPr>
          <p:cNvPr id="16" name="Straight Arrow Connector 15"/>
          <p:cNvCxnSpPr>
            <a:stCxn id="32" idx="3"/>
          </p:cNvCxnSpPr>
          <p:nvPr/>
        </p:nvCxnSpPr>
        <p:spPr>
          <a:xfrm flipV="1">
            <a:off x="4675460" y="3336480"/>
            <a:ext cx="1233306" cy="998250"/>
          </a:xfrm>
          <a:prstGeom prst="straightConnector1">
            <a:avLst/>
          </a:prstGeom>
          <a:ln w="38100">
            <a:solidFill>
              <a:srgbClr val="00B05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30" idx="0"/>
            <a:endCxn id="11" idx="4"/>
          </p:cNvCxnSpPr>
          <p:nvPr/>
        </p:nvCxnSpPr>
        <p:spPr>
          <a:xfrm flipH="1" flipV="1">
            <a:off x="6508750" y="4165325"/>
            <a:ext cx="733516" cy="794837"/>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7010400" y="1270000"/>
            <a:ext cx="2133600" cy="571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Target</a:t>
            </a:r>
            <a:endParaRPr lang="el-GR" dirty="0"/>
          </a:p>
        </p:txBody>
      </p:sp>
      <p:sp>
        <p:nvSpPr>
          <p:cNvPr id="20" name="Rectangle 19"/>
          <p:cNvSpPr/>
          <p:nvPr/>
        </p:nvSpPr>
        <p:spPr>
          <a:xfrm>
            <a:off x="0" y="1276350"/>
            <a:ext cx="2133600" cy="5588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Source</a:t>
            </a:r>
            <a:endParaRPr lang="el-GR" dirty="0"/>
          </a:p>
        </p:txBody>
      </p:sp>
      <p:sp>
        <p:nvSpPr>
          <p:cNvPr id="21" name="Oval 20"/>
          <p:cNvSpPr/>
          <p:nvPr/>
        </p:nvSpPr>
        <p:spPr>
          <a:xfrm>
            <a:off x="822369" y="3644625"/>
            <a:ext cx="22098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practical disciplines</a:t>
            </a:r>
            <a:endParaRPr lang="el-GR" b="1" dirty="0"/>
          </a:p>
        </p:txBody>
      </p:sp>
      <p:sp>
        <p:nvSpPr>
          <p:cNvPr id="22" name="Oval 21"/>
          <p:cNvSpPr/>
          <p:nvPr/>
        </p:nvSpPr>
        <p:spPr>
          <a:xfrm>
            <a:off x="1338942" y="2243137"/>
            <a:ext cx="1816100" cy="5334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disciplines</a:t>
            </a:r>
            <a:endParaRPr lang="el-GR" dirty="0"/>
          </a:p>
        </p:txBody>
      </p:sp>
      <p:cxnSp>
        <p:nvCxnSpPr>
          <p:cNvPr id="23" name="Straight Arrow Connector 22"/>
          <p:cNvCxnSpPr>
            <a:stCxn id="21" idx="0"/>
            <a:endCxn id="22" idx="4"/>
          </p:cNvCxnSpPr>
          <p:nvPr/>
        </p:nvCxnSpPr>
        <p:spPr>
          <a:xfrm flipV="1">
            <a:off x="1927269" y="2776537"/>
            <a:ext cx="319723" cy="868088"/>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6137366" y="4960162"/>
            <a:ext cx="22098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smtClean="0"/>
              <a:t>culinary art</a:t>
            </a:r>
            <a:endParaRPr lang="el-GR" i="1" dirty="0"/>
          </a:p>
        </p:txBody>
      </p:sp>
      <p:sp>
        <p:nvSpPr>
          <p:cNvPr id="39" name="Oval 38"/>
          <p:cNvSpPr/>
          <p:nvPr/>
        </p:nvSpPr>
        <p:spPr>
          <a:xfrm>
            <a:off x="1219200" y="4960162"/>
            <a:ext cx="22098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smtClean="0"/>
              <a:t>culinary art</a:t>
            </a:r>
            <a:endParaRPr lang="el-GR" i="1" dirty="0"/>
          </a:p>
        </p:txBody>
      </p:sp>
      <p:cxnSp>
        <p:nvCxnSpPr>
          <p:cNvPr id="40" name="Straight Arrow Connector 39"/>
          <p:cNvCxnSpPr>
            <a:stCxn id="39" idx="0"/>
            <a:endCxn id="21" idx="4"/>
          </p:cNvCxnSpPr>
          <p:nvPr/>
        </p:nvCxnSpPr>
        <p:spPr>
          <a:xfrm flipH="1" flipV="1">
            <a:off x="1927269" y="4165325"/>
            <a:ext cx="396831" cy="794837"/>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510540" y="3399219"/>
            <a:ext cx="2918460" cy="1011512"/>
          </a:xfrm>
          <a:prstGeom prst="rect">
            <a:avLst/>
          </a:prstGeom>
          <a:noFill/>
          <a:ln>
            <a:solidFill>
              <a:schemeClr val="accent6">
                <a:lumMod val="75000"/>
              </a:schemeClr>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9" name="Rectangle 58"/>
          <p:cNvSpPr/>
          <p:nvPr/>
        </p:nvSpPr>
        <p:spPr>
          <a:xfrm>
            <a:off x="3756660" y="2324968"/>
            <a:ext cx="2895600" cy="1011512"/>
          </a:xfrm>
          <a:prstGeom prst="rect">
            <a:avLst/>
          </a:prstGeom>
          <a:noFill/>
          <a:ln>
            <a:solidFill>
              <a:schemeClr val="accent6">
                <a:lumMod val="75000"/>
              </a:schemeClr>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6" name="Oval 25"/>
          <p:cNvSpPr/>
          <p:nvPr/>
        </p:nvSpPr>
        <p:spPr>
          <a:xfrm>
            <a:off x="6761209" y="2507635"/>
            <a:ext cx="1862274" cy="5207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other activities</a:t>
            </a:r>
            <a:endParaRPr lang="el-GR" dirty="0"/>
          </a:p>
        </p:txBody>
      </p:sp>
      <p:sp>
        <p:nvSpPr>
          <p:cNvPr id="32" name="Round Diagonal Corner Rectangle 31"/>
          <p:cNvSpPr/>
          <p:nvPr/>
        </p:nvSpPr>
        <p:spPr>
          <a:xfrm>
            <a:off x="3592013" y="4334730"/>
            <a:ext cx="2166893" cy="1021556"/>
          </a:xfrm>
          <a:prstGeom prst="round2DiagRect">
            <a:avLst/>
          </a:prstGeom>
          <a:solidFill>
            <a:schemeClr val="bg2">
              <a:lumMod val="10000"/>
            </a:schemeClr>
          </a:solidFill>
          <a:ln w="38100">
            <a:solidFill>
              <a:srgbClr val="00B050"/>
            </a:solidFill>
          </a:ln>
        </p:spPr>
        <p:txBody>
          <a:bodyPr wrap="square">
            <a:spAutoFit/>
          </a:bodyPr>
          <a:lstStyle/>
          <a:p>
            <a:pPr algn="ctr"/>
            <a:r>
              <a:rPr lang="en-US" b="1" i="1" dirty="0">
                <a:solidFill>
                  <a:schemeClr val="accent6">
                    <a:lumMod val="75000"/>
                  </a:schemeClr>
                </a:solidFill>
              </a:rPr>
              <a:t>Check for explicit (direct) alignment relation</a:t>
            </a:r>
            <a:endParaRPr lang="el-GR" b="1" dirty="0"/>
          </a:p>
        </p:txBody>
      </p:sp>
      <p:cxnSp>
        <p:nvCxnSpPr>
          <p:cNvPr id="28" name="Curved Connector 27"/>
          <p:cNvCxnSpPr>
            <a:stCxn id="58" idx="0"/>
            <a:endCxn id="59" idx="1"/>
          </p:cNvCxnSpPr>
          <p:nvPr/>
        </p:nvCxnSpPr>
        <p:spPr>
          <a:xfrm rot="5400000" flipH="1" flipV="1">
            <a:off x="2578968" y="2221527"/>
            <a:ext cx="568495" cy="1786890"/>
          </a:xfrm>
          <a:prstGeom prst="curvedConnector2">
            <a:avLst/>
          </a:prstGeom>
          <a:noFill/>
          <a:ln>
            <a:solidFill>
              <a:schemeClr val="bg2">
                <a:lumMod val="25000"/>
              </a:schemeClr>
            </a:solidFill>
            <a:prstDash val="solid"/>
            <a:headEnd type="oval" w="med" len="med"/>
            <a:tailEnd type="triangle" w="med" len="med"/>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38" name="TextBox 37"/>
          <p:cNvSpPr txBox="1"/>
          <p:nvPr/>
        </p:nvSpPr>
        <p:spPr>
          <a:xfrm>
            <a:off x="3064601" y="2611216"/>
            <a:ext cx="728798" cy="230832"/>
          </a:xfrm>
          <a:prstGeom prst="rect">
            <a:avLst/>
          </a:prstGeom>
          <a:noFill/>
        </p:spPr>
        <p:txBody>
          <a:bodyPr wrap="square" rtlCol="0">
            <a:spAutoFit/>
          </a:bodyPr>
          <a:lstStyle/>
          <a:p>
            <a:r>
              <a:rPr lang="en-US" sz="900" dirty="0" smtClean="0"/>
              <a:t>is allowed?</a:t>
            </a:r>
            <a:endParaRPr lang="el-GR" sz="900" dirty="0"/>
          </a:p>
        </p:txBody>
      </p:sp>
      <p:cxnSp>
        <p:nvCxnSpPr>
          <p:cNvPr id="48" name="Straight Arrow Connector 47"/>
          <p:cNvCxnSpPr>
            <a:stCxn id="11" idx="0"/>
            <a:endCxn id="6" idx="4"/>
          </p:cNvCxnSpPr>
          <p:nvPr/>
        </p:nvCxnSpPr>
        <p:spPr>
          <a:xfrm flipH="1" flipV="1">
            <a:off x="5214802" y="3028335"/>
            <a:ext cx="1293948" cy="616290"/>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26" idx="0"/>
            <a:endCxn id="7" idx="5"/>
          </p:cNvCxnSpPr>
          <p:nvPr/>
        </p:nvCxnSpPr>
        <p:spPr>
          <a:xfrm flipH="1" flipV="1">
            <a:off x="6045938" y="1750685"/>
            <a:ext cx="1646408" cy="756950"/>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sp>
        <p:nvSpPr>
          <p:cNvPr id="56"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4991049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Alignment </a:t>
            </a:r>
            <a:r>
              <a:rPr lang="en-US" dirty="0" smtClean="0"/>
              <a:t>rules</a:t>
            </a:r>
            <a:r>
              <a:rPr lang="en-US" baseline="30000" dirty="0"/>
              <a:t> </a:t>
            </a:r>
            <a:r>
              <a:rPr lang="en-US" baseline="30000" dirty="0" smtClean="0"/>
              <a:t>2/4</a:t>
            </a:r>
            <a:endParaRPr lang="el-GR" dirty="0"/>
          </a:p>
        </p:txBody>
      </p:sp>
      <p:sp>
        <p:nvSpPr>
          <p:cNvPr id="5" name="Slide Number Placeholder 4"/>
          <p:cNvSpPr>
            <a:spLocks noGrp="1"/>
          </p:cNvSpPr>
          <p:nvPr>
            <p:ph type="sldNum" sz="quarter" idx="4"/>
          </p:nvPr>
        </p:nvSpPr>
        <p:spPr/>
        <p:txBody>
          <a:bodyPr/>
          <a:lstStyle/>
          <a:p>
            <a:fld id="{9B859F67-28F6-44F9-8CE7-666D30219135}" type="slidenum">
              <a:rPr lang="en-US" smtClean="0"/>
              <a:pPr/>
              <a:t>16</a:t>
            </a:fld>
            <a:endParaRPr lang="en-US" dirty="0"/>
          </a:p>
        </p:txBody>
      </p:sp>
      <p:sp>
        <p:nvSpPr>
          <p:cNvPr id="6" name="Oval 5"/>
          <p:cNvSpPr/>
          <p:nvPr/>
        </p:nvSpPr>
        <p:spPr>
          <a:xfrm>
            <a:off x="4306752" y="2494935"/>
            <a:ext cx="18161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disciplines</a:t>
            </a:r>
            <a:endParaRPr lang="el-GR" dirty="0"/>
          </a:p>
        </p:txBody>
      </p:sp>
      <p:sp>
        <p:nvSpPr>
          <p:cNvPr id="7" name="Oval 6"/>
          <p:cNvSpPr/>
          <p:nvPr/>
        </p:nvSpPr>
        <p:spPr>
          <a:xfrm>
            <a:off x="4495800" y="1295400"/>
            <a:ext cx="18161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activities</a:t>
            </a:r>
            <a:endParaRPr lang="el-GR" dirty="0"/>
          </a:p>
        </p:txBody>
      </p:sp>
      <p:cxnSp>
        <p:nvCxnSpPr>
          <p:cNvPr id="8" name="Straight Arrow Connector 7"/>
          <p:cNvCxnSpPr>
            <a:stCxn id="6" idx="0"/>
            <a:endCxn id="7" idx="4"/>
          </p:cNvCxnSpPr>
          <p:nvPr/>
        </p:nvCxnSpPr>
        <p:spPr>
          <a:xfrm flipV="1">
            <a:off x="5214802" y="1828800"/>
            <a:ext cx="189048" cy="666135"/>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5403850" y="3644625"/>
            <a:ext cx="22098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practical disciplines</a:t>
            </a:r>
            <a:endParaRPr lang="el-GR" dirty="0"/>
          </a:p>
        </p:txBody>
      </p:sp>
      <p:cxnSp>
        <p:nvCxnSpPr>
          <p:cNvPr id="16" name="Straight Arrow Connector 15"/>
          <p:cNvCxnSpPr>
            <a:stCxn id="11" idx="0"/>
            <a:endCxn id="6" idx="4"/>
          </p:cNvCxnSpPr>
          <p:nvPr/>
        </p:nvCxnSpPr>
        <p:spPr>
          <a:xfrm flipH="1" flipV="1">
            <a:off x="5214802" y="3028335"/>
            <a:ext cx="1293948" cy="616290"/>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30" idx="0"/>
            <a:endCxn id="11" idx="4"/>
          </p:cNvCxnSpPr>
          <p:nvPr/>
        </p:nvCxnSpPr>
        <p:spPr>
          <a:xfrm flipH="1" flipV="1">
            <a:off x="6508750" y="4165325"/>
            <a:ext cx="733516" cy="794837"/>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7010400" y="1270000"/>
            <a:ext cx="2133600" cy="571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Target</a:t>
            </a:r>
            <a:endParaRPr lang="el-GR" dirty="0"/>
          </a:p>
        </p:txBody>
      </p:sp>
      <p:sp>
        <p:nvSpPr>
          <p:cNvPr id="20" name="Rectangle 19"/>
          <p:cNvSpPr/>
          <p:nvPr/>
        </p:nvSpPr>
        <p:spPr>
          <a:xfrm>
            <a:off x="0" y="1276350"/>
            <a:ext cx="2133600" cy="5588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Source</a:t>
            </a:r>
            <a:endParaRPr lang="el-GR" dirty="0"/>
          </a:p>
        </p:txBody>
      </p:sp>
      <p:sp>
        <p:nvSpPr>
          <p:cNvPr id="21" name="Oval 20"/>
          <p:cNvSpPr/>
          <p:nvPr/>
        </p:nvSpPr>
        <p:spPr>
          <a:xfrm>
            <a:off x="822369" y="3644625"/>
            <a:ext cx="22098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practical disciplines</a:t>
            </a:r>
            <a:endParaRPr lang="el-GR" b="1" dirty="0"/>
          </a:p>
        </p:txBody>
      </p:sp>
      <p:sp>
        <p:nvSpPr>
          <p:cNvPr id="22" name="Oval 21"/>
          <p:cNvSpPr/>
          <p:nvPr/>
        </p:nvSpPr>
        <p:spPr>
          <a:xfrm>
            <a:off x="1338942" y="2243137"/>
            <a:ext cx="1816100" cy="5334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disciplines</a:t>
            </a:r>
            <a:endParaRPr lang="el-GR" dirty="0"/>
          </a:p>
        </p:txBody>
      </p:sp>
      <p:cxnSp>
        <p:nvCxnSpPr>
          <p:cNvPr id="23" name="Straight Arrow Connector 22"/>
          <p:cNvCxnSpPr>
            <a:stCxn id="21" idx="0"/>
            <a:endCxn id="22" idx="4"/>
          </p:cNvCxnSpPr>
          <p:nvPr/>
        </p:nvCxnSpPr>
        <p:spPr>
          <a:xfrm flipV="1">
            <a:off x="1927269" y="2776537"/>
            <a:ext cx="319723" cy="868088"/>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6137366" y="4960162"/>
            <a:ext cx="22098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smtClean="0"/>
              <a:t>culinary art</a:t>
            </a:r>
            <a:endParaRPr lang="el-GR" i="1" dirty="0"/>
          </a:p>
        </p:txBody>
      </p:sp>
      <p:sp>
        <p:nvSpPr>
          <p:cNvPr id="39" name="Oval 38"/>
          <p:cNvSpPr/>
          <p:nvPr/>
        </p:nvSpPr>
        <p:spPr>
          <a:xfrm>
            <a:off x="1219200" y="4960162"/>
            <a:ext cx="22098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smtClean="0"/>
              <a:t>culinary art</a:t>
            </a:r>
            <a:endParaRPr lang="el-GR" i="1" dirty="0"/>
          </a:p>
        </p:txBody>
      </p:sp>
      <p:cxnSp>
        <p:nvCxnSpPr>
          <p:cNvPr id="40" name="Straight Arrow Connector 39"/>
          <p:cNvCxnSpPr>
            <a:stCxn id="39" idx="0"/>
            <a:endCxn id="21" idx="4"/>
          </p:cNvCxnSpPr>
          <p:nvPr/>
        </p:nvCxnSpPr>
        <p:spPr>
          <a:xfrm flipH="1" flipV="1">
            <a:off x="1927269" y="4165325"/>
            <a:ext cx="396831" cy="794837"/>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712061" y="2036530"/>
            <a:ext cx="2918460" cy="1011512"/>
          </a:xfrm>
          <a:prstGeom prst="rect">
            <a:avLst/>
          </a:prstGeom>
          <a:noFill/>
          <a:ln>
            <a:solidFill>
              <a:schemeClr val="accent6">
                <a:lumMod val="75000"/>
              </a:schemeClr>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9" name="Rectangle 58"/>
          <p:cNvSpPr/>
          <p:nvPr/>
        </p:nvSpPr>
        <p:spPr>
          <a:xfrm>
            <a:off x="6216106" y="2255879"/>
            <a:ext cx="2918460" cy="1011512"/>
          </a:xfrm>
          <a:prstGeom prst="rect">
            <a:avLst/>
          </a:prstGeom>
          <a:noFill/>
          <a:ln>
            <a:solidFill>
              <a:schemeClr val="accent6">
                <a:lumMod val="75000"/>
              </a:schemeClr>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Round Diagonal Corner Rectangle 2"/>
          <p:cNvSpPr/>
          <p:nvPr/>
        </p:nvSpPr>
        <p:spPr>
          <a:xfrm>
            <a:off x="3661592" y="4188826"/>
            <a:ext cx="2015308" cy="1328023"/>
          </a:xfrm>
          <a:prstGeom prst="round2DiagRect">
            <a:avLst/>
          </a:prstGeom>
          <a:solidFill>
            <a:schemeClr val="bg2">
              <a:lumMod val="10000"/>
            </a:schemeClr>
          </a:solidFill>
          <a:ln w="38100">
            <a:solidFill>
              <a:srgbClr val="00B050"/>
            </a:solidFill>
          </a:ln>
        </p:spPr>
        <p:txBody>
          <a:bodyPr wrap="square">
            <a:spAutoFit/>
          </a:bodyPr>
          <a:lstStyle/>
          <a:p>
            <a:pPr algn="ctr"/>
            <a:r>
              <a:rPr lang="en-US" b="1" i="1" dirty="0">
                <a:solidFill>
                  <a:schemeClr val="accent6">
                    <a:lumMod val="75000"/>
                  </a:schemeClr>
                </a:solidFill>
              </a:rPr>
              <a:t>Check for the existence of the source term in the target tree</a:t>
            </a:r>
            <a:endParaRPr lang="el-GR" b="1" i="1" dirty="0">
              <a:solidFill>
                <a:schemeClr val="accent6">
                  <a:lumMod val="75000"/>
                </a:schemeClr>
              </a:solidFill>
            </a:endParaRPr>
          </a:p>
        </p:txBody>
      </p:sp>
      <p:sp>
        <p:nvSpPr>
          <p:cNvPr id="26" name="Oval 25"/>
          <p:cNvSpPr/>
          <p:nvPr/>
        </p:nvSpPr>
        <p:spPr>
          <a:xfrm>
            <a:off x="6761209" y="2507635"/>
            <a:ext cx="1862274" cy="5207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other activities</a:t>
            </a:r>
            <a:endParaRPr lang="el-GR" dirty="0"/>
          </a:p>
        </p:txBody>
      </p:sp>
      <p:cxnSp>
        <p:nvCxnSpPr>
          <p:cNvPr id="24" name="Curved Connector 23"/>
          <p:cNvCxnSpPr>
            <a:stCxn id="58" idx="0"/>
            <a:endCxn id="59" idx="0"/>
          </p:cNvCxnSpPr>
          <p:nvPr/>
        </p:nvCxnSpPr>
        <p:spPr>
          <a:xfrm rot="16200000" flipH="1">
            <a:off x="4813638" y="-605818"/>
            <a:ext cx="219349" cy="5504045"/>
          </a:xfrm>
          <a:prstGeom prst="curvedConnector3">
            <a:avLst>
              <a:gd name="adj1" fmla="val 107693"/>
            </a:avLst>
          </a:prstGeom>
          <a:noFill/>
          <a:ln>
            <a:solidFill>
              <a:schemeClr val="bg2">
                <a:lumMod val="25000"/>
              </a:schemeClr>
            </a:solidFill>
            <a:prstDash val="solid"/>
            <a:headEnd type="oval" w="med" len="med"/>
            <a:tailEnd type="triangle" w="med" len="med"/>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cxnSp>
        <p:nvCxnSpPr>
          <p:cNvPr id="37" name="Straight Arrow Connector 36"/>
          <p:cNvCxnSpPr>
            <a:stCxn id="26" idx="0"/>
            <a:endCxn id="7" idx="5"/>
          </p:cNvCxnSpPr>
          <p:nvPr/>
        </p:nvCxnSpPr>
        <p:spPr>
          <a:xfrm flipH="1" flipV="1">
            <a:off x="6045938" y="1750685"/>
            <a:ext cx="1646408" cy="756950"/>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3" idx="3"/>
            <a:endCxn id="6" idx="3"/>
          </p:cNvCxnSpPr>
          <p:nvPr/>
        </p:nvCxnSpPr>
        <p:spPr>
          <a:xfrm flipH="1" flipV="1">
            <a:off x="4572714" y="2950220"/>
            <a:ext cx="96532" cy="1238606"/>
          </a:xfrm>
          <a:prstGeom prst="straightConnector1">
            <a:avLst/>
          </a:prstGeom>
          <a:ln w="38100">
            <a:solidFill>
              <a:srgbClr val="00B05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837577" y="2047330"/>
            <a:ext cx="728798" cy="230832"/>
          </a:xfrm>
          <a:prstGeom prst="rect">
            <a:avLst/>
          </a:prstGeom>
          <a:noFill/>
        </p:spPr>
        <p:txBody>
          <a:bodyPr wrap="square" rtlCol="0">
            <a:spAutoFit/>
          </a:bodyPr>
          <a:lstStyle/>
          <a:p>
            <a:r>
              <a:rPr lang="en-US" sz="900" dirty="0" smtClean="0"/>
              <a:t>is allowed?</a:t>
            </a:r>
            <a:endParaRPr lang="el-GR" sz="900" dirty="0"/>
          </a:p>
        </p:txBody>
      </p:sp>
      <p:cxnSp>
        <p:nvCxnSpPr>
          <p:cNvPr id="53" name="Straight Arrow Connector 52"/>
          <p:cNvCxnSpPr>
            <a:stCxn id="3" idx="3"/>
            <a:endCxn id="22" idx="5"/>
          </p:cNvCxnSpPr>
          <p:nvPr/>
        </p:nvCxnSpPr>
        <p:spPr>
          <a:xfrm flipH="1" flipV="1">
            <a:off x="2889080" y="2698422"/>
            <a:ext cx="1780166" cy="1490404"/>
          </a:xfrm>
          <a:prstGeom prst="straightConnector1">
            <a:avLst/>
          </a:prstGeom>
          <a:ln w="38100">
            <a:solidFill>
              <a:srgbClr val="00B05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60"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27445063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Alignment </a:t>
            </a:r>
            <a:r>
              <a:rPr lang="en-US" dirty="0" smtClean="0"/>
              <a:t>rules</a:t>
            </a:r>
            <a:r>
              <a:rPr lang="en-US" baseline="30000" dirty="0"/>
              <a:t> </a:t>
            </a:r>
            <a:r>
              <a:rPr lang="en-US" baseline="30000" dirty="0" smtClean="0"/>
              <a:t>3/4</a:t>
            </a:r>
            <a:endParaRPr lang="el-GR" dirty="0"/>
          </a:p>
        </p:txBody>
      </p:sp>
      <p:sp>
        <p:nvSpPr>
          <p:cNvPr id="5" name="Slide Number Placeholder 4"/>
          <p:cNvSpPr>
            <a:spLocks noGrp="1"/>
          </p:cNvSpPr>
          <p:nvPr>
            <p:ph type="sldNum" sz="quarter" idx="4"/>
          </p:nvPr>
        </p:nvSpPr>
        <p:spPr/>
        <p:txBody>
          <a:bodyPr/>
          <a:lstStyle/>
          <a:p>
            <a:fld id="{9B859F67-28F6-44F9-8CE7-666D30219135}" type="slidenum">
              <a:rPr lang="en-US" smtClean="0"/>
              <a:pPr/>
              <a:t>17</a:t>
            </a:fld>
            <a:endParaRPr lang="en-US" dirty="0"/>
          </a:p>
        </p:txBody>
      </p:sp>
      <p:sp>
        <p:nvSpPr>
          <p:cNvPr id="6" name="Oval 5"/>
          <p:cNvSpPr/>
          <p:nvPr/>
        </p:nvSpPr>
        <p:spPr>
          <a:xfrm>
            <a:off x="4306752" y="2494935"/>
            <a:ext cx="18161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disciplines</a:t>
            </a:r>
            <a:endParaRPr lang="el-GR" dirty="0"/>
          </a:p>
        </p:txBody>
      </p:sp>
      <p:sp>
        <p:nvSpPr>
          <p:cNvPr id="7" name="Oval 6"/>
          <p:cNvSpPr/>
          <p:nvPr/>
        </p:nvSpPr>
        <p:spPr>
          <a:xfrm>
            <a:off x="4495800" y="1295400"/>
            <a:ext cx="18161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activities</a:t>
            </a:r>
            <a:endParaRPr lang="el-GR" dirty="0"/>
          </a:p>
        </p:txBody>
      </p:sp>
      <p:cxnSp>
        <p:nvCxnSpPr>
          <p:cNvPr id="8" name="Straight Arrow Connector 7"/>
          <p:cNvCxnSpPr>
            <a:stCxn id="6" idx="0"/>
            <a:endCxn id="7" idx="4"/>
          </p:cNvCxnSpPr>
          <p:nvPr/>
        </p:nvCxnSpPr>
        <p:spPr>
          <a:xfrm flipV="1">
            <a:off x="5214802" y="1828800"/>
            <a:ext cx="189048" cy="666135"/>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5403850" y="3644625"/>
            <a:ext cx="22098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practical disciplines</a:t>
            </a:r>
            <a:endParaRPr lang="el-GR" dirty="0"/>
          </a:p>
        </p:txBody>
      </p:sp>
      <p:cxnSp>
        <p:nvCxnSpPr>
          <p:cNvPr id="16" name="Straight Arrow Connector 15"/>
          <p:cNvCxnSpPr>
            <a:stCxn id="11" idx="0"/>
            <a:endCxn id="6" idx="4"/>
          </p:cNvCxnSpPr>
          <p:nvPr/>
        </p:nvCxnSpPr>
        <p:spPr>
          <a:xfrm flipH="1" flipV="1">
            <a:off x="5214802" y="3028335"/>
            <a:ext cx="1293948" cy="616290"/>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30" idx="0"/>
            <a:endCxn id="11" idx="4"/>
          </p:cNvCxnSpPr>
          <p:nvPr/>
        </p:nvCxnSpPr>
        <p:spPr>
          <a:xfrm flipH="1" flipV="1">
            <a:off x="6508750" y="4165325"/>
            <a:ext cx="733516" cy="794837"/>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7010400" y="1270000"/>
            <a:ext cx="2133600" cy="571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Target</a:t>
            </a:r>
            <a:endParaRPr lang="el-GR" dirty="0"/>
          </a:p>
        </p:txBody>
      </p:sp>
      <p:sp>
        <p:nvSpPr>
          <p:cNvPr id="20" name="Rectangle 19"/>
          <p:cNvSpPr/>
          <p:nvPr/>
        </p:nvSpPr>
        <p:spPr>
          <a:xfrm>
            <a:off x="0" y="1276350"/>
            <a:ext cx="2133600" cy="5588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Source</a:t>
            </a:r>
            <a:endParaRPr lang="el-GR" dirty="0"/>
          </a:p>
        </p:txBody>
      </p:sp>
      <p:sp>
        <p:nvSpPr>
          <p:cNvPr id="21" name="Oval 20"/>
          <p:cNvSpPr/>
          <p:nvPr/>
        </p:nvSpPr>
        <p:spPr>
          <a:xfrm>
            <a:off x="822369" y="3644625"/>
            <a:ext cx="22098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practical disciplines</a:t>
            </a:r>
            <a:endParaRPr lang="el-GR" b="1" dirty="0"/>
          </a:p>
        </p:txBody>
      </p:sp>
      <p:sp>
        <p:nvSpPr>
          <p:cNvPr id="22" name="Oval 21"/>
          <p:cNvSpPr/>
          <p:nvPr/>
        </p:nvSpPr>
        <p:spPr>
          <a:xfrm>
            <a:off x="1338942" y="2243137"/>
            <a:ext cx="1816100" cy="5334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disciplines</a:t>
            </a:r>
            <a:endParaRPr lang="el-GR" dirty="0"/>
          </a:p>
        </p:txBody>
      </p:sp>
      <p:cxnSp>
        <p:nvCxnSpPr>
          <p:cNvPr id="23" name="Straight Arrow Connector 22"/>
          <p:cNvCxnSpPr>
            <a:stCxn id="21" idx="0"/>
            <a:endCxn id="22" idx="4"/>
          </p:cNvCxnSpPr>
          <p:nvPr/>
        </p:nvCxnSpPr>
        <p:spPr>
          <a:xfrm flipV="1">
            <a:off x="1927269" y="2776537"/>
            <a:ext cx="319723" cy="868088"/>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6137366" y="4960162"/>
            <a:ext cx="22098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smtClean="0"/>
              <a:t>culinary art</a:t>
            </a:r>
            <a:endParaRPr lang="el-GR" i="1" dirty="0"/>
          </a:p>
        </p:txBody>
      </p:sp>
      <p:sp>
        <p:nvSpPr>
          <p:cNvPr id="39" name="Oval 38"/>
          <p:cNvSpPr/>
          <p:nvPr/>
        </p:nvSpPr>
        <p:spPr>
          <a:xfrm>
            <a:off x="1219200" y="4960162"/>
            <a:ext cx="22098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smtClean="0"/>
              <a:t>culinary art</a:t>
            </a:r>
            <a:endParaRPr lang="el-GR" i="1" dirty="0"/>
          </a:p>
        </p:txBody>
      </p:sp>
      <p:cxnSp>
        <p:nvCxnSpPr>
          <p:cNvPr id="40" name="Straight Arrow Connector 39"/>
          <p:cNvCxnSpPr>
            <a:stCxn id="39" idx="0"/>
            <a:endCxn id="21" idx="4"/>
          </p:cNvCxnSpPr>
          <p:nvPr/>
        </p:nvCxnSpPr>
        <p:spPr>
          <a:xfrm flipH="1" flipV="1">
            <a:off x="1927269" y="4165325"/>
            <a:ext cx="396831" cy="794837"/>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864870" y="4714756"/>
            <a:ext cx="2918460" cy="1011512"/>
          </a:xfrm>
          <a:prstGeom prst="rect">
            <a:avLst/>
          </a:prstGeom>
          <a:noFill/>
          <a:ln>
            <a:solidFill>
              <a:schemeClr val="accent6">
                <a:lumMod val="75000"/>
              </a:schemeClr>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9" name="Rectangle 58"/>
          <p:cNvSpPr/>
          <p:nvPr/>
        </p:nvSpPr>
        <p:spPr>
          <a:xfrm>
            <a:off x="3755572" y="2262229"/>
            <a:ext cx="2918460" cy="1011512"/>
          </a:xfrm>
          <a:prstGeom prst="rect">
            <a:avLst/>
          </a:prstGeom>
          <a:noFill/>
          <a:ln>
            <a:solidFill>
              <a:schemeClr val="accent6">
                <a:lumMod val="75000"/>
              </a:schemeClr>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Round Diagonal Corner Rectangle 2"/>
          <p:cNvSpPr/>
          <p:nvPr/>
        </p:nvSpPr>
        <p:spPr>
          <a:xfrm>
            <a:off x="3642360" y="4219306"/>
            <a:ext cx="2263140" cy="1021556"/>
          </a:xfrm>
          <a:prstGeom prst="round2DiagRect">
            <a:avLst/>
          </a:prstGeom>
          <a:solidFill>
            <a:schemeClr val="bg2">
              <a:lumMod val="10000"/>
            </a:schemeClr>
          </a:solidFill>
          <a:ln w="38100">
            <a:solidFill>
              <a:srgbClr val="00B050"/>
            </a:solidFill>
          </a:ln>
        </p:spPr>
        <p:txBody>
          <a:bodyPr wrap="square">
            <a:spAutoFit/>
          </a:bodyPr>
          <a:lstStyle/>
          <a:p>
            <a:pPr algn="ctr"/>
            <a:r>
              <a:rPr lang="en-US" b="1" i="1" dirty="0">
                <a:solidFill>
                  <a:schemeClr val="accent6">
                    <a:lumMod val="75000"/>
                  </a:schemeClr>
                </a:solidFill>
              </a:rPr>
              <a:t>Check for implicit (indirect) alignment relation</a:t>
            </a:r>
            <a:endParaRPr lang="el-GR" b="1" i="1" dirty="0">
              <a:solidFill>
                <a:schemeClr val="accent6">
                  <a:lumMod val="75000"/>
                </a:schemeClr>
              </a:solidFill>
            </a:endParaRPr>
          </a:p>
        </p:txBody>
      </p:sp>
      <p:sp>
        <p:nvSpPr>
          <p:cNvPr id="26" name="Oval 25"/>
          <p:cNvSpPr/>
          <p:nvPr/>
        </p:nvSpPr>
        <p:spPr>
          <a:xfrm>
            <a:off x="6761209" y="2507635"/>
            <a:ext cx="1862274" cy="5207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other activities</a:t>
            </a:r>
            <a:endParaRPr lang="el-GR" dirty="0"/>
          </a:p>
        </p:txBody>
      </p:sp>
      <p:cxnSp>
        <p:nvCxnSpPr>
          <p:cNvPr id="24" name="Curved Connector 23"/>
          <p:cNvCxnSpPr>
            <a:stCxn id="58" idx="0"/>
            <a:endCxn id="59" idx="2"/>
          </p:cNvCxnSpPr>
          <p:nvPr/>
        </p:nvCxnSpPr>
        <p:spPr>
          <a:xfrm rot="5400000" flipH="1" flipV="1">
            <a:off x="3048944" y="2548898"/>
            <a:ext cx="1441015" cy="2890702"/>
          </a:xfrm>
          <a:prstGeom prst="curvedConnector3">
            <a:avLst>
              <a:gd name="adj1" fmla="val 50000"/>
            </a:avLst>
          </a:prstGeom>
          <a:noFill/>
          <a:ln>
            <a:solidFill>
              <a:schemeClr val="bg2">
                <a:lumMod val="25000"/>
              </a:schemeClr>
            </a:solidFill>
            <a:prstDash val="solid"/>
            <a:headEnd type="oval" w="med" len="med"/>
            <a:tailEnd type="triangle" w="med" len="med"/>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cxnSp>
        <p:nvCxnSpPr>
          <p:cNvPr id="37" name="Straight Arrow Connector 36"/>
          <p:cNvCxnSpPr>
            <a:stCxn id="26" idx="0"/>
            <a:endCxn id="7" idx="5"/>
          </p:cNvCxnSpPr>
          <p:nvPr/>
        </p:nvCxnSpPr>
        <p:spPr>
          <a:xfrm flipH="1" flipV="1">
            <a:off x="6045938" y="1750685"/>
            <a:ext cx="1646408" cy="756950"/>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3" idx="0"/>
          </p:cNvCxnSpPr>
          <p:nvPr/>
        </p:nvCxnSpPr>
        <p:spPr>
          <a:xfrm flipV="1">
            <a:off x="5905500" y="4593223"/>
            <a:ext cx="992869" cy="136861"/>
          </a:xfrm>
          <a:prstGeom prst="straightConnector1">
            <a:avLst/>
          </a:prstGeom>
          <a:ln w="38100">
            <a:solidFill>
              <a:srgbClr val="00B05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646534" y="3759332"/>
            <a:ext cx="728798" cy="230832"/>
          </a:xfrm>
          <a:prstGeom prst="rect">
            <a:avLst/>
          </a:prstGeom>
          <a:noFill/>
        </p:spPr>
        <p:txBody>
          <a:bodyPr wrap="square" rtlCol="0">
            <a:spAutoFit/>
          </a:bodyPr>
          <a:lstStyle/>
          <a:p>
            <a:r>
              <a:rPr lang="en-US" sz="900" dirty="0" smtClean="0"/>
              <a:t>is allowed?</a:t>
            </a:r>
            <a:endParaRPr lang="el-GR" sz="900" dirty="0"/>
          </a:p>
        </p:txBody>
      </p:sp>
      <p:sp>
        <p:nvSpPr>
          <p:cNvPr id="42"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2443481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Alignment </a:t>
            </a:r>
            <a:r>
              <a:rPr lang="en-US" dirty="0" smtClean="0"/>
              <a:t>rules</a:t>
            </a:r>
            <a:r>
              <a:rPr lang="en-US" baseline="30000" dirty="0"/>
              <a:t> </a:t>
            </a:r>
            <a:r>
              <a:rPr lang="en-US" baseline="30000" dirty="0" smtClean="0"/>
              <a:t>4/4</a:t>
            </a:r>
            <a:endParaRPr lang="el-GR" dirty="0"/>
          </a:p>
        </p:txBody>
      </p:sp>
      <p:sp>
        <p:nvSpPr>
          <p:cNvPr id="5" name="Slide Number Placeholder 4"/>
          <p:cNvSpPr>
            <a:spLocks noGrp="1"/>
          </p:cNvSpPr>
          <p:nvPr>
            <p:ph type="sldNum" sz="quarter" idx="4"/>
          </p:nvPr>
        </p:nvSpPr>
        <p:spPr/>
        <p:txBody>
          <a:bodyPr/>
          <a:lstStyle/>
          <a:p>
            <a:fld id="{9B859F67-28F6-44F9-8CE7-666D30219135}" type="slidenum">
              <a:rPr lang="en-US" smtClean="0"/>
              <a:pPr/>
              <a:t>18</a:t>
            </a:fld>
            <a:endParaRPr lang="en-US" dirty="0"/>
          </a:p>
        </p:txBody>
      </p:sp>
      <p:sp>
        <p:nvSpPr>
          <p:cNvPr id="6" name="Oval 5"/>
          <p:cNvSpPr/>
          <p:nvPr/>
        </p:nvSpPr>
        <p:spPr>
          <a:xfrm>
            <a:off x="4306752" y="2494935"/>
            <a:ext cx="18161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disciplines</a:t>
            </a:r>
            <a:endParaRPr lang="el-GR" dirty="0"/>
          </a:p>
        </p:txBody>
      </p:sp>
      <p:sp>
        <p:nvSpPr>
          <p:cNvPr id="7" name="Oval 6"/>
          <p:cNvSpPr/>
          <p:nvPr/>
        </p:nvSpPr>
        <p:spPr>
          <a:xfrm>
            <a:off x="4495800" y="1295400"/>
            <a:ext cx="18161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activities</a:t>
            </a:r>
            <a:endParaRPr lang="el-GR" dirty="0"/>
          </a:p>
        </p:txBody>
      </p:sp>
      <p:cxnSp>
        <p:nvCxnSpPr>
          <p:cNvPr id="8" name="Straight Arrow Connector 7"/>
          <p:cNvCxnSpPr>
            <a:stCxn id="6" idx="0"/>
            <a:endCxn id="7" idx="4"/>
          </p:cNvCxnSpPr>
          <p:nvPr/>
        </p:nvCxnSpPr>
        <p:spPr>
          <a:xfrm flipV="1">
            <a:off x="5214802" y="1828800"/>
            <a:ext cx="189048" cy="666135"/>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30" idx="0"/>
            <a:endCxn id="6" idx="4"/>
          </p:cNvCxnSpPr>
          <p:nvPr/>
        </p:nvCxnSpPr>
        <p:spPr>
          <a:xfrm flipH="1" flipV="1">
            <a:off x="5214802" y="3028335"/>
            <a:ext cx="2027464" cy="1931827"/>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7010400" y="1270000"/>
            <a:ext cx="2133600" cy="571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Target</a:t>
            </a:r>
            <a:endParaRPr lang="el-GR" dirty="0"/>
          </a:p>
        </p:txBody>
      </p:sp>
      <p:sp>
        <p:nvSpPr>
          <p:cNvPr id="20" name="Rectangle 19"/>
          <p:cNvSpPr/>
          <p:nvPr/>
        </p:nvSpPr>
        <p:spPr>
          <a:xfrm>
            <a:off x="0" y="1276350"/>
            <a:ext cx="2133600" cy="5588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Source</a:t>
            </a:r>
            <a:endParaRPr lang="el-GR" dirty="0"/>
          </a:p>
        </p:txBody>
      </p:sp>
      <p:sp>
        <p:nvSpPr>
          <p:cNvPr id="21" name="Oval 20"/>
          <p:cNvSpPr/>
          <p:nvPr/>
        </p:nvSpPr>
        <p:spPr>
          <a:xfrm>
            <a:off x="822369" y="3644625"/>
            <a:ext cx="22098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practical disciplines</a:t>
            </a:r>
            <a:endParaRPr lang="el-GR" dirty="0"/>
          </a:p>
        </p:txBody>
      </p:sp>
      <p:sp>
        <p:nvSpPr>
          <p:cNvPr id="22" name="Oval 21"/>
          <p:cNvSpPr/>
          <p:nvPr/>
        </p:nvSpPr>
        <p:spPr>
          <a:xfrm>
            <a:off x="1338942" y="2243137"/>
            <a:ext cx="1816100" cy="5334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disciplines</a:t>
            </a:r>
            <a:endParaRPr lang="el-GR" dirty="0"/>
          </a:p>
        </p:txBody>
      </p:sp>
      <p:cxnSp>
        <p:nvCxnSpPr>
          <p:cNvPr id="23" name="Straight Arrow Connector 22"/>
          <p:cNvCxnSpPr>
            <a:stCxn id="21" idx="0"/>
            <a:endCxn id="22" idx="4"/>
          </p:cNvCxnSpPr>
          <p:nvPr/>
        </p:nvCxnSpPr>
        <p:spPr>
          <a:xfrm flipV="1">
            <a:off x="1927269" y="2776537"/>
            <a:ext cx="319723" cy="868088"/>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6137366" y="4960162"/>
            <a:ext cx="22098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smtClean="0"/>
              <a:t>culinary art</a:t>
            </a:r>
            <a:endParaRPr lang="el-GR" i="1" dirty="0"/>
          </a:p>
        </p:txBody>
      </p:sp>
      <p:sp>
        <p:nvSpPr>
          <p:cNvPr id="39" name="Oval 38"/>
          <p:cNvSpPr/>
          <p:nvPr/>
        </p:nvSpPr>
        <p:spPr>
          <a:xfrm>
            <a:off x="1219200" y="4960162"/>
            <a:ext cx="2209800" cy="5207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smtClean="0"/>
              <a:t>culinary art</a:t>
            </a:r>
            <a:endParaRPr lang="el-GR" i="1" dirty="0"/>
          </a:p>
        </p:txBody>
      </p:sp>
      <p:cxnSp>
        <p:nvCxnSpPr>
          <p:cNvPr id="40" name="Straight Arrow Connector 39"/>
          <p:cNvCxnSpPr>
            <a:stCxn id="39" idx="0"/>
            <a:endCxn id="21" idx="4"/>
          </p:cNvCxnSpPr>
          <p:nvPr/>
        </p:nvCxnSpPr>
        <p:spPr>
          <a:xfrm flipH="1" flipV="1">
            <a:off x="1927269" y="4165325"/>
            <a:ext cx="396831" cy="794837"/>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727710" y="3436620"/>
            <a:ext cx="2785110" cy="1021080"/>
          </a:xfrm>
          <a:prstGeom prst="rect">
            <a:avLst/>
          </a:prstGeom>
          <a:noFill/>
          <a:ln>
            <a:solidFill>
              <a:schemeClr val="accent6">
                <a:lumMod val="75000"/>
              </a:schemeClr>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9" name="Rectangle 58"/>
          <p:cNvSpPr/>
          <p:nvPr/>
        </p:nvSpPr>
        <p:spPr>
          <a:xfrm>
            <a:off x="3755572" y="2262229"/>
            <a:ext cx="2918460" cy="1011512"/>
          </a:xfrm>
          <a:prstGeom prst="rect">
            <a:avLst/>
          </a:prstGeom>
          <a:noFill/>
          <a:ln>
            <a:solidFill>
              <a:schemeClr val="accent6">
                <a:lumMod val="75000"/>
              </a:schemeClr>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Round Diagonal Corner Rectangle 2"/>
          <p:cNvSpPr/>
          <p:nvPr/>
        </p:nvSpPr>
        <p:spPr>
          <a:xfrm>
            <a:off x="4288881" y="3911050"/>
            <a:ext cx="1682568" cy="1634490"/>
          </a:xfrm>
          <a:prstGeom prst="round2DiagRect">
            <a:avLst/>
          </a:prstGeom>
          <a:solidFill>
            <a:schemeClr val="bg2">
              <a:lumMod val="10000"/>
            </a:schemeClr>
          </a:solidFill>
          <a:ln w="38100">
            <a:solidFill>
              <a:srgbClr val="00B050"/>
            </a:solidFill>
          </a:ln>
        </p:spPr>
        <p:txBody>
          <a:bodyPr wrap="square">
            <a:spAutoFit/>
          </a:bodyPr>
          <a:lstStyle/>
          <a:p>
            <a:pPr algn="ctr"/>
            <a:r>
              <a:rPr lang="en-US" b="1" i="1" dirty="0">
                <a:solidFill>
                  <a:schemeClr val="accent6">
                    <a:lumMod val="75000"/>
                  </a:schemeClr>
                </a:solidFill>
              </a:rPr>
              <a:t>Check for aligned descendants of the source term</a:t>
            </a:r>
            <a:endParaRPr lang="el-GR" b="1" i="1" dirty="0">
              <a:solidFill>
                <a:schemeClr val="accent6">
                  <a:lumMod val="75000"/>
                </a:schemeClr>
              </a:solidFill>
            </a:endParaRPr>
          </a:p>
        </p:txBody>
      </p:sp>
      <p:sp>
        <p:nvSpPr>
          <p:cNvPr id="26" name="Oval 25"/>
          <p:cNvSpPr/>
          <p:nvPr/>
        </p:nvSpPr>
        <p:spPr>
          <a:xfrm>
            <a:off x="6761209" y="2507635"/>
            <a:ext cx="1862274" cy="5207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other activities</a:t>
            </a:r>
            <a:endParaRPr lang="el-GR" dirty="0"/>
          </a:p>
        </p:txBody>
      </p:sp>
      <p:cxnSp>
        <p:nvCxnSpPr>
          <p:cNvPr id="24" name="Curved Connector 23"/>
          <p:cNvCxnSpPr>
            <a:stCxn id="58" idx="3"/>
          </p:cNvCxnSpPr>
          <p:nvPr/>
        </p:nvCxnSpPr>
        <p:spPr>
          <a:xfrm flipV="1">
            <a:off x="3512820" y="3273742"/>
            <a:ext cx="1796506" cy="673418"/>
          </a:xfrm>
          <a:prstGeom prst="curvedConnector3">
            <a:avLst>
              <a:gd name="adj1" fmla="val 50000"/>
            </a:avLst>
          </a:prstGeom>
          <a:noFill/>
          <a:ln>
            <a:solidFill>
              <a:schemeClr val="bg2">
                <a:lumMod val="25000"/>
              </a:schemeClr>
            </a:solidFill>
            <a:prstDash val="solid"/>
            <a:headEnd type="oval" w="med" len="med"/>
            <a:tailEnd type="triangle" w="med" len="med"/>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cxnSp>
        <p:nvCxnSpPr>
          <p:cNvPr id="37" name="Straight Arrow Connector 36"/>
          <p:cNvCxnSpPr>
            <a:stCxn id="26" idx="0"/>
            <a:endCxn id="7" idx="5"/>
          </p:cNvCxnSpPr>
          <p:nvPr/>
        </p:nvCxnSpPr>
        <p:spPr>
          <a:xfrm flipH="1" flipV="1">
            <a:off x="6045938" y="1750685"/>
            <a:ext cx="1646408" cy="756950"/>
          </a:xfrm>
          <a:prstGeom prst="straightConnector1">
            <a:avLst/>
          </a:prstGeom>
          <a:ln>
            <a:prstDash val="solid"/>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3" idx="0"/>
            <a:endCxn id="30" idx="1"/>
          </p:cNvCxnSpPr>
          <p:nvPr/>
        </p:nvCxnSpPr>
        <p:spPr>
          <a:xfrm>
            <a:off x="5971449" y="4728295"/>
            <a:ext cx="489535" cy="308122"/>
          </a:xfrm>
          <a:prstGeom prst="straightConnector1">
            <a:avLst/>
          </a:prstGeom>
          <a:ln w="38100">
            <a:solidFill>
              <a:srgbClr val="00B05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4401367" y="3529209"/>
            <a:ext cx="728798" cy="230832"/>
          </a:xfrm>
          <a:prstGeom prst="rect">
            <a:avLst/>
          </a:prstGeom>
          <a:noFill/>
        </p:spPr>
        <p:txBody>
          <a:bodyPr wrap="square" rtlCol="0">
            <a:spAutoFit/>
          </a:bodyPr>
          <a:lstStyle/>
          <a:p>
            <a:r>
              <a:rPr lang="en-US" sz="900" dirty="0" smtClean="0"/>
              <a:t>is allowed?</a:t>
            </a:r>
            <a:endParaRPr lang="el-GR" sz="900" dirty="0"/>
          </a:p>
        </p:txBody>
      </p:sp>
      <p:cxnSp>
        <p:nvCxnSpPr>
          <p:cNvPr id="42" name="Straight Arrow Connector 41"/>
          <p:cNvCxnSpPr>
            <a:stCxn id="3" idx="2"/>
            <a:endCxn id="39" idx="6"/>
          </p:cNvCxnSpPr>
          <p:nvPr/>
        </p:nvCxnSpPr>
        <p:spPr>
          <a:xfrm flipH="1">
            <a:off x="3429000" y="4728295"/>
            <a:ext cx="859881" cy="492217"/>
          </a:xfrm>
          <a:prstGeom prst="straightConnector1">
            <a:avLst/>
          </a:prstGeom>
          <a:ln w="38100">
            <a:solidFill>
              <a:srgbClr val="00B05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53"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5408682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Alignment result</a:t>
            </a:r>
            <a:endParaRPr lang="el-GR" dirty="0"/>
          </a:p>
        </p:txBody>
      </p:sp>
      <p:sp>
        <p:nvSpPr>
          <p:cNvPr id="3" name="Content Placeholder 2"/>
          <p:cNvSpPr>
            <a:spLocks noGrp="1"/>
          </p:cNvSpPr>
          <p:nvPr>
            <p:ph idx="1"/>
          </p:nvPr>
        </p:nvSpPr>
        <p:spPr/>
        <p:txBody>
          <a:bodyPr>
            <a:noAutofit/>
          </a:bodyPr>
          <a:lstStyle/>
          <a:p>
            <a:pPr marL="0" indent="0">
              <a:buNone/>
            </a:pPr>
            <a:r>
              <a:rPr lang="en-US" sz="2800" dirty="0" smtClean="0"/>
              <a:t>For each pair of aligned terminologies</a:t>
            </a:r>
          </a:p>
          <a:p>
            <a:r>
              <a:rPr lang="en-US" sz="2800" dirty="0" smtClean="0"/>
              <a:t>Alignment </a:t>
            </a:r>
            <a:r>
              <a:rPr lang="en-US" sz="2800" dirty="0" smtClean="0">
                <a:solidFill>
                  <a:schemeClr val="accent6">
                    <a:lumMod val="75000"/>
                  </a:schemeClr>
                </a:solidFill>
              </a:rPr>
              <a:t>named graph</a:t>
            </a:r>
          </a:p>
          <a:p>
            <a:r>
              <a:rPr lang="en-US" sz="2800" dirty="0" smtClean="0"/>
              <a:t>Native </a:t>
            </a:r>
            <a:r>
              <a:rPr lang="en-US" sz="2800" dirty="0" smtClean="0">
                <a:solidFill>
                  <a:schemeClr val="accent6">
                    <a:lumMod val="75000"/>
                  </a:schemeClr>
                </a:solidFill>
              </a:rPr>
              <a:t>RDF/SKOS</a:t>
            </a:r>
          </a:p>
          <a:p>
            <a:r>
              <a:rPr lang="en-US" sz="2800" dirty="0" smtClean="0"/>
              <a:t>Contains: </a:t>
            </a:r>
          </a:p>
          <a:p>
            <a:pPr lvl="1"/>
            <a:r>
              <a:rPr lang="en-US" sz="2800" dirty="0" smtClean="0"/>
              <a:t>the </a:t>
            </a:r>
            <a:r>
              <a:rPr lang="en-US" sz="2800" dirty="0" smtClean="0">
                <a:solidFill>
                  <a:schemeClr val="accent6">
                    <a:lumMod val="75000"/>
                  </a:schemeClr>
                </a:solidFill>
              </a:rPr>
              <a:t>correspondences</a:t>
            </a:r>
            <a:r>
              <a:rPr lang="en-US" sz="2800" dirty="0" smtClean="0"/>
              <a:t> </a:t>
            </a:r>
          </a:p>
          <a:p>
            <a:pPr lvl="1"/>
            <a:r>
              <a:rPr lang="en-US" sz="2800" dirty="0" smtClean="0"/>
              <a:t>the </a:t>
            </a:r>
            <a:r>
              <a:rPr lang="en-US" sz="2800" dirty="0">
                <a:solidFill>
                  <a:schemeClr val="accent6">
                    <a:lumMod val="75000"/>
                  </a:schemeClr>
                </a:solidFill>
              </a:rPr>
              <a:t>children hierarchy of the source </a:t>
            </a:r>
            <a:r>
              <a:rPr lang="en-US" sz="2800" dirty="0" smtClean="0">
                <a:solidFill>
                  <a:schemeClr val="accent6">
                    <a:lumMod val="75000"/>
                  </a:schemeClr>
                </a:solidFill>
              </a:rPr>
              <a:t>terms</a:t>
            </a:r>
            <a:endParaRPr lang="en-US" sz="2800" dirty="0" smtClean="0"/>
          </a:p>
          <a:p>
            <a:r>
              <a:rPr lang="en-US" sz="2800" dirty="0" smtClean="0"/>
              <a:t>Searching space: </a:t>
            </a:r>
          </a:p>
          <a:p>
            <a:pPr lvl="1"/>
            <a:r>
              <a:rPr lang="en-US" sz="2800" dirty="0" smtClean="0"/>
              <a:t>Alignment graph + Target terminology graph</a:t>
            </a:r>
            <a:endParaRPr lang="en-US" sz="2800" dirty="0"/>
          </a:p>
          <a:p>
            <a:pPr marL="457200" lvl="1" indent="0">
              <a:buNone/>
            </a:pPr>
            <a:endParaRPr lang="en-US" sz="2800" dirty="0" smtClean="0"/>
          </a:p>
        </p:txBody>
      </p:sp>
      <p:sp>
        <p:nvSpPr>
          <p:cNvPr id="5" name="Slide Number Placeholder 4"/>
          <p:cNvSpPr>
            <a:spLocks noGrp="1"/>
          </p:cNvSpPr>
          <p:nvPr>
            <p:ph type="sldNum" sz="quarter" idx="4"/>
          </p:nvPr>
        </p:nvSpPr>
        <p:spPr/>
        <p:txBody>
          <a:bodyPr/>
          <a:lstStyle/>
          <a:p>
            <a:fld id="{9B859F67-28F6-44F9-8CE7-666D30219135}" type="slidenum">
              <a:rPr lang="en-US" smtClean="0"/>
              <a:pPr/>
              <a:t>19</a:t>
            </a:fld>
            <a:endParaRPr lang="en-US" dirty="0"/>
          </a:p>
        </p:txBody>
      </p:sp>
      <p:sp>
        <p:nvSpPr>
          <p:cNvPr id="6"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8970904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 of presentation</a:t>
            </a:r>
            <a:endParaRPr lang="el-GR" dirty="0"/>
          </a:p>
        </p:txBody>
      </p:sp>
      <p:sp>
        <p:nvSpPr>
          <p:cNvPr id="3" name="Content Placeholder 2"/>
          <p:cNvSpPr>
            <a:spLocks noGrp="1"/>
          </p:cNvSpPr>
          <p:nvPr>
            <p:ph idx="1"/>
          </p:nvPr>
        </p:nvSpPr>
        <p:spPr/>
        <p:txBody>
          <a:bodyPr/>
          <a:lstStyle/>
          <a:p>
            <a:r>
              <a:rPr lang="en-US" dirty="0" smtClean="0"/>
              <a:t>What is </a:t>
            </a:r>
            <a:r>
              <a:rPr lang="en-US" dirty="0" err="1" smtClean="0"/>
              <a:t>VisTA</a:t>
            </a:r>
            <a:endParaRPr lang="en-US" dirty="0" smtClean="0"/>
          </a:p>
          <a:p>
            <a:r>
              <a:rPr lang="en-US" dirty="0" smtClean="0"/>
              <a:t>A short discussion about Alignment</a:t>
            </a:r>
          </a:p>
          <a:p>
            <a:r>
              <a:rPr lang="en-US" dirty="0" smtClean="0"/>
              <a:t>Motivation</a:t>
            </a:r>
          </a:p>
          <a:p>
            <a:r>
              <a:rPr lang="en-US" dirty="0" smtClean="0"/>
              <a:t>Related work</a:t>
            </a:r>
          </a:p>
          <a:p>
            <a:r>
              <a:rPr lang="en-US" dirty="0" smtClean="0"/>
              <a:t>The Alignment problem in </a:t>
            </a:r>
            <a:r>
              <a:rPr lang="en-US" dirty="0" err="1" smtClean="0"/>
              <a:t>VisTA</a:t>
            </a:r>
            <a:endParaRPr lang="en-US" dirty="0" smtClean="0"/>
          </a:p>
          <a:p>
            <a:r>
              <a:rPr lang="en-US" dirty="0" smtClean="0"/>
              <a:t>Key features</a:t>
            </a:r>
          </a:p>
          <a:p>
            <a:r>
              <a:rPr lang="en-US" dirty="0"/>
              <a:t>Alignment </a:t>
            </a:r>
            <a:r>
              <a:rPr lang="en-US" dirty="0" smtClean="0"/>
              <a:t>rules</a:t>
            </a:r>
          </a:p>
          <a:p>
            <a:r>
              <a:rPr lang="en-US" dirty="0"/>
              <a:t>Alignment </a:t>
            </a:r>
            <a:r>
              <a:rPr lang="en-US" dirty="0" smtClean="0"/>
              <a:t>result</a:t>
            </a:r>
          </a:p>
          <a:p>
            <a:r>
              <a:rPr lang="en-US" dirty="0" err="1"/>
              <a:t>VisTA</a:t>
            </a:r>
            <a:r>
              <a:rPr lang="en-US" dirty="0"/>
              <a:t> </a:t>
            </a:r>
            <a:r>
              <a:rPr lang="en-US" dirty="0" smtClean="0"/>
              <a:t>GUI &amp; features</a:t>
            </a:r>
          </a:p>
          <a:p>
            <a:r>
              <a:rPr lang="en-US" dirty="0" smtClean="0"/>
              <a:t>Configuration</a:t>
            </a:r>
          </a:p>
          <a:p>
            <a:r>
              <a:rPr lang="en-US" dirty="0" smtClean="0"/>
              <a:t>Conclusions</a:t>
            </a:r>
          </a:p>
          <a:p>
            <a:endParaRPr lang="en-US" dirty="0" smtClean="0"/>
          </a:p>
          <a:p>
            <a:endParaRPr lang="en-US" dirty="0" smtClean="0"/>
          </a:p>
          <a:p>
            <a:endParaRPr lang="en-US" dirty="0" smtClean="0"/>
          </a:p>
          <a:p>
            <a:endParaRPr lang="el-GR" dirty="0"/>
          </a:p>
        </p:txBody>
      </p:sp>
      <p:sp>
        <p:nvSpPr>
          <p:cNvPr id="4" name="Footer Placeholder 3"/>
          <p:cNvSpPr>
            <a:spLocks noGrp="1"/>
          </p:cNvSpPr>
          <p:nvPr>
            <p:ph type="ftr" sz="quarter" idx="3"/>
          </p:nvPr>
        </p:nvSpPr>
        <p:spPr/>
        <p:txBody>
          <a:bodyPr/>
          <a:lstStyle/>
          <a:p>
            <a:r>
              <a:rPr lang="en-GB" b="1" dirty="0"/>
              <a:t>Thesaurus maintenance WG workshop</a:t>
            </a:r>
            <a:endParaRPr lang="en-US" dirty="0"/>
          </a:p>
        </p:txBody>
      </p:sp>
      <p:sp>
        <p:nvSpPr>
          <p:cNvPr id="5" name="Slide Number Placeholder 4"/>
          <p:cNvSpPr>
            <a:spLocks noGrp="1"/>
          </p:cNvSpPr>
          <p:nvPr>
            <p:ph type="sldNum" sz="quarter" idx="4"/>
          </p:nvPr>
        </p:nvSpPr>
        <p:spPr/>
        <p:txBody>
          <a:bodyPr/>
          <a:lstStyle/>
          <a:p>
            <a:fld id="{9B859F67-28F6-44F9-8CE7-666D30219135}" type="slidenum">
              <a:rPr lang="en-US" smtClean="0"/>
              <a:pPr/>
              <a:t>2</a:t>
            </a:fld>
            <a:endParaRPr lang="en-US" dirty="0"/>
          </a:p>
        </p:txBody>
      </p:sp>
    </p:spTree>
    <p:extLst>
      <p:ext uri="{BB962C8B-B14F-4D97-AF65-F5344CB8AC3E}">
        <p14:creationId xmlns:p14="http://schemas.microsoft.com/office/powerpoint/2010/main" val="15904103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VisTA</a:t>
            </a:r>
            <a:r>
              <a:rPr lang="en-US" dirty="0"/>
              <a:t> </a:t>
            </a:r>
            <a:r>
              <a:rPr lang="en-US" dirty="0" smtClean="0"/>
              <a:t>GUI: Import/Export page</a:t>
            </a:r>
            <a:endParaRPr lang="el-GR" dirty="0"/>
          </a:p>
        </p:txBody>
      </p:sp>
      <p:pic>
        <p:nvPicPr>
          <p:cNvPr id="2051" name="Picture 3" descr="C:\Users\axaridou\Dropbox\Screenshots\Screenshot 2018-05-09 14.49.4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7714" y="1320708"/>
            <a:ext cx="7268572" cy="4628572"/>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4"/>
          </p:nvPr>
        </p:nvSpPr>
        <p:spPr/>
        <p:txBody>
          <a:bodyPr/>
          <a:lstStyle/>
          <a:p>
            <a:fld id="{9B859F67-28F6-44F9-8CE7-666D30219135}" type="slidenum">
              <a:rPr lang="en-US" smtClean="0"/>
              <a:pPr/>
              <a:t>20</a:t>
            </a:fld>
            <a:endParaRPr lang="en-US" dirty="0"/>
          </a:p>
        </p:txBody>
      </p:sp>
      <p:sp>
        <p:nvSpPr>
          <p:cNvPr id="7"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23708950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VisTA</a:t>
            </a:r>
            <a:r>
              <a:rPr lang="en-US" dirty="0"/>
              <a:t> </a:t>
            </a:r>
            <a:r>
              <a:rPr lang="en-US" dirty="0" smtClean="0"/>
              <a:t>GUI: Edit page </a:t>
            </a:r>
            <a:endParaRPr lang="el-GR" dirty="0"/>
          </a:p>
        </p:txBody>
      </p:sp>
      <p:pic>
        <p:nvPicPr>
          <p:cNvPr id="1027" name="Picture 3" descr="C:\Users\axaridou\Dropbox\Screenshots\Screenshot 2018-05-09 14.49.55.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7714" y="1320708"/>
            <a:ext cx="7268572" cy="4628572"/>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6"/>
          <p:cNvSpPr>
            <a:spLocks noGrp="1"/>
          </p:cNvSpPr>
          <p:nvPr>
            <p:ph type="sldNum" sz="quarter" idx="4"/>
          </p:nvPr>
        </p:nvSpPr>
        <p:spPr/>
        <p:txBody>
          <a:bodyPr/>
          <a:lstStyle/>
          <a:p>
            <a:fld id="{9B859F67-28F6-44F9-8CE7-666D30219135}" type="slidenum">
              <a:rPr lang="en-US" smtClean="0"/>
              <a:pPr/>
              <a:t>21</a:t>
            </a:fld>
            <a:endParaRPr lang="en-US" dirty="0"/>
          </a:p>
        </p:txBody>
      </p:sp>
      <p:sp>
        <p:nvSpPr>
          <p:cNvPr id="8"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27058811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69772"/>
            <a:ext cx="9181388" cy="30637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err="1"/>
              <a:t>VisTA</a:t>
            </a:r>
            <a:r>
              <a:rPr lang="en-US" dirty="0"/>
              <a:t> Features </a:t>
            </a:r>
            <a:r>
              <a:rPr lang="en-US" dirty="0" smtClean="0"/>
              <a:t> </a:t>
            </a:r>
            <a:r>
              <a:rPr lang="en-US" baseline="30000" dirty="0" smtClean="0"/>
              <a:t>1/6</a:t>
            </a:r>
            <a:endParaRPr lang="el-GR" baseline="30000" dirty="0"/>
          </a:p>
        </p:txBody>
      </p:sp>
      <p:sp>
        <p:nvSpPr>
          <p:cNvPr id="3" name="Content Placeholder 2"/>
          <p:cNvSpPr>
            <a:spLocks noGrp="1"/>
          </p:cNvSpPr>
          <p:nvPr>
            <p:ph idx="1"/>
          </p:nvPr>
        </p:nvSpPr>
        <p:spPr>
          <a:xfrm>
            <a:off x="457200" y="4309868"/>
            <a:ext cx="8229600" cy="1944216"/>
          </a:xfrm>
        </p:spPr>
        <p:txBody>
          <a:bodyPr>
            <a:normAutofit/>
          </a:bodyPr>
          <a:lstStyle/>
          <a:p>
            <a:r>
              <a:rPr lang="en-US" dirty="0">
                <a:solidFill>
                  <a:schemeClr val="accent6">
                    <a:lumMod val="75000"/>
                  </a:schemeClr>
                </a:solidFill>
              </a:rPr>
              <a:t>Visualization</a:t>
            </a:r>
            <a:r>
              <a:rPr lang="en-US" dirty="0"/>
              <a:t> of the Terminologies</a:t>
            </a:r>
          </a:p>
          <a:p>
            <a:pPr lvl="1"/>
            <a:r>
              <a:rPr lang="en-US" dirty="0"/>
              <a:t>Tree structures as </a:t>
            </a:r>
            <a:r>
              <a:rPr lang="en-US" dirty="0">
                <a:solidFill>
                  <a:schemeClr val="accent6">
                    <a:lumMod val="75000"/>
                  </a:schemeClr>
                </a:solidFill>
              </a:rPr>
              <a:t>indented lists</a:t>
            </a:r>
          </a:p>
          <a:p>
            <a:pPr lvl="1"/>
            <a:r>
              <a:rPr lang="en-US" dirty="0">
                <a:solidFill>
                  <a:schemeClr val="accent6">
                    <a:lumMod val="75000"/>
                  </a:schemeClr>
                </a:solidFill>
              </a:rPr>
              <a:t>Expandable/collapsible</a:t>
            </a:r>
            <a:r>
              <a:rPr lang="en-US" dirty="0"/>
              <a:t> nodes</a:t>
            </a:r>
          </a:p>
        </p:txBody>
      </p:sp>
      <p:sp>
        <p:nvSpPr>
          <p:cNvPr id="5" name="Slide Number Placeholder 4"/>
          <p:cNvSpPr>
            <a:spLocks noGrp="1"/>
          </p:cNvSpPr>
          <p:nvPr>
            <p:ph type="sldNum" sz="quarter" idx="4"/>
          </p:nvPr>
        </p:nvSpPr>
        <p:spPr/>
        <p:txBody>
          <a:bodyPr/>
          <a:lstStyle/>
          <a:p>
            <a:fld id="{9B859F67-28F6-44F9-8CE7-666D30219135}" type="slidenum">
              <a:rPr lang="en-US" smtClean="0"/>
              <a:pPr/>
              <a:t>22</a:t>
            </a:fld>
            <a:endParaRPr lang="en-US" dirty="0"/>
          </a:p>
        </p:txBody>
      </p:sp>
      <p:sp>
        <p:nvSpPr>
          <p:cNvPr id="7" name="Rounded Rectangle 6"/>
          <p:cNvSpPr/>
          <p:nvPr/>
        </p:nvSpPr>
        <p:spPr>
          <a:xfrm>
            <a:off x="1155700" y="1532238"/>
            <a:ext cx="3251200" cy="2709562"/>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8" name="Rounded Rectangle 7"/>
          <p:cNvSpPr/>
          <p:nvPr/>
        </p:nvSpPr>
        <p:spPr>
          <a:xfrm>
            <a:off x="4660900" y="1532238"/>
            <a:ext cx="3302000" cy="2709562"/>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9"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2528624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69772"/>
            <a:ext cx="9181388" cy="30637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err="1"/>
              <a:t>VisTA</a:t>
            </a:r>
            <a:r>
              <a:rPr lang="en-US" dirty="0"/>
              <a:t> </a:t>
            </a:r>
            <a:r>
              <a:rPr lang="en-US" dirty="0" smtClean="0"/>
              <a:t>Features  </a:t>
            </a:r>
            <a:r>
              <a:rPr lang="en-US" baseline="30000" dirty="0" smtClean="0"/>
              <a:t>2/6</a:t>
            </a:r>
            <a:endParaRPr lang="el-GR" baseline="30000" dirty="0"/>
          </a:p>
        </p:txBody>
      </p:sp>
      <p:sp>
        <p:nvSpPr>
          <p:cNvPr id="3" name="Content Placeholder 2"/>
          <p:cNvSpPr>
            <a:spLocks noGrp="1"/>
          </p:cNvSpPr>
          <p:nvPr>
            <p:ph idx="1"/>
          </p:nvPr>
        </p:nvSpPr>
        <p:spPr>
          <a:xfrm>
            <a:off x="457200" y="4309868"/>
            <a:ext cx="8229600" cy="1728192"/>
          </a:xfrm>
        </p:spPr>
        <p:txBody>
          <a:bodyPr>
            <a:normAutofit/>
          </a:bodyPr>
          <a:lstStyle/>
          <a:p>
            <a:r>
              <a:rPr lang="en-US" dirty="0" smtClean="0">
                <a:solidFill>
                  <a:schemeClr val="accent6">
                    <a:lumMod val="75000"/>
                  </a:schemeClr>
                </a:solidFill>
              </a:rPr>
              <a:t>Interactive</a:t>
            </a:r>
            <a:r>
              <a:rPr lang="en-US" dirty="0" smtClean="0"/>
              <a:t> alignment</a:t>
            </a:r>
          </a:p>
          <a:p>
            <a:pPr lvl="1"/>
            <a:r>
              <a:rPr lang="en-US" dirty="0" err="1" smtClean="0"/>
              <a:t>Drag’n’drop</a:t>
            </a:r>
            <a:endParaRPr lang="en-US" dirty="0" smtClean="0"/>
          </a:p>
          <a:p>
            <a:pPr lvl="1"/>
            <a:r>
              <a:rPr lang="en-US" dirty="0" smtClean="0"/>
              <a:t>Run time visualization of the alignment result on the target terminology tree</a:t>
            </a:r>
          </a:p>
        </p:txBody>
      </p:sp>
      <p:sp>
        <p:nvSpPr>
          <p:cNvPr id="5" name="Slide Number Placeholder 4"/>
          <p:cNvSpPr>
            <a:spLocks noGrp="1"/>
          </p:cNvSpPr>
          <p:nvPr>
            <p:ph type="sldNum" sz="quarter" idx="4"/>
          </p:nvPr>
        </p:nvSpPr>
        <p:spPr/>
        <p:txBody>
          <a:bodyPr/>
          <a:lstStyle/>
          <a:p>
            <a:fld id="{9B859F67-28F6-44F9-8CE7-666D30219135}" type="slidenum">
              <a:rPr lang="en-US" smtClean="0"/>
              <a:pPr/>
              <a:t>23</a:t>
            </a:fld>
            <a:endParaRPr lang="en-US" dirty="0"/>
          </a:p>
        </p:txBody>
      </p:sp>
      <p:cxnSp>
        <p:nvCxnSpPr>
          <p:cNvPr id="8" name="Curved Connector 7"/>
          <p:cNvCxnSpPr/>
          <p:nvPr/>
        </p:nvCxnSpPr>
        <p:spPr>
          <a:xfrm flipV="1">
            <a:off x="3568700" y="2158314"/>
            <a:ext cx="1346200" cy="417880"/>
          </a:xfrm>
          <a:prstGeom prst="curvedConnector3">
            <a:avLst>
              <a:gd name="adj1" fmla="val 50000"/>
            </a:avLst>
          </a:prstGeom>
          <a:ln w="38100">
            <a:solidFill>
              <a:schemeClr val="accent2"/>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9" name="Curved Connector 28"/>
          <p:cNvCxnSpPr/>
          <p:nvPr/>
        </p:nvCxnSpPr>
        <p:spPr>
          <a:xfrm flipV="1">
            <a:off x="2781300" y="3594786"/>
            <a:ext cx="2044700" cy="317500"/>
          </a:xfrm>
          <a:prstGeom prst="curvedConnector3">
            <a:avLst>
              <a:gd name="adj1" fmla="val 50000"/>
            </a:avLst>
          </a:prstGeom>
          <a:ln w="38100">
            <a:solidFill>
              <a:schemeClr val="accent2"/>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4" name="Curved Connector 43"/>
          <p:cNvCxnSpPr/>
          <p:nvPr/>
        </p:nvCxnSpPr>
        <p:spPr>
          <a:xfrm flipV="1">
            <a:off x="3311611" y="1977082"/>
            <a:ext cx="1603289" cy="246104"/>
          </a:xfrm>
          <a:prstGeom prst="curvedConnector3">
            <a:avLst>
              <a:gd name="adj1" fmla="val 50000"/>
            </a:avLst>
          </a:prstGeom>
          <a:ln w="38100">
            <a:solidFill>
              <a:schemeClr val="accent2"/>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1"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7740957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39" y="1161535"/>
            <a:ext cx="9209903" cy="30439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err="1"/>
              <a:t>VisTA</a:t>
            </a:r>
            <a:r>
              <a:rPr lang="en-US" dirty="0"/>
              <a:t> </a:t>
            </a:r>
            <a:r>
              <a:rPr lang="en-US" dirty="0" smtClean="0"/>
              <a:t>Features  </a:t>
            </a:r>
            <a:r>
              <a:rPr lang="en-US" baseline="30000" dirty="0" smtClean="0"/>
              <a:t>3/6</a:t>
            </a:r>
            <a:endParaRPr lang="el-GR" baseline="30000" dirty="0"/>
          </a:p>
        </p:txBody>
      </p:sp>
      <p:sp>
        <p:nvSpPr>
          <p:cNvPr id="3" name="Content Placeholder 2"/>
          <p:cNvSpPr>
            <a:spLocks noGrp="1"/>
          </p:cNvSpPr>
          <p:nvPr>
            <p:ph idx="1"/>
          </p:nvPr>
        </p:nvSpPr>
        <p:spPr>
          <a:xfrm>
            <a:off x="457200" y="4309868"/>
            <a:ext cx="8229600" cy="1944216"/>
          </a:xfrm>
        </p:spPr>
        <p:txBody>
          <a:bodyPr>
            <a:normAutofit/>
          </a:bodyPr>
          <a:lstStyle/>
          <a:p>
            <a:r>
              <a:rPr lang="en-US" dirty="0">
                <a:solidFill>
                  <a:schemeClr val="accent6">
                    <a:lumMod val="75000"/>
                  </a:schemeClr>
                </a:solidFill>
              </a:rPr>
              <a:t>Visualization</a:t>
            </a:r>
            <a:r>
              <a:rPr lang="en-US" dirty="0"/>
              <a:t> of a Term </a:t>
            </a:r>
          </a:p>
          <a:p>
            <a:pPr lvl="1"/>
            <a:r>
              <a:rPr lang="en-US" u="sng" dirty="0"/>
              <a:t>States</a:t>
            </a:r>
            <a:r>
              <a:rPr lang="en-US" dirty="0"/>
              <a:t> of a </a:t>
            </a:r>
            <a:r>
              <a:rPr lang="en-US" dirty="0" smtClean="0"/>
              <a:t>Term:</a:t>
            </a:r>
          </a:p>
          <a:p>
            <a:pPr lvl="1">
              <a:buFontTx/>
              <a:buChar char="-"/>
            </a:pPr>
            <a:r>
              <a:rPr lang="en-US" dirty="0" smtClean="0"/>
              <a:t>Directly aligned 	e.g. </a:t>
            </a:r>
            <a:r>
              <a:rPr lang="en-US" dirty="0" err="1" smtClean="0">
                <a:solidFill>
                  <a:srgbClr val="0000FF"/>
                </a:solidFill>
              </a:rPr>
              <a:t>aat:disciplines</a:t>
            </a:r>
            <a:r>
              <a:rPr lang="en-US" dirty="0" smtClean="0">
                <a:solidFill>
                  <a:srgbClr val="0000FF"/>
                </a:solidFill>
              </a:rPr>
              <a:t> (concept</a:t>
            </a:r>
            <a:r>
              <a:rPr lang="en-US" dirty="0">
                <a:solidFill>
                  <a:srgbClr val="0000FF"/>
                </a:solidFill>
              </a:rPr>
              <a:t>), </a:t>
            </a:r>
            <a:r>
              <a:rPr lang="en-US" dirty="0" err="1" smtClean="0">
                <a:solidFill>
                  <a:srgbClr val="0000FF"/>
                </a:solidFill>
              </a:rPr>
              <a:t>bbt:disciplines</a:t>
            </a:r>
            <a:endParaRPr lang="en-US" dirty="0" smtClean="0">
              <a:solidFill>
                <a:srgbClr val="0000FF"/>
              </a:solidFill>
            </a:endParaRPr>
          </a:p>
          <a:p>
            <a:pPr lvl="1">
              <a:buFontTx/>
              <a:buChar char="-"/>
            </a:pPr>
            <a:r>
              <a:rPr lang="en-US" dirty="0" smtClean="0"/>
              <a:t>Indirectly aligned 	e.g. </a:t>
            </a:r>
            <a:r>
              <a:rPr lang="en-US" i="1" dirty="0" err="1">
                <a:solidFill>
                  <a:schemeClr val="accent6">
                    <a:lumMod val="75000"/>
                  </a:schemeClr>
                </a:solidFill>
              </a:rPr>
              <a:t>aat</a:t>
            </a:r>
            <a:r>
              <a:rPr lang="en-US" i="1" dirty="0">
                <a:solidFill>
                  <a:schemeClr val="accent6">
                    <a:lumMod val="75000"/>
                  </a:schemeClr>
                </a:solidFill>
              </a:rPr>
              <a:t>:&lt;</a:t>
            </a:r>
            <a:r>
              <a:rPr lang="en-US" i="1" dirty="0" smtClean="0">
                <a:solidFill>
                  <a:schemeClr val="accent6">
                    <a:lumMod val="75000"/>
                  </a:schemeClr>
                </a:solidFill>
              </a:rPr>
              <a:t>disciplines: Medieval&gt;</a:t>
            </a:r>
          </a:p>
          <a:p>
            <a:pPr lvl="1">
              <a:buFontTx/>
              <a:buChar char="-"/>
            </a:pPr>
            <a:r>
              <a:rPr lang="en-US" dirty="0" smtClean="0"/>
              <a:t>Non-aligned 	e.g. </a:t>
            </a:r>
            <a:r>
              <a:rPr lang="en-US" dirty="0" err="1" smtClean="0"/>
              <a:t>bbt</a:t>
            </a:r>
            <a:r>
              <a:rPr lang="en-US" dirty="0" smtClean="0"/>
              <a:t>: activities</a:t>
            </a:r>
            <a:endParaRPr lang="en-US" dirty="0"/>
          </a:p>
        </p:txBody>
      </p:sp>
      <p:sp>
        <p:nvSpPr>
          <p:cNvPr id="5" name="Slide Number Placeholder 4"/>
          <p:cNvSpPr>
            <a:spLocks noGrp="1"/>
          </p:cNvSpPr>
          <p:nvPr>
            <p:ph type="sldNum" sz="quarter" idx="4"/>
          </p:nvPr>
        </p:nvSpPr>
        <p:spPr/>
        <p:txBody>
          <a:bodyPr/>
          <a:lstStyle/>
          <a:p>
            <a:fld id="{9B859F67-28F6-44F9-8CE7-666D30219135}" type="slidenum">
              <a:rPr lang="en-US" smtClean="0"/>
              <a:pPr/>
              <a:t>24</a:t>
            </a:fld>
            <a:endParaRPr lang="en-US" dirty="0"/>
          </a:p>
        </p:txBody>
      </p:sp>
      <p:cxnSp>
        <p:nvCxnSpPr>
          <p:cNvPr id="16" name="Straight Arrow Connector 15"/>
          <p:cNvCxnSpPr/>
          <p:nvPr/>
        </p:nvCxnSpPr>
        <p:spPr>
          <a:xfrm flipV="1">
            <a:off x="4882162" y="2145274"/>
            <a:ext cx="241300" cy="139700"/>
          </a:xfrm>
          <a:prstGeom prst="straightConnector1">
            <a:avLst/>
          </a:prstGeom>
          <a:ln w="38100">
            <a:solidFill>
              <a:schemeClr val="accent6">
                <a:lumMod val="60000"/>
                <a:lumOff val="40000"/>
              </a:schemeClr>
            </a:solidFill>
            <a:tailEnd type="arrow"/>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p:nvPr/>
        </p:nvCxnSpPr>
        <p:spPr>
          <a:xfrm flipV="1">
            <a:off x="4882162" y="2479016"/>
            <a:ext cx="241300" cy="139700"/>
          </a:xfrm>
          <a:prstGeom prst="straightConnector1">
            <a:avLst/>
          </a:prstGeom>
          <a:ln w="38100">
            <a:solidFill>
              <a:schemeClr val="accent6">
                <a:lumMod val="60000"/>
                <a:lumOff val="40000"/>
              </a:schemeClr>
            </a:solidFill>
            <a:tailEnd type="arrow"/>
          </a:ln>
        </p:spPr>
        <p:style>
          <a:lnRef idx="1">
            <a:schemeClr val="accent2"/>
          </a:lnRef>
          <a:fillRef idx="0">
            <a:schemeClr val="accent2"/>
          </a:fillRef>
          <a:effectRef idx="0">
            <a:schemeClr val="accent2"/>
          </a:effectRef>
          <a:fontRef idx="minor">
            <a:schemeClr val="tx1"/>
          </a:fontRef>
        </p:style>
      </p:cxnSp>
      <p:cxnSp>
        <p:nvCxnSpPr>
          <p:cNvPr id="18" name="Straight Arrow Connector 17"/>
          <p:cNvCxnSpPr/>
          <p:nvPr/>
        </p:nvCxnSpPr>
        <p:spPr>
          <a:xfrm flipV="1">
            <a:off x="4882162" y="2645887"/>
            <a:ext cx="241300" cy="139700"/>
          </a:xfrm>
          <a:prstGeom prst="straightConnector1">
            <a:avLst/>
          </a:prstGeom>
          <a:ln w="38100">
            <a:solidFill>
              <a:schemeClr val="accent6">
                <a:lumMod val="60000"/>
                <a:lumOff val="40000"/>
              </a:schemeClr>
            </a:solidFill>
            <a:tailEnd type="arrow"/>
          </a:ln>
        </p:spPr>
        <p:style>
          <a:lnRef idx="1">
            <a:schemeClr val="accent2"/>
          </a:lnRef>
          <a:fillRef idx="0">
            <a:schemeClr val="accent2"/>
          </a:fillRef>
          <a:effectRef idx="0">
            <a:schemeClr val="accent2"/>
          </a:effectRef>
          <a:fontRef idx="minor">
            <a:schemeClr val="tx1"/>
          </a:fontRef>
        </p:style>
      </p:cxnSp>
      <p:cxnSp>
        <p:nvCxnSpPr>
          <p:cNvPr id="22" name="Straight Arrow Connector 21"/>
          <p:cNvCxnSpPr/>
          <p:nvPr/>
        </p:nvCxnSpPr>
        <p:spPr>
          <a:xfrm flipV="1">
            <a:off x="1371040" y="2229519"/>
            <a:ext cx="241300" cy="127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3" name="Straight Arrow Connector 22"/>
          <p:cNvCxnSpPr/>
          <p:nvPr/>
        </p:nvCxnSpPr>
        <p:spPr>
          <a:xfrm flipV="1">
            <a:off x="4690213" y="3361592"/>
            <a:ext cx="241300" cy="127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p:nvPr/>
        </p:nvCxnSpPr>
        <p:spPr>
          <a:xfrm flipV="1">
            <a:off x="4707066" y="3551046"/>
            <a:ext cx="241300" cy="127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5" name="Straight Arrow Connector 24"/>
          <p:cNvCxnSpPr/>
          <p:nvPr/>
        </p:nvCxnSpPr>
        <p:spPr>
          <a:xfrm flipV="1">
            <a:off x="4698828" y="3740659"/>
            <a:ext cx="241300" cy="127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6" name="Straight Arrow Connector 25"/>
          <p:cNvCxnSpPr/>
          <p:nvPr/>
        </p:nvCxnSpPr>
        <p:spPr>
          <a:xfrm flipV="1">
            <a:off x="666750" y="5242388"/>
            <a:ext cx="241300" cy="127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7" name="Straight Arrow Connector 26"/>
          <p:cNvCxnSpPr/>
          <p:nvPr/>
        </p:nvCxnSpPr>
        <p:spPr>
          <a:xfrm flipV="1">
            <a:off x="685800" y="5578938"/>
            <a:ext cx="241300" cy="139700"/>
          </a:xfrm>
          <a:prstGeom prst="straightConnector1">
            <a:avLst/>
          </a:prstGeom>
          <a:ln w="38100">
            <a:solidFill>
              <a:schemeClr val="accent6">
                <a:lumMod val="60000"/>
                <a:lumOff val="40000"/>
              </a:schemeClr>
            </a:solidFill>
            <a:tailEnd type="arrow"/>
          </a:ln>
        </p:spPr>
        <p:style>
          <a:lnRef idx="1">
            <a:schemeClr val="accent2"/>
          </a:lnRef>
          <a:fillRef idx="0">
            <a:schemeClr val="accent2"/>
          </a:fillRef>
          <a:effectRef idx="0">
            <a:schemeClr val="accent2"/>
          </a:effectRef>
          <a:fontRef idx="minor">
            <a:schemeClr val="tx1"/>
          </a:fontRef>
        </p:style>
      </p:cxnSp>
      <p:cxnSp>
        <p:nvCxnSpPr>
          <p:cNvPr id="28" name="Straight Arrow Connector 27"/>
          <p:cNvCxnSpPr/>
          <p:nvPr/>
        </p:nvCxnSpPr>
        <p:spPr>
          <a:xfrm flipV="1">
            <a:off x="4709812" y="1957212"/>
            <a:ext cx="241300" cy="127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49" name="Multiply 48"/>
          <p:cNvSpPr/>
          <p:nvPr/>
        </p:nvSpPr>
        <p:spPr>
          <a:xfrm>
            <a:off x="690880" y="5921890"/>
            <a:ext cx="248920" cy="190500"/>
          </a:xfrm>
          <a:prstGeom prst="mathMultiply">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l-GR"/>
          </a:p>
        </p:txBody>
      </p:sp>
      <p:sp>
        <p:nvSpPr>
          <p:cNvPr id="53" name="Multiply 52"/>
          <p:cNvSpPr/>
          <p:nvPr/>
        </p:nvSpPr>
        <p:spPr>
          <a:xfrm>
            <a:off x="1241088" y="1870200"/>
            <a:ext cx="248920" cy="190500"/>
          </a:xfrm>
          <a:prstGeom prst="mathMultiply">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l-GR"/>
          </a:p>
        </p:txBody>
      </p:sp>
      <p:sp>
        <p:nvSpPr>
          <p:cNvPr id="54" name="Multiply 53"/>
          <p:cNvSpPr/>
          <p:nvPr/>
        </p:nvSpPr>
        <p:spPr>
          <a:xfrm>
            <a:off x="1102812" y="1664902"/>
            <a:ext cx="248920" cy="190500"/>
          </a:xfrm>
          <a:prstGeom prst="mathMultiply">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l-GR"/>
          </a:p>
        </p:txBody>
      </p:sp>
      <p:sp>
        <p:nvSpPr>
          <p:cNvPr id="56" name="Multiply 55"/>
          <p:cNvSpPr/>
          <p:nvPr/>
        </p:nvSpPr>
        <p:spPr>
          <a:xfrm>
            <a:off x="1227272" y="3614014"/>
            <a:ext cx="248920" cy="190500"/>
          </a:xfrm>
          <a:prstGeom prst="mathMultiply">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l-GR"/>
          </a:p>
        </p:txBody>
      </p:sp>
      <p:sp>
        <p:nvSpPr>
          <p:cNvPr id="57" name="Multiply 56"/>
          <p:cNvSpPr/>
          <p:nvPr/>
        </p:nvSpPr>
        <p:spPr>
          <a:xfrm>
            <a:off x="1219772" y="3798014"/>
            <a:ext cx="248920" cy="190500"/>
          </a:xfrm>
          <a:prstGeom prst="mathMultiply">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l-GR"/>
          </a:p>
        </p:txBody>
      </p:sp>
      <p:sp>
        <p:nvSpPr>
          <p:cNvPr id="58" name="Multiply 57"/>
          <p:cNvSpPr/>
          <p:nvPr/>
        </p:nvSpPr>
        <p:spPr>
          <a:xfrm>
            <a:off x="4618204" y="1664902"/>
            <a:ext cx="248920" cy="190500"/>
          </a:xfrm>
          <a:prstGeom prst="mathMultiply">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l-GR"/>
          </a:p>
        </p:txBody>
      </p:sp>
      <p:sp>
        <p:nvSpPr>
          <p:cNvPr id="59" name="Multiply 58"/>
          <p:cNvSpPr/>
          <p:nvPr/>
        </p:nvSpPr>
        <p:spPr>
          <a:xfrm>
            <a:off x="4784090" y="3804514"/>
            <a:ext cx="248920" cy="190500"/>
          </a:xfrm>
          <a:prstGeom prst="mathMultiply">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l-GR"/>
          </a:p>
        </p:txBody>
      </p:sp>
      <p:sp>
        <p:nvSpPr>
          <p:cNvPr id="32"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
        <p:nvSpPr>
          <p:cNvPr id="35" name="Multiply 34"/>
          <p:cNvSpPr/>
          <p:nvPr/>
        </p:nvSpPr>
        <p:spPr>
          <a:xfrm>
            <a:off x="1217118" y="3979235"/>
            <a:ext cx="248920" cy="190500"/>
          </a:xfrm>
          <a:prstGeom prst="mathMultiply">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l-GR"/>
          </a:p>
        </p:txBody>
      </p:sp>
      <p:sp>
        <p:nvSpPr>
          <p:cNvPr id="36" name="Multiply 35"/>
          <p:cNvSpPr/>
          <p:nvPr/>
        </p:nvSpPr>
        <p:spPr>
          <a:xfrm>
            <a:off x="4565753" y="4000463"/>
            <a:ext cx="248920" cy="190500"/>
          </a:xfrm>
          <a:prstGeom prst="mathMultiply">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l-GR"/>
          </a:p>
        </p:txBody>
      </p:sp>
      <p:cxnSp>
        <p:nvCxnSpPr>
          <p:cNvPr id="37" name="Straight Arrow Connector 36"/>
          <p:cNvCxnSpPr/>
          <p:nvPr/>
        </p:nvCxnSpPr>
        <p:spPr>
          <a:xfrm flipV="1">
            <a:off x="4882162" y="2812758"/>
            <a:ext cx="241300" cy="139700"/>
          </a:xfrm>
          <a:prstGeom prst="straightConnector1">
            <a:avLst/>
          </a:prstGeom>
          <a:ln w="38100">
            <a:solidFill>
              <a:schemeClr val="accent6">
                <a:lumMod val="60000"/>
                <a:lumOff val="40000"/>
              </a:schemeClr>
            </a:solidFill>
            <a:tailEnd type="arrow"/>
          </a:ln>
        </p:spPr>
        <p:style>
          <a:lnRef idx="1">
            <a:schemeClr val="accent2"/>
          </a:lnRef>
          <a:fillRef idx="0">
            <a:schemeClr val="accent2"/>
          </a:fillRef>
          <a:effectRef idx="0">
            <a:schemeClr val="accent2"/>
          </a:effectRef>
          <a:fontRef idx="minor">
            <a:schemeClr val="tx1"/>
          </a:fontRef>
        </p:style>
      </p:cxnSp>
      <p:cxnSp>
        <p:nvCxnSpPr>
          <p:cNvPr id="38" name="Straight Arrow Connector 37"/>
          <p:cNvCxnSpPr/>
          <p:nvPr/>
        </p:nvCxnSpPr>
        <p:spPr>
          <a:xfrm flipV="1">
            <a:off x="4882162" y="2979629"/>
            <a:ext cx="241300" cy="139700"/>
          </a:xfrm>
          <a:prstGeom prst="straightConnector1">
            <a:avLst/>
          </a:prstGeom>
          <a:ln w="38100">
            <a:solidFill>
              <a:schemeClr val="accent6">
                <a:lumMod val="60000"/>
                <a:lumOff val="40000"/>
              </a:schemeClr>
            </a:solidFill>
            <a:tailEnd type="arrow"/>
          </a:ln>
        </p:spPr>
        <p:style>
          <a:lnRef idx="1">
            <a:schemeClr val="accent2"/>
          </a:lnRef>
          <a:fillRef idx="0">
            <a:schemeClr val="accent2"/>
          </a:fillRef>
          <a:effectRef idx="0">
            <a:schemeClr val="accent2"/>
          </a:effectRef>
          <a:fontRef idx="minor">
            <a:schemeClr val="tx1"/>
          </a:fontRef>
        </p:style>
      </p:cxnSp>
      <p:cxnSp>
        <p:nvCxnSpPr>
          <p:cNvPr id="39" name="Straight Arrow Connector 38"/>
          <p:cNvCxnSpPr/>
          <p:nvPr/>
        </p:nvCxnSpPr>
        <p:spPr>
          <a:xfrm flipV="1">
            <a:off x="4882162" y="3146498"/>
            <a:ext cx="241300" cy="139700"/>
          </a:xfrm>
          <a:prstGeom prst="straightConnector1">
            <a:avLst/>
          </a:prstGeom>
          <a:ln w="38100">
            <a:solidFill>
              <a:schemeClr val="accent6">
                <a:lumMod val="60000"/>
                <a:lumOff val="40000"/>
              </a:schemeClr>
            </a:solidFill>
            <a:tailEnd type="arrow"/>
          </a:ln>
        </p:spPr>
        <p:style>
          <a:lnRef idx="1">
            <a:schemeClr val="accent2"/>
          </a:lnRef>
          <a:fillRef idx="0">
            <a:schemeClr val="accent2"/>
          </a:fillRef>
          <a:effectRef idx="0">
            <a:schemeClr val="accent2"/>
          </a:effectRef>
          <a:fontRef idx="minor">
            <a:schemeClr val="tx1"/>
          </a:fontRef>
        </p:style>
      </p:cxnSp>
      <p:cxnSp>
        <p:nvCxnSpPr>
          <p:cNvPr id="40" name="Straight Arrow Connector 39"/>
          <p:cNvCxnSpPr/>
          <p:nvPr/>
        </p:nvCxnSpPr>
        <p:spPr>
          <a:xfrm flipV="1">
            <a:off x="4882162" y="2312145"/>
            <a:ext cx="241300" cy="139700"/>
          </a:xfrm>
          <a:prstGeom prst="straightConnector1">
            <a:avLst/>
          </a:prstGeom>
          <a:ln w="38100">
            <a:solidFill>
              <a:schemeClr val="accent6">
                <a:lumMod val="60000"/>
                <a:lumOff val="40000"/>
              </a:schemeClr>
            </a:solidFill>
            <a:tailEnd type="arrow"/>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8583694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38" y="1170157"/>
            <a:ext cx="9209903" cy="30558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err="1"/>
              <a:t>VisTA</a:t>
            </a:r>
            <a:r>
              <a:rPr lang="en-US" dirty="0"/>
              <a:t> Features </a:t>
            </a:r>
            <a:r>
              <a:rPr lang="en-US" dirty="0" smtClean="0"/>
              <a:t> </a:t>
            </a:r>
            <a:r>
              <a:rPr lang="en-US" baseline="30000" dirty="0" smtClean="0"/>
              <a:t>4/6</a:t>
            </a:r>
            <a:endParaRPr lang="el-GR" baseline="30000" dirty="0"/>
          </a:p>
        </p:txBody>
      </p:sp>
      <p:sp>
        <p:nvSpPr>
          <p:cNvPr id="3" name="Content Placeholder 2"/>
          <p:cNvSpPr>
            <a:spLocks noGrp="1"/>
          </p:cNvSpPr>
          <p:nvPr>
            <p:ph idx="1"/>
          </p:nvPr>
        </p:nvSpPr>
        <p:spPr>
          <a:xfrm>
            <a:off x="457200" y="4309868"/>
            <a:ext cx="8229600" cy="1800200"/>
          </a:xfrm>
        </p:spPr>
        <p:txBody>
          <a:bodyPr>
            <a:normAutofit/>
          </a:bodyPr>
          <a:lstStyle/>
          <a:p>
            <a:r>
              <a:rPr lang="en-US" dirty="0" smtClean="0">
                <a:solidFill>
                  <a:schemeClr val="accent6">
                    <a:lumMod val="75000"/>
                  </a:schemeClr>
                </a:solidFill>
              </a:rPr>
              <a:t>Visualization</a:t>
            </a:r>
            <a:r>
              <a:rPr lang="en-US" dirty="0" smtClean="0"/>
              <a:t> of Correspondences</a:t>
            </a:r>
            <a:endParaRPr lang="en-US" dirty="0"/>
          </a:p>
          <a:p>
            <a:pPr lvl="1"/>
            <a:r>
              <a:rPr lang="en-US" dirty="0"/>
              <a:t>Highlight </a:t>
            </a:r>
            <a:r>
              <a:rPr lang="en-US" dirty="0" smtClean="0"/>
              <a:t>of </a:t>
            </a:r>
            <a:r>
              <a:rPr lang="en-US" dirty="0"/>
              <a:t>the related terms at both </a:t>
            </a:r>
            <a:r>
              <a:rPr lang="en-US" dirty="0" smtClean="0"/>
              <a:t>hierarchies </a:t>
            </a:r>
          </a:p>
          <a:p>
            <a:pPr marL="457200" lvl="1" indent="0">
              <a:buNone/>
            </a:pPr>
            <a:r>
              <a:rPr lang="en-US" dirty="0" smtClean="0"/>
              <a:t>e.g.  </a:t>
            </a:r>
            <a:r>
              <a:rPr lang="en-US" dirty="0" err="1">
                <a:solidFill>
                  <a:srgbClr val="0000FF"/>
                </a:solidFill>
              </a:rPr>
              <a:t>a</a:t>
            </a:r>
            <a:r>
              <a:rPr lang="en-US" dirty="0" err="1" smtClean="0">
                <a:solidFill>
                  <a:srgbClr val="0000FF"/>
                </a:solidFill>
              </a:rPr>
              <a:t>at:disciplines</a:t>
            </a:r>
            <a:r>
              <a:rPr lang="en-US" dirty="0" smtClean="0">
                <a:solidFill>
                  <a:srgbClr val="0000FF"/>
                </a:solidFill>
              </a:rPr>
              <a:t> (concept)</a:t>
            </a:r>
            <a:r>
              <a:rPr lang="en-US" dirty="0" smtClean="0"/>
              <a:t> and   </a:t>
            </a:r>
            <a:r>
              <a:rPr lang="en-US" dirty="0" err="1" smtClean="0">
                <a:solidFill>
                  <a:srgbClr val="0000FF"/>
                </a:solidFill>
              </a:rPr>
              <a:t>bbt:disciplines</a:t>
            </a:r>
            <a:endParaRPr lang="en-US" dirty="0" smtClean="0">
              <a:solidFill>
                <a:srgbClr val="0000FF"/>
              </a:solidFill>
            </a:endParaRPr>
          </a:p>
        </p:txBody>
      </p:sp>
      <p:sp>
        <p:nvSpPr>
          <p:cNvPr id="5" name="Slide Number Placeholder 4"/>
          <p:cNvSpPr>
            <a:spLocks noGrp="1"/>
          </p:cNvSpPr>
          <p:nvPr>
            <p:ph type="sldNum" sz="quarter" idx="4"/>
          </p:nvPr>
        </p:nvSpPr>
        <p:spPr/>
        <p:txBody>
          <a:bodyPr/>
          <a:lstStyle/>
          <a:p>
            <a:fld id="{9B859F67-28F6-44F9-8CE7-666D30219135}" type="slidenum">
              <a:rPr lang="en-US" smtClean="0"/>
              <a:pPr/>
              <a:t>25</a:t>
            </a:fld>
            <a:endParaRPr lang="en-US" dirty="0"/>
          </a:p>
        </p:txBody>
      </p:sp>
      <p:sp>
        <p:nvSpPr>
          <p:cNvPr id="8" name="Rounded Rectangle 7"/>
          <p:cNvSpPr/>
          <p:nvPr/>
        </p:nvSpPr>
        <p:spPr>
          <a:xfrm>
            <a:off x="1472481" y="5120051"/>
            <a:ext cx="2547584" cy="281682"/>
          </a:xfrm>
          <a:custGeom>
            <a:avLst/>
            <a:gdLst>
              <a:gd name="connsiteX0" fmla="*/ 0 w 2160240"/>
              <a:gd name="connsiteY0" fmla="*/ 48006 h 288032"/>
              <a:gd name="connsiteX1" fmla="*/ 48006 w 2160240"/>
              <a:gd name="connsiteY1" fmla="*/ 0 h 288032"/>
              <a:gd name="connsiteX2" fmla="*/ 2112234 w 2160240"/>
              <a:gd name="connsiteY2" fmla="*/ 0 h 288032"/>
              <a:gd name="connsiteX3" fmla="*/ 2160240 w 2160240"/>
              <a:gd name="connsiteY3" fmla="*/ 48006 h 288032"/>
              <a:gd name="connsiteX4" fmla="*/ 2160240 w 2160240"/>
              <a:gd name="connsiteY4" fmla="*/ 240026 h 288032"/>
              <a:gd name="connsiteX5" fmla="*/ 2112234 w 2160240"/>
              <a:gd name="connsiteY5" fmla="*/ 288032 h 288032"/>
              <a:gd name="connsiteX6" fmla="*/ 48006 w 2160240"/>
              <a:gd name="connsiteY6" fmla="*/ 288032 h 288032"/>
              <a:gd name="connsiteX7" fmla="*/ 0 w 2160240"/>
              <a:gd name="connsiteY7" fmla="*/ 240026 h 288032"/>
              <a:gd name="connsiteX8" fmla="*/ 0 w 2160240"/>
              <a:gd name="connsiteY8" fmla="*/ 48006 h 288032"/>
              <a:gd name="connsiteX0" fmla="*/ 0 w 2160240"/>
              <a:gd name="connsiteY0" fmla="*/ 48006 h 288032"/>
              <a:gd name="connsiteX1" fmla="*/ 48006 w 2160240"/>
              <a:gd name="connsiteY1" fmla="*/ 0 h 288032"/>
              <a:gd name="connsiteX2" fmla="*/ 1959834 w 2160240"/>
              <a:gd name="connsiteY2" fmla="*/ 0 h 288032"/>
              <a:gd name="connsiteX3" fmla="*/ 2160240 w 2160240"/>
              <a:gd name="connsiteY3" fmla="*/ 48006 h 288032"/>
              <a:gd name="connsiteX4" fmla="*/ 2160240 w 2160240"/>
              <a:gd name="connsiteY4" fmla="*/ 240026 h 288032"/>
              <a:gd name="connsiteX5" fmla="*/ 2112234 w 2160240"/>
              <a:gd name="connsiteY5" fmla="*/ 288032 h 288032"/>
              <a:gd name="connsiteX6" fmla="*/ 48006 w 2160240"/>
              <a:gd name="connsiteY6" fmla="*/ 288032 h 288032"/>
              <a:gd name="connsiteX7" fmla="*/ 0 w 2160240"/>
              <a:gd name="connsiteY7" fmla="*/ 240026 h 288032"/>
              <a:gd name="connsiteX8" fmla="*/ 0 w 2160240"/>
              <a:gd name="connsiteY8" fmla="*/ 48006 h 288032"/>
              <a:gd name="connsiteX0" fmla="*/ 0 w 2160240"/>
              <a:gd name="connsiteY0" fmla="*/ 48006 h 288032"/>
              <a:gd name="connsiteX1" fmla="*/ 194056 w 2160240"/>
              <a:gd name="connsiteY1" fmla="*/ 6350 h 288032"/>
              <a:gd name="connsiteX2" fmla="*/ 1959834 w 2160240"/>
              <a:gd name="connsiteY2" fmla="*/ 0 h 288032"/>
              <a:gd name="connsiteX3" fmla="*/ 2160240 w 2160240"/>
              <a:gd name="connsiteY3" fmla="*/ 48006 h 288032"/>
              <a:gd name="connsiteX4" fmla="*/ 2160240 w 2160240"/>
              <a:gd name="connsiteY4" fmla="*/ 240026 h 288032"/>
              <a:gd name="connsiteX5" fmla="*/ 2112234 w 2160240"/>
              <a:gd name="connsiteY5" fmla="*/ 288032 h 288032"/>
              <a:gd name="connsiteX6" fmla="*/ 48006 w 2160240"/>
              <a:gd name="connsiteY6" fmla="*/ 288032 h 288032"/>
              <a:gd name="connsiteX7" fmla="*/ 0 w 2160240"/>
              <a:gd name="connsiteY7" fmla="*/ 240026 h 288032"/>
              <a:gd name="connsiteX8" fmla="*/ 0 w 2160240"/>
              <a:gd name="connsiteY8" fmla="*/ 48006 h 288032"/>
              <a:gd name="connsiteX0" fmla="*/ 0 w 2160240"/>
              <a:gd name="connsiteY0" fmla="*/ 48006 h 288032"/>
              <a:gd name="connsiteX1" fmla="*/ 194056 w 2160240"/>
              <a:gd name="connsiteY1" fmla="*/ 6350 h 288032"/>
              <a:gd name="connsiteX2" fmla="*/ 1959834 w 2160240"/>
              <a:gd name="connsiteY2" fmla="*/ 0 h 288032"/>
              <a:gd name="connsiteX3" fmla="*/ 2160240 w 2160240"/>
              <a:gd name="connsiteY3" fmla="*/ 48006 h 288032"/>
              <a:gd name="connsiteX4" fmla="*/ 2160240 w 2160240"/>
              <a:gd name="connsiteY4" fmla="*/ 240026 h 288032"/>
              <a:gd name="connsiteX5" fmla="*/ 2112234 w 2160240"/>
              <a:gd name="connsiteY5" fmla="*/ 288032 h 288032"/>
              <a:gd name="connsiteX6" fmla="*/ 200406 w 2160240"/>
              <a:gd name="connsiteY6" fmla="*/ 288032 h 288032"/>
              <a:gd name="connsiteX7" fmla="*/ 0 w 2160240"/>
              <a:gd name="connsiteY7" fmla="*/ 240026 h 288032"/>
              <a:gd name="connsiteX8" fmla="*/ 0 w 2160240"/>
              <a:gd name="connsiteY8" fmla="*/ 48006 h 288032"/>
              <a:gd name="connsiteX0" fmla="*/ 0 w 2160240"/>
              <a:gd name="connsiteY0" fmla="*/ 48006 h 288032"/>
              <a:gd name="connsiteX1" fmla="*/ 194056 w 2160240"/>
              <a:gd name="connsiteY1" fmla="*/ 6350 h 288032"/>
              <a:gd name="connsiteX2" fmla="*/ 1959834 w 2160240"/>
              <a:gd name="connsiteY2" fmla="*/ 0 h 288032"/>
              <a:gd name="connsiteX3" fmla="*/ 2160240 w 2160240"/>
              <a:gd name="connsiteY3" fmla="*/ 48006 h 288032"/>
              <a:gd name="connsiteX4" fmla="*/ 2160240 w 2160240"/>
              <a:gd name="connsiteY4" fmla="*/ 240026 h 288032"/>
              <a:gd name="connsiteX5" fmla="*/ 1953484 w 2160240"/>
              <a:gd name="connsiteY5" fmla="*/ 281682 h 288032"/>
              <a:gd name="connsiteX6" fmla="*/ 200406 w 2160240"/>
              <a:gd name="connsiteY6" fmla="*/ 288032 h 288032"/>
              <a:gd name="connsiteX7" fmla="*/ 0 w 2160240"/>
              <a:gd name="connsiteY7" fmla="*/ 240026 h 288032"/>
              <a:gd name="connsiteX8" fmla="*/ 0 w 2160240"/>
              <a:gd name="connsiteY8" fmla="*/ 48006 h 288032"/>
              <a:gd name="connsiteX0" fmla="*/ 0 w 2160240"/>
              <a:gd name="connsiteY0" fmla="*/ 48006 h 288032"/>
              <a:gd name="connsiteX1" fmla="*/ 194056 w 2160240"/>
              <a:gd name="connsiteY1" fmla="*/ 6350 h 288032"/>
              <a:gd name="connsiteX2" fmla="*/ 1959834 w 2160240"/>
              <a:gd name="connsiteY2" fmla="*/ 0 h 288032"/>
              <a:gd name="connsiteX3" fmla="*/ 2160240 w 2160240"/>
              <a:gd name="connsiteY3" fmla="*/ 86106 h 288032"/>
              <a:gd name="connsiteX4" fmla="*/ 2160240 w 2160240"/>
              <a:gd name="connsiteY4" fmla="*/ 240026 h 288032"/>
              <a:gd name="connsiteX5" fmla="*/ 1953484 w 2160240"/>
              <a:gd name="connsiteY5" fmla="*/ 281682 h 288032"/>
              <a:gd name="connsiteX6" fmla="*/ 200406 w 2160240"/>
              <a:gd name="connsiteY6" fmla="*/ 288032 h 288032"/>
              <a:gd name="connsiteX7" fmla="*/ 0 w 2160240"/>
              <a:gd name="connsiteY7" fmla="*/ 240026 h 288032"/>
              <a:gd name="connsiteX8" fmla="*/ 0 w 2160240"/>
              <a:gd name="connsiteY8" fmla="*/ 48006 h 288032"/>
              <a:gd name="connsiteX0" fmla="*/ 0 w 2163415"/>
              <a:gd name="connsiteY0" fmla="*/ 48006 h 288032"/>
              <a:gd name="connsiteX1" fmla="*/ 194056 w 2163415"/>
              <a:gd name="connsiteY1" fmla="*/ 6350 h 288032"/>
              <a:gd name="connsiteX2" fmla="*/ 1959834 w 2163415"/>
              <a:gd name="connsiteY2" fmla="*/ 0 h 288032"/>
              <a:gd name="connsiteX3" fmla="*/ 2160240 w 2163415"/>
              <a:gd name="connsiteY3" fmla="*/ 86106 h 288032"/>
              <a:gd name="connsiteX4" fmla="*/ 2163415 w 2163415"/>
              <a:gd name="connsiteY4" fmla="*/ 224151 h 288032"/>
              <a:gd name="connsiteX5" fmla="*/ 1953484 w 2163415"/>
              <a:gd name="connsiteY5" fmla="*/ 281682 h 288032"/>
              <a:gd name="connsiteX6" fmla="*/ 200406 w 2163415"/>
              <a:gd name="connsiteY6" fmla="*/ 288032 h 288032"/>
              <a:gd name="connsiteX7" fmla="*/ 0 w 2163415"/>
              <a:gd name="connsiteY7" fmla="*/ 240026 h 288032"/>
              <a:gd name="connsiteX8" fmla="*/ 0 w 2163415"/>
              <a:gd name="connsiteY8" fmla="*/ 48006 h 288032"/>
              <a:gd name="connsiteX0" fmla="*/ 0 w 2163415"/>
              <a:gd name="connsiteY0" fmla="*/ 48006 h 288032"/>
              <a:gd name="connsiteX1" fmla="*/ 194056 w 2163415"/>
              <a:gd name="connsiteY1" fmla="*/ 6350 h 288032"/>
              <a:gd name="connsiteX2" fmla="*/ 1959834 w 2163415"/>
              <a:gd name="connsiteY2" fmla="*/ 0 h 288032"/>
              <a:gd name="connsiteX3" fmla="*/ 2160240 w 2163415"/>
              <a:gd name="connsiteY3" fmla="*/ 86106 h 288032"/>
              <a:gd name="connsiteX4" fmla="*/ 2163415 w 2163415"/>
              <a:gd name="connsiteY4" fmla="*/ 198751 h 288032"/>
              <a:gd name="connsiteX5" fmla="*/ 1953484 w 2163415"/>
              <a:gd name="connsiteY5" fmla="*/ 281682 h 288032"/>
              <a:gd name="connsiteX6" fmla="*/ 200406 w 2163415"/>
              <a:gd name="connsiteY6" fmla="*/ 288032 h 288032"/>
              <a:gd name="connsiteX7" fmla="*/ 0 w 2163415"/>
              <a:gd name="connsiteY7" fmla="*/ 240026 h 288032"/>
              <a:gd name="connsiteX8" fmla="*/ 0 w 2163415"/>
              <a:gd name="connsiteY8" fmla="*/ 48006 h 288032"/>
              <a:gd name="connsiteX0" fmla="*/ 0 w 2163415"/>
              <a:gd name="connsiteY0" fmla="*/ 95631 h 288032"/>
              <a:gd name="connsiteX1" fmla="*/ 194056 w 2163415"/>
              <a:gd name="connsiteY1" fmla="*/ 6350 h 288032"/>
              <a:gd name="connsiteX2" fmla="*/ 1959834 w 2163415"/>
              <a:gd name="connsiteY2" fmla="*/ 0 h 288032"/>
              <a:gd name="connsiteX3" fmla="*/ 2160240 w 2163415"/>
              <a:gd name="connsiteY3" fmla="*/ 86106 h 288032"/>
              <a:gd name="connsiteX4" fmla="*/ 2163415 w 2163415"/>
              <a:gd name="connsiteY4" fmla="*/ 198751 h 288032"/>
              <a:gd name="connsiteX5" fmla="*/ 1953484 w 2163415"/>
              <a:gd name="connsiteY5" fmla="*/ 281682 h 288032"/>
              <a:gd name="connsiteX6" fmla="*/ 200406 w 2163415"/>
              <a:gd name="connsiteY6" fmla="*/ 288032 h 288032"/>
              <a:gd name="connsiteX7" fmla="*/ 0 w 2163415"/>
              <a:gd name="connsiteY7" fmla="*/ 240026 h 288032"/>
              <a:gd name="connsiteX8" fmla="*/ 0 w 2163415"/>
              <a:gd name="connsiteY8" fmla="*/ 95631 h 288032"/>
              <a:gd name="connsiteX0" fmla="*/ 3175 w 2166590"/>
              <a:gd name="connsiteY0" fmla="*/ 95631 h 288032"/>
              <a:gd name="connsiteX1" fmla="*/ 197231 w 2166590"/>
              <a:gd name="connsiteY1" fmla="*/ 6350 h 288032"/>
              <a:gd name="connsiteX2" fmla="*/ 1963009 w 2166590"/>
              <a:gd name="connsiteY2" fmla="*/ 0 h 288032"/>
              <a:gd name="connsiteX3" fmla="*/ 2163415 w 2166590"/>
              <a:gd name="connsiteY3" fmla="*/ 86106 h 288032"/>
              <a:gd name="connsiteX4" fmla="*/ 2166590 w 2166590"/>
              <a:gd name="connsiteY4" fmla="*/ 198751 h 288032"/>
              <a:gd name="connsiteX5" fmla="*/ 1956659 w 2166590"/>
              <a:gd name="connsiteY5" fmla="*/ 281682 h 288032"/>
              <a:gd name="connsiteX6" fmla="*/ 203581 w 2166590"/>
              <a:gd name="connsiteY6" fmla="*/ 288032 h 288032"/>
              <a:gd name="connsiteX7" fmla="*/ 0 w 2166590"/>
              <a:gd name="connsiteY7" fmla="*/ 192401 h 288032"/>
              <a:gd name="connsiteX8" fmla="*/ 3175 w 2166590"/>
              <a:gd name="connsiteY8" fmla="*/ 95631 h 288032"/>
              <a:gd name="connsiteX0" fmla="*/ 3175 w 2166590"/>
              <a:gd name="connsiteY0" fmla="*/ 95631 h 281682"/>
              <a:gd name="connsiteX1" fmla="*/ 197231 w 2166590"/>
              <a:gd name="connsiteY1" fmla="*/ 6350 h 281682"/>
              <a:gd name="connsiteX2" fmla="*/ 1963009 w 2166590"/>
              <a:gd name="connsiteY2" fmla="*/ 0 h 281682"/>
              <a:gd name="connsiteX3" fmla="*/ 2163415 w 2166590"/>
              <a:gd name="connsiteY3" fmla="*/ 86106 h 281682"/>
              <a:gd name="connsiteX4" fmla="*/ 2166590 w 2166590"/>
              <a:gd name="connsiteY4" fmla="*/ 198751 h 281682"/>
              <a:gd name="connsiteX5" fmla="*/ 1956659 w 2166590"/>
              <a:gd name="connsiteY5" fmla="*/ 281682 h 281682"/>
              <a:gd name="connsiteX6" fmla="*/ 209931 w 2166590"/>
              <a:gd name="connsiteY6" fmla="*/ 278507 h 281682"/>
              <a:gd name="connsiteX7" fmla="*/ 0 w 2166590"/>
              <a:gd name="connsiteY7" fmla="*/ 192401 h 281682"/>
              <a:gd name="connsiteX8" fmla="*/ 3175 w 2166590"/>
              <a:gd name="connsiteY8" fmla="*/ 95631 h 281682"/>
              <a:gd name="connsiteX0" fmla="*/ 3175 w 2166590"/>
              <a:gd name="connsiteY0" fmla="*/ 95631 h 281682"/>
              <a:gd name="connsiteX1" fmla="*/ 197231 w 2166590"/>
              <a:gd name="connsiteY1" fmla="*/ 6350 h 281682"/>
              <a:gd name="connsiteX2" fmla="*/ 1963009 w 2166590"/>
              <a:gd name="connsiteY2" fmla="*/ 0 h 281682"/>
              <a:gd name="connsiteX3" fmla="*/ 2163415 w 2166590"/>
              <a:gd name="connsiteY3" fmla="*/ 86106 h 281682"/>
              <a:gd name="connsiteX4" fmla="*/ 2166590 w 2166590"/>
              <a:gd name="connsiteY4" fmla="*/ 198751 h 281682"/>
              <a:gd name="connsiteX5" fmla="*/ 1956659 w 2166590"/>
              <a:gd name="connsiteY5" fmla="*/ 281682 h 281682"/>
              <a:gd name="connsiteX6" fmla="*/ 209931 w 2166590"/>
              <a:gd name="connsiteY6" fmla="*/ 278507 h 281682"/>
              <a:gd name="connsiteX7" fmla="*/ 0 w 2166590"/>
              <a:gd name="connsiteY7" fmla="*/ 192401 h 281682"/>
              <a:gd name="connsiteX8" fmla="*/ 3175 w 2166590"/>
              <a:gd name="connsiteY8" fmla="*/ 95631 h 281682"/>
              <a:gd name="connsiteX0" fmla="*/ 3175 w 2166590"/>
              <a:gd name="connsiteY0" fmla="*/ 95631 h 281682"/>
              <a:gd name="connsiteX1" fmla="*/ 197231 w 2166590"/>
              <a:gd name="connsiteY1" fmla="*/ 6350 h 281682"/>
              <a:gd name="connsiteX2" fmla="*/ 1963009 w 2166590"/>
              <a:gd name="connsiteY2" fmla="*/ 0 h 281682"/>
              <a:gd name="connsiteX3" fmla="*/ 2163415 w 2166590"/>
              <a:gd name="connsiteY3" fmla="*/ 86106 h 281682"/>
              <a:gd name="connsiteX4" fmla="*/ 2166590 w 2166590"/>
              <a:gd name="connsiteY4" fmla="*/ 198751 h 281682"/>
              <a:gd name="connsiteX5" fmla="*/ 1956659 w 2166590"/>
              <a:gd name="connsiteY5" fmla="*/ 281682 h 281682"/>
              <a:gd name="connsiteX6" fmla="*/ 209931 w 2166590"/>
              <a:gd name="connsiteY6" fmla="*/ 278507 h 281682"/>
              <a:gd name="connsiteX7" fmla="*/ 0 w 2166590"/>
              <a:gd name="connsiteY7" fmla="*/ 192401 h 281682"/>
              <a:gd name="connsiteX8" fmla="*/ 3175 w 2166590"/>
              <a:gd name="connsiteY8" fmla="*/ 95631 h 281682"/>
              <a:gd name="connsiteX0" fmla="*/ 3175 w 2166590"/>
              <a:gd name="connsiteY0" fmla="*/ 95631 h 281682"/>
              <a:gd name="connsiteX1" fmla="*/ 197231 w 2166590"/>
              <a:gd name="connsiteY1" fmla="*/ 6350 h 281682"/>
              <a:gd name="connsiteX2" fmla="*/ 1963009 w 2166590"/>
              <a:gd name="connsiteY2" fmla="*/ 0 h 281682"/>
              <a:gd name="connsiteX3" fmla="*/ 2163415 w 2166590"/>
              <a:gd name="connsiteY3" fmla="*/ 86106 h 281682"/>
              <a:gd name="connsiteX4" fmla="*/ 2166590 w 2166590"/>
              <a:gd name="connsiteY4" fmla="*/ 198751 h 281682"/>
              <a:gd name="connsiteX5" fmla="*/ 1956659 w 2166590"/>
              <a:gd name="connsiteY5" fmla="*/ 281682 h 281682"/>
              <a:gd name="connsiteX6" fmla="*/ 209931 w 2166590"/>
              <a:gd name="connsiteY6" fmla="*/ 278507 h 281682"/>
              <a:gd name="connsiteX7" fmla="*/ 0 w 2166590"/>
              <a:gd name="connsiteY7" fmla="*/ 192401 h 281682"/>
              <a:gd name="connsiteX8" fmla="*/ 3175 w 2166590"/>
              <a:gd name="connsiteY8" fmla="*/ 95631 h 281682"/>
              <a:gd name="connsiteX0" fmla="*/ 3175 w 2166590"/>
              <a:gd name="connsiteY0" fmla="*/ 95631 h 281682"/>
              <a:gd name="connsiteX1" fmla="*/ 197231 w 2166590"/>
              <a:gd name="connsiteY1" fmla="*/ 6350 h 281682"/>
              <a:gd name="connsiteX2" fmla="*/ 1963009 w 2166590"/>
              <a:gd name="connsiteY2" fmla="*/ 0 h 281682"/>
              <a:gd name="connsiteX3" fmla="*/ 2163415 w 2166590"/>
              <a:gd name="connsiteY3" fmla="*/ 86106 h 281682"/>
              <a:gd name="connsiteX4" fmla="*/ 2166590 w 2166590"/>
              <a:gd name="connsiteY4" fmla="*/ 198751 h 281682"/>
              <a:gd name="connsiteX5" fmla="*/ 1956659 w 2166590"/>
              <a:gd name="connsiteY5" fmla="*/ 281682 h 281682"/>
              <a:gd name="connsiteX6" fmla="*/ 209931 w 2166590"/>
              <a:gd name="connsiteY6" fmla="*/ 278507 h 281682"/>
              <a:gd name="connsiteX7" fmla="*/ 0 w 2166590"/>
              <a:gd name="connsiteY7" fmla="*/ 192401 h 281682"/>
              <a:gd name="connsiteX8" fmla="*/ 3175 w 2166590"/>
              <a:gd name="connsiteY8" fmla="*/ 95631 h 281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6590" h="281682">
                <a:moveTo>
                  <a:pt x="3175" y="95631"/>
                </a:moveTo>
                <a:cubicBezTo>
                  <a:pt x="3175" y="69118"/>
                  <a:pt x="70706" y="8731"/>
                  <a:pt x="197231" y="6350"/>
                </a:cubicBezTo>
                <a:lnTo>
                  <a:pt x="1963009" y="0"/>
                </a:lnTo>
                <a:cubicBezTo>
                  <a:pt x="2044291" y="0"/>
                  <a:pt x="2163415" y="59593"/>
                  <a:pt x="2163415" y="86106"/>
                </a:cubicBezTo>
                <a:cubicBezTo>
                  <a:pt x="2164473" y="132121"/>
                  <a:pt x="2165532" y="152736"/>
                  <a:pt x="2166590" y="198751"/>
                </a:cubicBezTo>
                <a:cubicBezTo>
                  <a:pt x="2166590" y="225264"/>
                  <a:pt x="2078422" y="276920"/>
                  <a:pt x="1956659" y="281682"/>
                </a:cubicBezTo>
                <a:lnTo>
                  <a:pt x="209931" y="278507"/>
                </a:lnTo>
                <a:cubicBezTo>
                  <a:pt x="114362" y="278507"/>
                  <a:pt x="0" y="218914"/>
                  <a:pt x="0" y="192401"/>
                </a:cubicBezTo>
                <a:lnTo>
                  <a:pt x="3175" y="95631"/>
                </a:lnTo>
                <a:close/>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0" name="Rounded Rectangle 7"/>
          <p:cNvSpPr/>
          <p:nvPr/>
        </p:nvSpPr>
        <p:spPr>
          <a:xfrm>
            <a:off x="4506097" y="5120051"/>
            <a:ext cx="1688758" cy="281682"/>
          </a:xfrm>
          <a:custGeom>
            <a:avLst/>
            <a:gdLst>
              <a:gd name="connsiteX0" fmla="*/ 0 w 2160240"/>
              <a:gd name="connsiteY0" fmla="*/ 48006 h 288032"/>
              <a:gd name="connsiteX1" fmla="*/ 48006 w 2160240"/>
              <a:gd name="connsiteY1" fmla="*/ 0 h 288032"/>
              <a:gd name="connsiteX2" fmla="*/ 2112234 w 2160240"/>
              <a:gd name="connsiteY2" fmla="*/ 0 h 288032"/>
              <a:gd name="connsiteX3" fmla="*/ 2160240 w 2160240"/>
              <a:gd name="connsiteY3" fmla="*/ 48006 h 288032"/>
              <a:gd name="connsiteX4" fmla="*/ 2160240 w 2160240"/>
              <a:gd name="connsiteY4" fmla="*/ 240026 h 288032"/>
              <a:gd name="connsiteX5" fmla="*/ 2112234 w 2160240"/>
              <a:gd name="connsiteY5" fmla="*/ 288032 h 288032"/>
              <a:gd name="connsiteX6" fmla="*/ 48006 w 2160240"/>
              <a:gd name="connsiteY6" fmla="*/ 288032 h 288032"/>
              <a:gd name="connsiteX7" fmla="*/ 0 w 2160240"/>
              <a:gd name="connsiteY7" fmla="*/ 240026 h 288032"/>
              <a:gd name="connsiteX8" fmla="*/ 0 w 2160240"/>
              <a:gd name="connsiteY8" fmla="*/ 48006 h 288032"/>
              <a:gd name="connsiteX0" fmla="*/ 0 w 2160240"/>
              <a:gd name="connsiteY0" fmla="*/ 48006 h 288032"/>
              <a:gd name="connsiteX1" fmla="*/ 48006 w 2160240"/>
              <a:gd name="connsiteY1" fmla="*/ 0 h 288032"/>
              <a:gd name="connsiteX2" fmla="*/ 1959834 w 2160240"/>
              <a:gd name="connsiteY2" fmla="*/ 0 h 288032"/>
              <a:gd name="connsiteX3" fmla="*/ 2160240 w 2160240"/>
              <a:gd name="connsiteY3" fmla="*/ 48006 h 288032"/>
              <a:gd name="connsiteX4" fmla="*/ 2160240 w 2160240"/>
              <a:gd name="connsiteY4" fmla="*/ 240026 h 288032"/>
              <a:gd name="connsiteX5" fmla="*/ 2112234 w 2160240"/>
              <a:gd name="connsiteY5" fmla="*/ 288032 h 288032"/>
              <a:gd name="connsiteX6" fmla="*/ 48006 w 2160240"/>
              <a:gd name="connsiteY6" fmla="*/ 288032 h 288032"/>
              <a:gd name="connsiteX7" fmla="*/ 0 w 2160240"/>
              <a:gd name="connsiteY7" fmla="*/ 240026 h 288032"/>
              <a:gd name="connsiteX8" fmla="*/ 0 w 2160240"/>
              <a:gd name="connsiteY8" fmla="*/ 48006 h 288032"/>
              <a:gd name="connsiteX0" fmla="*/ 0 w 2160240"/>
              <a:gd name="connsiteY0" fmla="*/ 48006 h 288032"/>
              <a:gd name="connsiteX1" fmla="*/ 194056 w 2160240"/>
              <a:gd name="connsiteY1" fmla="*/ 6350 h 288032"/>
              <a:gd name="connsiteX2" fmla="*/ 1959834 w 2160240"/>
              <a:gd name="connsiteY2" fmla="*/ 0 h 288032"/>
              <a:gd name="connsiteX3" fmla="*/ 2160240 w 2160240"/>
              <a:gd name="connsiteY3" fmla="*/ 48006 h 288032"/>
              <a:gd name="connsiteX4" fmla="*/ 2160240 w 2160240"/>
              <a:gd name="connsiteY4" fmla="*/ 240026 h 288032"/>
              <a:gd name="connsiteX5" fmla="*/ 2112234 w 2160240"/>
              <a:gd name="connsiteY5" fmla="*/ 288032 h 288032"/>
              <a:gd name="connsiteX6" fmla="*/ 48006 w 2160240"/>
              <a:gd name="connsiteY6" fmla="*/ 288032 h 288032"/>
              <a:gd name="connsiteX7" fmla="*/ 0 w 2160240"/>
              <a:gd name="connsiteY7" fmla="*/ 240026 h 288032"/>
              <a:gd name="connsiteX8" fmla="*/ 0 w 2160240"/>
              <a:gd name="connsiteY8" fmla="*/ 48006 h 288032"/>
              <a:gd name="connsiteX0" fmla="*/ 0 w 2160240"/>
              <a:gd name="connsiteY0" fmla="*/ 48006 h 288032"/>
              <a:gd name="connsiteX1" fmla="*/ 194056 w 2160240"/>
              <a:gd name="connsiteY1" fmla="*/ 6350 h 288032"/>
              <a:gd name="connsiteX2" fmla="*/ 1959834 w 2160240"/>
              <a:gd name="connsiteY2" fmla="*/ 0 h 288032"/>
              <a:gd name="connsiteX3" fmla="*/ 2160240 w 2160240"/>
              <a:gd name="connsiteY3" fmla="*/ 48006 h 288032"/>
              <a:gd name="connsiteX4" fmla="*/ 2160240 w 2160240"/>
              <a:gd name="connsiteY4" fmla="*/ 240026 h 288032"/>
              <a:gd name="connsiteX5" fmla="*/ 2112234 w 2160240"/>
              <a:gd name="connsiteY5" fmla="*/ 288032 h 288032"/>
              <a:gd name="connsiteX6" fmla="*/ 200406 w 2160240"/>
              <a:gd name="connsiteY6" fmla="*/ 288032 h 288032"/>
              <a:gd name="connsiteX7" fmla="*/ 0 w 2160240"/>
              <a:gd name="connsiteY7" fmla="*/ 240026 h 288032"/>
              <a:gd name="connsiteX8" fmla="*/ 0 w 2160240"/>
              <a:gd name="connsiteY8" fmla="*/ 48006 h 288032"/>
              <a:gd name="connsiteX0" fmla="*/ 0 w 2160240"/>
              <a:gd name="connsiteY0" fmla="*/ 48006 h 288032"/>
              <a:gd name="connsiteX1" fmla="*/ 194056 w 2160240"/>
              <a:gd name="connsiteY1" fmla="*/ 6350 h 288032"/>
              <a:gd name="connsiteX2" fmla="*/ 1959834 w 2160240"/>
              <a:gd name="connsiteY2" fmla="*/ 0 h 288032"/>
              <a:gd name="connsiteX3" fmla="*/ 2160240 w 2160240"/>
              <a:gd name="connsiteY3" fmla="*/ 48006 h 288032"/>
              <a:gd name="connsiteX4" fmla="*/ 2160240 w 2160240"/>
              <a:gd name="connsiteY4" fmla="*/ 240026 h 288032"/>
              <a:gd name="connsiteX5" fmla="*/ 1953484 w 2160240"/>
              <a:gd name="connsiteY5" fmla="*/ 281682 h 288032"/>
              <a:gd name="connsiteX6" fmla="*/ 200406 w 2160240"/>
              <a:gd name="connsiteY6" fmla="*/ 288032 h 288032"/>
              <a:gd name="connsiteX7" fmla="*/ 0 w 2160240"/>
              <a:gd name="connsiteY7" fmla="*/ 240026 h 288032"/>
              <a:gd name="connsiteX8" fmla="*/ 0 w 2160240"/>
              <a:gd name="connsiteY8" fmla="*/ 48006 h 288032"/>
              <a:gd name="connsiteX0" fmla="*/ 0 w 2160240"/>
              <a:gd name="connsiteY0" fmla="*/ 48006 h 288032"/>
              <a:gd name="connsiteX1" fmla="*/ 194056 w 2160240"/>
              <a:gd name="connsiteY1" fmla="*/ 6350 h 288032"/>
              <a:gd name="connsiteX2" fmla="*/ 1959834 w 2160240"/>
              <a:gd name="connsiteY2" fmla="*/ 0 h 288032"/>
              <a:gd name="connsiteX3" fmla="*/ 2160240 w 2160240"/>
              <a:gd name="connsiteY3" fmla="*/ 86106 h 288032"/>
              <a:gd name="connsiteX4" fmla="*/ 2160240 w 2160240"/>
              <a:gd name="connsiteY4" fmla="*/ 240026 h 288032"/>
              <a:gd name="connsiteX5" fmla="*/ 1953484 w 2160240"/>
              <a:gd name="connsiteY5" fmla="*/ 281682 h 288032"/>
              <a:gd name="connsiteX6" fmla="*/ 200406 w 2160240"/>
              <a:gd name="connsiteY6" fmla="*/ 288032 h 288032"/>
              <a:gd name="connsiteX7" fmla="*/ 0 w 2160240"/>
              <a:gd name="connsiteY7" fmla="*/ 240026 h 288032"/>
              <a:gd name="connsiteX8" fmla="*/ 0 w 2160240"/>
              <a:gd name="connsiteY8" fmla="*/ 48006 h 288032"/>
              <a:gd name="connsiteX0" fmla="*/ 0 w 2163415"/>
              <a:gd name="connsiteY0" fmla="*/ 48006 h 288032"/>
              <a:gd name="connsiteX1" fmla="*/ 194056 w 2163415"/>
              <a:gd name="connsiteY1" fmla="*/ 6350 h 288032"/>
              <a:gd name="connsiteX2" fmla="*/ 1959834 w 2163415"/>
              <a:gd name="connsiteY2" fmla="*/ 0 h 288032"/>
              <a:gd name="connsiteX3" fmla="*/ 2160240 w 2163415"/>
              <a:gd name="connsiteY3" fmla="*/ 86106 h 288032"/>
              <a:gd name="connsiteX4" fmla="*/ 2163415 w 2163415"/>
              <a:gd name="connsiteY4" fmla="*/ 224151 h 288032"/>
              <a:gd name="connsiteX5" fmla="*/ 1953484 w 2163415"/>
              <a:gd name="connsiteY5" fmla="*/ 281682 h 288032"/>
              <a:gd name="connsiteX6" fmla="*/ 200406 w 2163415"/>
              <a:gd name="connsiteY6" fmla="*/ 288032 h 288032"/>
              <a:gd name="connsiteX7" fmla="*/ 0 w 2163415"/>
              <a:gd name="connsiteY7" fmla="*/ 240026 h 288032"/>
              <a:gd name="connsiteX8" fmla="*/ 0 w 2163415"/>
              <a:gd name="connsiteY8" fmla="*/ 48006 h 288032"/>
              <a:gd name="connsiteX0" fmla="*/ 0 w 2163415"/>
              <a:gd name="connsiteY0" fmla="*/ 48006 h 288032"/>
              <a:gd name="connsiteX1" fmla="*/ 194056 w 2163415"/>
              <a:gd name="connsiteY1" fmla="*/ 6350 h 288032"/>
              <a:gd name="connsiteX2" fmla="*/ 1959834 w 2163415"/>
              <a:gd name="connsiteY2" fmla="*/ 0 h 288032"/>
              <a:gd name="connsiteX3" fmla="*/ 2160240 w 2163415"/>
              <a:gd name="connsiteY3" fmla="*/ 86106 h 288032"/>
              <a:gd name="connsiteX4" fmla="*/ 2163415 w 2163415"/>
              <a:gd name="connsiteY4" fmla="*/ 198751 h 288032"/>
              <a:gd name="connsiteX5" fmla="*/ 1953484 w 2163415"/>
              <a:gd name="connsiteY5" fmla="*/ 281682 h 288032"/>
              <a:gd name="connsiteX6" fmla="*/ 200406 w 2163415"/>
              <a:gd name="connsiteY6" fmla="*/ 288032 h 288032"/>
              <a:gd name="connsiteX7" fmla="*/ 0 w 2163415"/>
              <a:gd name="connsiteY7" fmla="*/ 240026 h 288032"/>
              <a:gd name="connsiteX8" fmla="*/ 0 w 2163415"/>
              <a:gd name="connsiteY8" fmla="*/ 48006 h 288032"/>
              <a:gd name="connsiteX0" fmla="*/ 0 w 2163415"/>
              <a:gd name="connsiteY0" fmla="*/ 95631 h 288032"/>
              <a:gd name="connsiteX1" fmla="*/ 194056 w 2163415"/>
              <a:gd name="connsiteY1" fmla="*/ 6350 h 288032"/>
              <a:gd name="connsiteX2" fmla="*/ 1959834 w 2163415"/>
              <a:gd name="connsiteY2" fmla="*/ 0 h 288032"/>
              <a:gd name="connsiteX3" fmla="*/ 2160240 w 2163415"/>
              <a:gd name="connsiteY3" fmla="*/ 86106 h 288032"/>
              <a:gd name="connsiteX4" fmla="*/ 2163415 w 2163415"/>
              <a:gd name="connsiteY4" fmla="*/ 198751 h 288032"/>
              <a:gd name="connsiteX5" fmla="*/ 1953484 w 2163415"/>
              <a:gd name="connsiteY5" fmla="*/ 281682 h 288032"/>
              <a:gd name="connsiteX6" fmla="*/ 200406 w 2163415"/>
              <a:gd name="connsiteY6" fmla="*/ 288032 h 288032"/>
              <a:gd name="connsiteX7" fmla="*/ 0 w 2163415"/>
              <a:gd name="connsiteY7" fmla="*/ 240026 h 288032"/>
              <a:gd name="connsiteX8" fmla="*/ 0 w 2163415"/>
              <a:gd name="connsiteY8" fmla="*/ 95631 h 288032"/>
              <a:gd name="connsiteX0" fmla="*/ 3175 w 2166590"/>
              <a:gd name="connsiteY0" fmla="*/ 95631 h 288032"/>
              <a:gd name="connsiteX1" fmla="*/ 197231 w 2166590"/>
              <a:gd name="connsiteY1" fmla="*/ 6350 h 288032"/>
              <a:gd name="connsiteX2" fmla="*/ 1963009 w 2166590"/>
              <a:gd name="connsiteY2" fmla="*/ 0 h 288032"/>
              <a:gd name="connsiteX3" fmla="*/ 2163415 w 2166590"/>
              <a:gd name="connsiteY3" fmla="*/ 86106 h 288032"/>
              <a:gd name="connsiteX4" fmla="*/ 2166590 w 2166590"/>
              <a:gd name="connsiteY4" fmla="*/ 198751 h 288032"/>
              <a:gd name="connsiteX5" fmla="*/ 1956659 w 2166590"/>
              <a:gd name="connsiteY5" fmla="*/ 281682 h 288032"/>
              <a:gd name="connsiteX6" fmla="*/ 203581 w 2166590"/>
              <a:gd name="connsiteY6" fmla="*/ 288032 h 288032"/>
              <a:gd name="connsiteX7" fmla="*/ 0 w 2166590"/>
              <a:gd name="connsiteY7" fmla="*/ 192401 h 288032"/>
              <a:gd name="connsiteX8" fmla="*/ 3175 w 2166590"/>
              <a:gd name="connsiteY8" fmla="*/ 95631 h 288032"/>
              <a:gd name="connsiteX0" fmla="*/ 3175 w 2166590"/>
              <a:gd name="connsiteY0" fmla="*/ 95631 h 281682"/>
              <a:gd name="connsiteX1" fmla="*/ 197231 w 2166590"/>
              <a:gd name="connsiteY1" fmla="*/ 6350 h 281682"/>
              <a:gd name="connsiteX2" fmla="*/ 1963009 w 2166590"/>
              <a:gd name="connsiteY2" fmla="*/ 0 h 281682"/>
              <a:gd name="connsiteX3" fmla="*/ 2163415 w 2166590"/>
              <a:gd name="connsiteY3" fmla="*/ 86106 h 281682"/>
              <a:gd name="connsiteX4" fmla="*/ 2166590 w 2166590"/>
              <a:gd name="connsiteY4" fmla="*/ 198751 h 281682"/>
              <a:gd name="connsiteX5" fmla="*/ 1956659 w 2166590"/>
              <a:gd name="connsiteY5" fmla="*/ 281682 h 281682"/>
              <a:gd name="connsiteX6" fmla="*/ 209931 w 2166590"/>
              <a:gd name="connsiteY6" fmla="*/ 278507 h 281682"/>
              <a:gd name="connsiteX7" fmla="*/ 0 w 2166590"/>
              <a:gd name="connsiteY7" fmla="*/ 192401 h 281682"/>
              <a:gd name="connsiteX8" fmla="*/ 3175 w 2166590"/>
              <a:gd name="connsiteY8" fmla="*/ 95631 h 281682"/>
              <a:gd name="connsiteX0" fmla="*/ 3175 w 2166590"/>
              <a:gd name="connsiteY0" fmla="*/ 95631 h 281682"/>
              <a:gd name="connsiteX1" fmla="*/ 197231 w 2166590"/>
              <a:gd name="connsiteY1" fmla="*/ 6350 h 281682"/>
              <a:gd name="connsiteX2" fmla="*/ 1963009 w 2166590"/>
              <a:gd name="connsiteY2" fmla="*/ 0 h 281682"/>
              <a:gd name="connsiteX3" fmla="*/ 2163415 w 2166590"/>
              <a:gd name="connsiteY3" fmla="*/ 86106 h 281682"/>
              <a:gd name="connsiteX4" fmla="*/ 2166590 w 2166590"/>
              <a:gd name="connsiteY4" fmla="*/ 198751 h 281682"/>
              <a:gd name="connsiteX5" fmla="*/ 1956659 w 2166590"/>
              <a:gd name="connsiteY5" fmla="*/ 281682 h 281682"/>
              <a:gd name="connsiteX6" fmla="*/ 209931 w 2166590"/>
              <a:gd name="connsiteY6" fmla="*/ 278507 h 281682"/>
              <a:gd name="connsiteX7" fmla="*/ 0 w 2166590"/>
              <a:gd name="connsiteY7" fmla="*/ 192401 h 281682"/>
              <a:gd name="connsiteX8" fmla="*/ 3175 w 2166590"/>
              <a:gd name="connsiteY8" fmla="*/ 95631 h 281682"/>
              <a:gd name="connsiteX0" fmla="*/ 3175 w 2166590"/>
              <a:gd name="connsiteY0" fmla="*/ 95631 h 281682"/>
              <a:gd name="connsiteX1" fmla="*/ 197231 w 2166590"/>
              <a:gd name="connsiteY1" fmla="*/ 6350 h 281682"/>
              <a:gd name="connsiteX2" fmla="*/ 1963009 w 2166590"/>
              <a:gd name="connsiteY2" fmla="*/ 0 h 281682"/>
              <a:gd name="connsiteX3" fmla="*/ 2163415 w 2166590"/>
              <a:gd name="connsiteY3" fmla="*/ 86106 h 281682"/>
              <a:gd name="connsiteX4" fmla="*/ 2166590 w 2166590"/>
              <a:gd name="connsiteY4" fmla="*/ 198751 h 281682"/>
              <a:gd name="connsiteX5" fmla="*/ 1956659 w 2166590"/>
              <a:gd name="connsiteY5" fmla="*/ 281682 h 281682"/>
              <a:gd name="connsiteX6" fmla="*/ 209931 w 2166590"/>
              <a:gd name="connsiteY6" fmla="*/ 278507 h 281682"/>
              <a:gd name="connsiteX7" fmla="*/ 0 w 2166590"/>
              <a:gd name="connsiteY7" fmla="*/ 192401 h 281682"/>
              <a:gd name="connsiteX8" fmla="*/ 3175 w 2166590"/>
              <a:gd name="connsiteY8" fmla="*/ 95631 h 281682"/>
              <a:gd name="connsiteX0" fmla="*/ 3175 w 2166590"/>
              <a:gd name="connsiteY0" fmla="*/ 95631 h 281682"/>
              <a:gd name="connsiteX1" fmla="*/ 197231 w 2166590"/>
              <a:gd name="connsiteY1" fmla="*/ 6350 h 281682"/>
              <a:gd name="connsiteX2" fmla="*/ 1963009 w 2166590"/>
              <a:gd name="connsiteY2" fmla="*/ 0 h 281682"/>
              <a:gd name="connsiteX3" fmla="*/ 2163415 w 2166590"/>
              <a:gd name="connsiteY3" fmla="*/ 86106 h 281682"/>
              <a:gd name="connsiteX4" fmla="*/ 2166590 w 2166590"/>
              <a:gd name="connsiteY4" fmla="*/ 198751 h 281682"/>
              <a:gd name="connsiteX5" fmla="*/ 1956659 w 2166590"/>
              <a:gd name="connsiteY5" fmla="*/ 281682 h 281682"/>
              <a:gd name="connsiteX6" fmla="*/ 209931 w 2166590"/>
              <a:gd name="connsiteY6" fmla="*/ 278507 h 281682"/>
              <a:gd name="connsiteX7" fmla="*/ 0 w 2166590"/>
              <a:gd name="connsiteY7" fmla="*/ 192401 h 281682"/>
              <a:gd name="connsiteX8" fmla="*/ 3175 w 2166590"/>
              <a:gd name="connsiteY8" fmla="*/ 95631 h 281682"/>
              <a:gd name="connsiteX0" fmla="*/ 3175 w 2166590"/>
              <a:gd name="connsiteY0" fmla="*/ 95631 h 281682"/>
              <a:gd name="connsiteX1" fmla="*/ 197231 w 2166590"/>
              <a:gd name="connsiteY1" fmla="*/ 6350 h 281682"/>
              <a:gd name="connsiteX2" fmla="*/ 1963009 w 2166590"/>
              <a:gd name="connsiteY2" fmla="*/ 0 h 281682"/>
              <a:gd name="connsiteX3" fmla="*/ 2163415 w 2166590"/>
              <a:gd name="connsiteY3" fmla="*/ 86106 h 281682"/>
              <a:gd name="connsiteX4" fmla="*/ 2166590 w 2166590"/>
              <a:gd name="connsiteY4" fmla="*/ 198751 h 281682"/>
              <a:gd name="connsiteX5" fmla="*/ 1956659 w 2166590"/>
              <a:gd name="connsiteY5" fmla="*/ 281682 h 281682"/>
              <a:gd name="connsiteX6" fmla="*/ 209931 w 2166590"/>
              <a:gd name="connsiteY6" fmla="*/ 278507 h 281682"/>
              <a:gd name="connsiteX7" fmla="*/ 0 w 2166590"/>
              <a:gd name="connsiteY7" fmla="*/ 192401 h 281682"/>
              <a:gd name="connsiteX8" fmla="*/ 3175 w 2166590"/>
              <a:gd name="connsiteY8" fmla="*/ 95631 h 281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6590" h="281682">
                <a:moveTo>
                  <a:pt x="3175" y="95631"/>
                </a:moveTo>
                <a:cubicBezTo>
                  <a:pt x="3175" y="69118"/>
                  <a:pt x="70706" y="8731"/>
                  <a:pt x="197231" y="6350"/>
                </a:cubicBezTo>
                <a:lnTo>
                  <a:pt x="1963009" y="0"/>
                </a:lnTo>
                <a:cubicBezTo>
                  <a:pt x="2044291" y="0"/>
                  <a:pt x="2163415" y="59593"/>
                  <a:pt x="2163415" y="86106"/>
                </a:cubicBezTo>
                <a:cubicBezTo>
                  <a:pt x="2164473" y="132121"/>
                  <a:pt x="2165532" y="152736"/>
                  <a:pt x="2166590" y="198751"/>
                </a:cubicBezTo>
                <a:cubicBezTo>
                  <a:pt x="2166590" y="225264"/>
                  <a:pt x="2078422" y="276920"/>
                  <a:pt x="1956659" y="281682"/>
                </a:cubicBezTo>
                <a:lnTo>
                  <a:pt x="209931" y="278507"/>
                </a:lnTo>
                <a:cubicBezTo>
                  <a:pt x="114362" y="278507"/>
                  <a:pt x="0" y="218914"/>
                  <a:pt x="0" y="192401"/>
                </a:cubicBezTo>
                <a:lnTo>
                  <a:pt x="3175" y="95631"/>
                </a:lnTo>
                <a:close/>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42790578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186248"/>
            <a:ext cx="9201665" cy="29670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err="1"/>
              <a:t>VisTA</a:t>
            </a:r>
            <a:r>
              <a:rPr lang="en-US" dirty="0"/>
              <a:t> Features </a:t>
            </a:r>
            <a:r>
              <a:rPr lang="en-US" dirty="0" smtClean="0"/>
              <a:t> </a:t>
            </a:r>
            <a:r>
              <a:rPr lang="en-US" baseline="30000" dirty="0" smtClean="0"/>
              <a:t>5/6</a:t>
            </a:r>
            <a:endParaRPr lang="el-GR" baseline="30000" dirty="0"/>
          </a:p>
        </p:txBody>
      </p:sp>
      <p:sp>
        <p:nvSpPr>
          <p:cNvPr id="3" name="Content Placeholder 2"/>
          <p:cNvSpPr>
            <a:spLocks noGrp="1"/>
          </p:cNvSpPr>
          <p:nvPr>
            <p:ph idx="1"/>
          </p:nvPr>
        </p:nvSpPr>
        <p:spPr>
          <a:xfrm>
            <a:off x="457200" y="4311580"/>
            <a:ext cx="8229600" cy="1800200"/>
          </a:xfrm>
        </p:spPr>
        <p:txBody>
          <a:bodyPr>
            <a:normAutofit lnSpcReduction="10000"/>
          </a:bodyPr>
          <a:lstStyle/>
          <a:p>
            <a:r>
              <a:rPr lang="en-US" dirty="0">
                <a:solidFill>
                  <a:schemeClr val="accent6">
                    <a:lumMod val="75000"/>
                  </a:schemeClr>
                </a:solidFill>
              </a:rPr>
              <a:t>Visualization</a:t>
            </a:r>
            <a:r>
              <a:rPr lang="en-US" dirty="0"/>
              <a:t> of matching relations</a:t>
            </a:r>
          </a:p>
          <a:p>
            <a:pPr lvl="1"/>
            <a:r>
              <a:rPr lang="en-US" b="1" dirty="0" smtClean="0"/>
              <a:t>exact-match </a:t>
            </a:r>
          </a:p>
          <a:p>
            <a:pPr lvl="2"/>
            <a:r>
              <a:rPr lang="en-US" dirty="0" smtClean="0"/>
              <a:t>represented with “=“</a:t>
            </a:r>
          </a:p>
          <a:p>
            <a:pPr lvl="2"/>
            <a:r>
              <a:rPr lang="en-US" dirty="0" smtClean="0"/>
              <a:t>the </a:t>
            </a:r>
            <a:r>
              <a:rPr lang="en-US" dirty="0"/>
              <a:t>source term shares its children with the target </a:t>
            </a:r>
            <a:r>
              <a:rPr lang="en-US" dirty="0" smtClean="0"/>
              <a:t>term</a:t>
            </a:r>
            <a:endParaRPr lang="en-US" dirty="0"/>
          </a:p>
          <a:p>
            <a:pPr lvl="1"/>
            <a:r>
              <a:rPr lang="en-US" b="1" dirty="0" smtClean="0"/>
              <a:t>broader-match</a:t>
            </a:r>
            <a:endParaRPr lang="en-US" b="1" dirty="0"/>
          </a:p>
        </p:txBody>
      </p:sp>
      <p:sp>
        <p:nvSpPr>
          <p:cNvPr id="5" name="Slide Number Placeholder 4"/>
          <p:cNvSpPr>
            <a:spLocks noGrp="1"/>
          </p:cNvSpPr>
          <p:nvPr>
            <p:ph type="sldNum" sz="quarter" idx="4"/>
          </p:nvPr>
        </p:nvSpPr>
        <p:spPr/>
        <p:txBody>
          <a:bodyPr/>
          <a:lstStyle/>
          <a:p>
            <a:fld id="{9B859F67-28F6-44F9-8CE7-666D30219135}" type="slidenum">
              <a:rPr lang="en-US" smtClean="0"/>
              <a:pPr/>
              <a:t>26</a:t>
            </a:fld>
            <a:endParaRPr lang="en-US" dirty="0"/>
          </a:p>
        </p:txBody>
      </p:sp>
      <p:sp>
        <p:nvSpPr>
          <p:cNvPr id="22" name="Line Callout 1 21"/>
          <p:cNvSpPr/>
          <p:nvPr/>
        </p:nvSpPr>
        <p:spPr>
          <a:xfrm>
            <a:off x="1668780" y="2362200"/>
            <a:ext cx="3002280" cy="636270"/>
          </a:xfrm>
          <a:prstGeom prst="borderCallout1">
            <a:avLst>
              <a:gd name="adj1" fmla="val 53107"/>
              <a:gd name="adj2" fmla="val 100131"/>
              <a:gd name="adj3" fmla="val -20291"/>
              <a:gd name="adj4" fmla="val 144146"/>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lvl="1"/>
            <a:r>
              <a:rPr lang="en-US" b="1" dirty="0"/>
              <a:t>exact </a:t>
            </a:r>
            <a:r>
              <a:rPr lang="en-US" b="1" dirty="0" smtClean="0"/>
              <a:t>match </a:t>
            </a:r>
          </a:p>
          <a:p>
            <a:pPr lvl="1"/>
            <a:r>
              <a:rPr lang="en-US" i="1" dirty="0" smtClean="0"/>
              <a:t>to </a:t>
            </a:r>
            <a:r>
              <a:rPr lang="en-US" i="1" dirty="0" err="1" smtClean="0"/>
              <a:t>bbt:functions</a:t>
            </a:r>
            <a:endParaRPr lang="en-US" i="1" dirty="0"/>
          </a:p>
        </p:txBody>
      </p:sp>
      <p:sp>
        <p:nvSpPr>
          <p:cNvPr id="23" name="Line Callout 1 22"/>
          <p:cNvSpPr/>
          <p:nvPr/>
        </p:nvSpPr>
        <p:spPr>
          <a:xfrm>
            <a:off x="807720" y="3257550"/>
            <a:ext cx="3543300" cy="586740"/>
          </a:xfrm>
          <a:prstGeom prst="borderCallout1">
            <a:avLst>
              <a:gd name="adj1" fmla="val 48620"/>
              <a:gd name="adj2" fmla="val 103479"/>
              <a:gd name="adj3" fmla="val -19722"/>
              <a:gd name="adj4" fmla="val 12025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lvl="1"/>
            <a:r>
              <a:rPr lang="en-US" b="1" dirty="0" smtClean="0"/>
              <a:t>broader match</a:t>
            </a:r>
          </a:p>
          <a:p>
            <a:pPr lvl="1"/>
            <a:r>
              <a:rPr lang="en-US" i="1" dirty="0"/>
              <a:t>t</a:t>
            </a:r>
            <a:r>
              <a:rPr lang="en-US" i="1" dirty="0" smtClean="0"/>
              <a:t>o </a:t>
            </a:r>
            <a:r>
              <a:rPr lang="en-US" i="1" dirty="0" err="1" smtClean="0"/>
              <a:t>bbt:human</a:t>
            </a:r>
            <a:r>
              <a:rPr lang="en-US" i="1" dirty="0" smtClean="0"/>
              <a:t> interactions</a:t>
            </a:r>
            <a:endParaRPr lang="en-US" i="1" dirty="0"/>
          </a:p>
        </p:txBody>
      </p:sp>
      <p:sp>
        <p:nvSpPr>
          <p:cNvPr id="10"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40557991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VisTA</a:t>
            </a:r>
            <a:r>
              <a:rPr lang="en-US" dirty="0"/>
              <a:t> Features </a:t>
            </a:r>
            <a:r>
              <a:rPr lang="en-US" dirty="0" smtClean="0"/>
              <a:t> </a:t>
            </a:r>
            <a:r>
              <a:rPr lang="en-US" baseline="30000" dirty="0" smtClean="0"/>
              <a:t>6/6</a:t>
            </a:r>
            <a:endParaRPr lang="el-GR" baseline="30000" dirty="0"/>
          </a:p>
        </p:txBody>
      </p:sp>
      <p:sp>
        <p:nvSpPr>
          <p:cNvPr id="5" name="Slide Number Placeholder 4"/>
          <p:cNvSpPr>
            <a:spLocks noGrp="1"/>
          </p:cNvSpPr>
          <p:nvPr>
            <p:ph type="sldNum" sz="quarter" idx="4"/>
          </p:nvPr>
        </p:nvSpPr>
        <p:spPr/>
        <p:txBody>
          <a:bodyPr/>
          <a:lstStyle/>
          <a:p>
            <a:fld id="{9B859F67-28F6-44F9-8CE7-666D30219135}" type="slidenum">
              <a:rPr lang="en-US" smtClean="0"/>
              <a:pPr/>
              <a:t>27</a:t>
            </a:fld>
            <a:endParaRPr lang="en-US" dirty="0"/>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65612" y="1327056"/>
            <a:ext cx="5942198" cy="39888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52" r="-1902"/>
          <a:stretch/>
        </p:blipFill>
        <p:spPr bwMode="auto">
          <a:xfrm>
            <a:off x="3141739" y="1330231"/>
            <a:ext cx="6055737" cy="40723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457200" y="1268760"/>
            <a:ext cx="3345179" cy="4525963"/>
          </a:xfrm>
        </p:spPr>
        <p:txBody>
          <a:bodyPr>
            <a:normAutofit/>
          </a:bodyPr>
          <a:lstStyle/>
          <a:p>
            <a:r>
              <a:rPr lang="en-US" dirty="0" smtClean="0">
                <a:solidFill>
                  <a:schemeClr val="accent6">
                    <a:lumMod val="75000"/>
                  </a:schemeClr>
                </a:solidFill>
              </a:rPr>
              <a:t>Searching</a:t>
            </a:r>
          </a:p>
          <a:p>
            <a:pPr lvl="1"/>
            <a:r>
              <a:rPr lang="en-US" dirty="0" smtClean="0"/>
              <a:t>By term-id</a:t>
            </a:r>
          </a:p>
          <a:p>
            <a:pPr lvl="1"/>
            <a:r>
              <a:rPr lang="en-US" dirty="0" smtClean="0"/>
              <a:t>Free-text</a:t>
            </a:r>
          </a:p>
          <a:p>
            <a:r>
              <a:rPr lang="en-US" dirty="0">
                <a:solidFill>
                  <a:schemeClr val="accent6">
                    <a:lumMod val="75000"/>
                  </a:schemeClr>
                </a:solidFill>
              </a:rPr>
              <a:t>Visualization</a:t>
            </a:r>
            <a:r>
              <a:rPr lang="en-US" dirty="0"/>
              <a:t> of the </a:t>
            </a:r>
            <a:r>
              <a:rPr lang="en-US" dirty="0" smtClean="0"/>
              <a:t>search result</a:t>
            </a:r>
          </a:p>
          <a:p>
            <a:pPr lvl="1"/>
            <a:r>
              <a:rPr lang="en-US" dirty="0" smtClean="0"/>
              <a:t>The search result is highlighted in the full hierarchy</a:t>
            </a:r>
          </a:p>
          <a:p>
            <a:pPr lvl="1"/>
            <a:r>
              <a:rPr lang="en-US" dirty="0" smtClean="0"/>
              <a:t>The parent hierarchy of the searched term is highlighted too</a:t>
            </a:r>
          </a:p>
        </p:txBody>
      </p:sp>
      <p:cxnSp>
        <p:nvCxnSpPr>
          <p:cNvPr id="7" name="Straight Connector 6"/>
          <p:cNvCxnSpPr/>
          <p:nvPr/>
        </p:nvCxnSpPr>
        <p:spPr>
          <a:xfrm>
            <a:off x="1363980" y="3703320"/>
            <a:ext cx="1143000" cy="0"/>
          </a:xfrm>
          <a:prstGeom prst="line">
            <a:avLst/>
          </a:prstGeom>
          <a:ln w="38100">
            <a:solidFill>
              <a:srgbClr val="22E4E4"/>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569720" y="4983480"/>
            <a:ext cx="1143000" cy="0"/>
          </a:xfrm>
          <a:prstGeom prst="line">
            <a:avLst/>
          </a:prstGeom>
          <a:ln w="38100">
            <a:solidFill>
              <a:schemeClr val="tx2">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3735210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circle(in)">
                                      <p:cBhvr>
                                        <p:cTn id="7" dur="2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Configuration </a:t>
            </a:r>
            <a:r>
              <a:rPr lang="en-US" dirty="0"/>
              <a:t>of </a:t>
            </a:r>
            <a:r>
              <a:rPr lang="en-US" dirty="0" smtClean="0"/>
              <a:t>the tool</a:t>
            </a:r>
            <a:endParaRPr lang="el-GR" dirty="0"/>
          </a:p>
        </p:txBody>
      </p:sp>
      <p:sp>
        <p:nvSpPr>
          <p:cNvPr id="3" name="Content Placeholder 2"/>
          <p:cNvSpPr>
            <a:spLocks noGrp="1"/>
          </p:cNvSpPr>
          <p:nvPr>
            <p:ph idx="1"/>
          </p:nvPr>
        </p:nvSpPr>
        <p:spPr>
          <a:xfrm>
            <a:off x="457200" y="1268760"/>
            <a:ext cx="8686800" cy="4525963"/>
          </a:xfrm>
        </p:spPr>
        <p:txBody>
          <a:bodyPr>
            <a:noAutofit/>
          </a:bodyPr>
          <a:lstStyle/>
          <a:p>
            <a:pPr hangingPunct="0"/>
            <a:r>
              <a:rPr lang="en-US" sz="2400" b="1" dirty="0" err="1" smtClean="0">
                <a:solidFill>
                  <a:schemeClr val="tx1">
                    <a:lumMod val="95000"/>
                    <a:lumOff val="5000"/>
                  </a:schemeClr>
                </a:solidFill>
              </a:rPr>
              <a:t>metaphacts</a:t>
            </a:r>
            <a:r>
              <a:rPr lang="en-US" sz="2400" dirty="0" smtClean="0">
                <a:solidFill>
                  <a:schemeClr val="tx1">
                    <a:lumMod val="95000"/>
                    <a:lumOff val="5000"/>
                  </a:schemeClr>
                </a:solidFill>
              </a:rPr>
              <a:t> platform provides </a:t>
            </a:r>
            <a:r>
              <a:rPr lang="en-US" sz="2400" dirty="0" smtClean="0"/>
              <a:t>an </a:t>
            </a:r>
            <a:r>
              <a:rPr lang="en-US" sz="2400" dirty="0">
                <a:solidFill>
                  <a:schemeClr val="accent6">
                    <a:lumMod val="75000"/>
                  </a:schemeClr>
                </a:solidFill>
              </a:rPr>
              <a:t>extensible template mechanism </a:t>
            </a:r>
            <a:r>
              <a:rPr lang="en-US" sz="2400" dirty="0" smtClean="0"/>
              <a:t>based on modern technologies </a:t>
            </a:r>
            <a:r>
              <a:rPr lang="en-US" dirty="0" smtClean="0"/>
              <a:t>(HTML5, </a:t>
            </a:r>
            <a:r>
              <a:rPr lang="en-US" dirty="0"/>
              <a:t>Web </a:t>
            </a:r>
            <a:r>
              <a:rPr lang="en-US" dirty="0" smtClean="0"/>
              <a:t>Components, Handlebars</a:t>
            </a:r>
            <a:r>
              <a:rPr lang="en-US" dirty="0"/>
              <a:t>)</a:t>
            </a:r>
            <a:endParaRPr lang="en-US" sz="2400" dirty="0" smtClean="0"/>
          </a:p>
          <a:p>
            <a:pPr lvl="1" hangingPunct="0"/>
            <a:r>
              <a:rPr lang="en-US" sz="2400" dirty="0" smtClean="0">
                <a:solidFill>
                  <a:schemeClr val="tx1">
                    <a:lumMod val="95000"/>
                    <a:lumOff val="5000"/>
                  </a:schemeClr>
                </a:solidFill>
              </a:rPr>
              <a:t>Easy configuration</a:t>
            </a:r>
          </a:p>
          <a:p>
            <a:pPr lvl="2" hangingPunct="0"/>
            <a:r>
              <a:rPr lang="en-US" sz="2400" dirty="0" smtClean="0">
                <a:solidFill>
                  <a:schemeClr val="tx1">
                    <a:lumMod val="95000"/>
                    <a:lumOff val="5000"/>
                  </a:schemeClr>
                </a:solidFill>
              </a:rPr>
              <a:t>SPARQL </a:t>
            </a:r>
            <a:r>
              <a:rPr lang="en-US" sz="2400" dirty="0" smtClean="0">
                <a:solidFill>
                  <a:schemeClr val="accent6">
                    <a:lumMod val="75000"/>
                  </a:schemeClr>
                </a:solidFill>
              </a:rPr>
              <a:t>query</a:t>
            </a:r>
            <a:r>
              <a:rPr lang="en-US" sz="2400" dirty="0" smtClean="0">
                <a:solidFill>
                  <a:schemeClr val="tx1">
                    <a:lumMod val="95000"/>
                    <a:lumOff val="5000"/>
                  </a:schemeClr>
                </a:solidFill>
              </a:rPr>
              <a:t> templates</a:t>
            </a:r>
          </a:p>
          <a:p>
            <a:pPr lvl="3" hangingPunct="0"/>
            <a:r>
              <a:rPr lang="en-US" sz="2400" dirty="0" smtClean="0">
                <a:solidFill>
                  <a:schemeClr val="tx1">
                    <a:lumMod val="95000"/>
                    <a:lumOff val="5000"/>
                  </a:schemeClr>
                </a:solidFill>
              </a:rPr>
              <a:t>Displaying hierarchies</a:t>
            </a:r>
          </a:p>
          <a:p>
            <a:pPr lvl="3" hangingPunct="0"/>
            <a:r>
              <a:rPr lang="en-US" sz="2400" dirty="0">
                <a:solidFill>
                  <a:schemeClr val="tx1">
                    <a:lumMod val="95000"/>
                    <a:lumOff val="5000"/>
                  </a:schemeClr>
                </a:solidFill>
              </a:rPr>
              <a:t>Searching hierarchies</a:t>
            </a:r>
            <a:endParaRPr lang="en-US" sz="2400" dirty="0" smtClean="0">
              <a:solidFill>
                <a:schemeClr val="tx1">
                  <a:lumMod val="95000"/>
                  <a:lumOff val="5000"/>
                </a:schemeClr>
              </a:solidFill>
            </a:endParaRPr>
          </a:p>
          <a:p>
            <a:pPr lvl="2" hangingPunct="0"/>
            <a:r>
              <a:rPr lang="en-US" sz="2400" dirty="0" smtClean="0">
                <a:solidFill>
                  <a:schemeClr val="tx1">
                    <a:lumMod val="95000"/>
                    <a:lumOff val="5000"/>
                  </a:schemeClr>
                </a:solidFill>
              </a:rPr>
              <a:t>RDF </a:t>
            </a:r>
            <a:r>
              <a:rPr lang="en-US" sz="2400" dirty="0" smtClean="0">
                <a:solidFill>
                  <a:schemeClr val="accent6">
                    <a:lumMod val="75000"/>
                  </a:schemeClr>
                </a:solidFill>
              </a:rPr>
              <a:t>properties</a:t>
            </a:r>
            <a:r>
              <a:rPr lang="en-US" sz="2400" dirty="0" smtClean="0">
                <a:solidFill>
                  <a:schemeClr val="tx1">
                    <a:lumMod val="95000"/>
                    <a:lumOff val="5000"/>
                  </a:schemeClr>
                </a:solidFill>
              </a:rPr>
              <a:t> (types, hierarchy, alignment</a:t>
            </a:r>
          </a:p>
          <a:p>
            <a:pPr marL="1371600" lvl="3" indent="0" hangingPunct="0">
              <a:buNone/>
            </a:pPr>
            <a:r>
              <a:rPr lang="en-US" i="1" dirty="0" smtClean="0">
                <a:solidFill>
                  <a:schemeClr val="tx1">
                    <a:lumMod val="95000"/>
                    <a:lumOff val="5000"/>
                  </a:schemeClr>
                </a:solidFill>
              </a:rPr>
              <a:t>e.g. </a:t>
            </a:r>
            <a:r>
              <a:rPr lang="en-US" i="1" dirty="0" err="1" smtClean="0">
                <a:solidFill>
                  <a:schemeClr val="tx1">
                    <a:lumMod val="95000"/>
                    <a:lumOff val="5000"/>
                  </a:schemeClr>
                </a:solidFill>
              </a:rPr>
              <a:t>rdf:type</a:t>
            </a:r>
            <a:r>
              <a:rPr lang="en-US" i="1" dirty="0" smtClean="0">
                <a:solidFill>
                  <a:schemeClr val="tx1">
                    <a:lumMod val="95000"/>
                    <a:lumOff val="5000"/>
                  </a:schemeClr>
                </a:solidFill>
              </a:rPr>
              <a:t>, </a:t>
            </a:r>
            <a:r>
              <a:rPr lang="en-US" i="1" dirty="0" err="1" smtClean="0">
                <a:solidFill>
                  <a:schemeClr val="tx1">
                    <a:lumMod val="95000"/>
                    <a:lumOff val="5000"/>
                  </a:schemeClr>
                </a:solidFill>
              </a:rPr>
              <a:t>skos:broader</a:t>
            </a:r>
            <a:r>
              <a:rPr lang="en-US" i="1" dirty="0" smtClean="0">
                <a:solidFill>
                  <a:schemeClr val="tx1">
                    <a:lumMod val="95000"/>
                    <a:lumOff val="5000"/>
                  </a:schemeClr>
                </a:solidFill>
              </a:rPr>
              <a:t>, </a:t>
            </a:r>
            <a:r>
              <a:rPr lang="en-US" i="1" dirty="0" err="1" smtClean="0">
                <a:solidFill>
                  <a:schemeClr val="tx1">
                    <a:lumMod val="95000"/>
                    <a:lumOff val="5000"/>
                  </a:schemeClr>
                </a:solidFill>
              </a:rPr>
              <a:t>gvp:broader</a:t>
            </a:r>
            <a:r>
              <a:rPr lang="en-US" i="1" dirty="0" smtClean="0">
                <a:solidFill>
                  <a:schemeClr val="tx1">
                    <a:lumMod val="95000"/>
                    <a:lumOff val="5000"/>
                  </a:schemeClr>
                </a:solidFill>
              </a:rPr>
              <a:t>, </a:t>
            </a:r>
            <a:r>
              <a:rPr lang="en-US" i="1" dirty="0" err="1" smtClean="0">
                <a:solidFill>
                  <a:schemeClr val="tx1">
                    <a:lumMod val="95000"/>
                    <a:lumOff val="5000"/>
                  </a:schemeClr>
                </a:solidFill>
              </a:rPr>
              <a:t>skos:exactMatch</a:t>
            </a:r>
            <a:r>
              <a:rPr lang="en-US" i="1" dirty="0" smtClean="0">
                <a:solidFill>
                  <a:schemeClr val="tx1">
                    <a:lumMod val="95000"/>
                    <a:lumOff val="5000"/>
                  </a:schemeClr>
                </a:solidFill>
              </a:rPr>
              <a:t>, </a:t>
            </a:r>
            <a:r>
              <a:rPr lang="en-US" i="1" dirty="0" err="1" smtClean="0">
                <a:solidFill>
                  <a:schemeClr val="tx1">
                    <a:lumMod val="95000"/>
                    <a:lumOff val="5000"/>
                  </a:schemeClr>
                </a:solidFill>
              </a:rPr>
              <a:t>skos:broaderMatch</a:t>
            </a:r>
            <a:endParaRPr lang="en-US" i="1" dirty="0" smtClean="0">
              <a:solidFill>
                <a:schemeClr val="tx1">
                  <a:lumMod val="95000"/>
                  <a:lumOff val="5000"/>
                </a:schemeClr>
              </a:solidFill>
            </a:endParaRPr>
          </a:p>
          <a:p>
            <a:pPr lvl="2" hangingPunct="0"/>
            <a:r>
              <a:rPr lang="en-US" sz="2400" dirty="0" smtClean="0">
                <a:solidFill>
                  <a:schemeClr val="tx1">
                    <a:lumMod val="95000"/>
                    <a:lumOff val="5000"/>
                  </a:schemeClr>
                </a:solidFill>
              </a:rPr>
              <a:t>RDF </a:t>
            </a:r>
            <a:r>
              <a:rPr lang="en-US" sz="2400" dirty="0" smtClean="0">
                <a:solidFill>
                  <a:schemeClr val="accent6">
                    <a:lumMod val="75000"/>
                  </a:schemeClr>
                </a:solidFill>
              </a:rPr>
              <a:t>classes</a:t>
            </a:r>
            <a:r>
              <a:rPr lang="en-US" sz="2400" dirty="0" smtClean="0">
                <a:solidFill>
                  <a:schemeClr val="tx1">
                    <a:lumMod val="95000"/>
                    <a:lumOff val="5000"/>
                  </a:schemeClr>
                </a:solidFill>
              </a:rPr>
              <a:t> of concepts</a:t>
            </a:r>
          </a:p>
          <a:p>
            <a:pPr marL="1371600" lvl="3" indent="0" hangingPunct="0">
              <a:buNone/>
            </a:pPr>
            <a:r>
              <a:rPr lang="en-US" i="1" dirty="0" smtClean="0">
                <a:solidFill>
                  <a:schemeClr val="tx1">
                    <a:lumMod val="95000"/>
                    <a:lumOff val="5000"/>
                  </a:schemeClr>
                </a:solidFill>
              </a:rPr>
              <a:t>e.g. </a:t>
            </a:r>
            <a:r>
              <a:rPr lang="en-US" i="1" dirty="0" err="1" smtClean="0">
                <a:solidFill>
                  <a:schemeClr val="tx1">
                    <a:lumMod val="95000"/>
                    <a:lumOff val="5000"/>
                  </a:schemeClr>
                </a:solidFill>
              </a:rPr>
              <a:t>skos:Concept</a:t>
            </a:r>
            <a:r>
              <a:rPr lang="en-US" i="1" dirty="0" smtClean="0">
                <a:solidFill>
                  <a:schemeClr val="tx1">
                    <a:lumMod val="95000"/>
                    <a:lumOff val="5000"/>
                  </a:schemeClr>
                </a:solidFill>
              </a:rPr>
              <a:t>, </a:t>
            </a:r>
            <a:r>
              <a:rPr lang="en-US" i="1" dirty="0" err="1" smtClean="0">
                <a:solidFill>
                  <a:schemeClr val="tx1">
                    <a:lumMod val="95000"/>
                    <a:lumOff val="5000"/>
                  </a:schemeClr>
                </a:solidFill>
              </a:rPr>
              <a:t>gvp:Concept</a:t>
            </a:r>
            <a:r>
              <a:rPr lang="en-US" i="1" dirty="0" smtClean="0">
                <a:solidFill>
                  <a:schemeClr val="tx1">
                    <a:lumMod val="95000"/>
                    <a:lumOff val="5000"/>
                  </a:schemeClr>
                </a:solidFill>
              </a:rPr>
              <a:t>, </a:t>
            </a:r>
            <a:r>
              <a:rPr lang="en-US" i="1" dirty="0" err="1" smtClean="0">
                <a:solidFill>
                  <a:schemeClr val="tx1">
                    <a:lumMod val="95000"/>
                    <a:lumOff val="5000"/>
                  </a:schemeClr>
                </a:solidFill>
              </a:rPr>
              <a:t>gvp:Subject</a:t>
            </a:r>
            <a:r>
              <a:rPr lang="en-US" i="1" dirty="0" smtClean="0">
                <a:solidFill>
                  <a:schemeClr val="tx1">
                    <a:lumMod val="95000"/>
                    <a:lumOff val="5000"/>
                  </a:schemeClr>
                </a:solidFill>
              </a:rPr>
              <a:t>, </a:t>
            </a:r>
            <a:r>
              <a:rPr lang="en-US" i="1" dirty="0" err="1" smtClean="0">
                <a:solidFill>
                  <a:schemeClr val="tx1">
                    <a:lumMod val="95000"/>
                    <a:lumOff val="5000"/>
                  </a:schemeClr>
                </a:solidFill>
              </a:rPr>
              <a:t>gvp:Facet</a:t>
            </a:r>
            <a:r>
              <a:rPr lang="en-US" i="1" dirty="0" smtClean="0">
                <a:solidFill>
                  <a:schemeClr val="tx1">
                    <a:lumMod val="95000"/>
                    <a:lumOff val="5000"/>
                  </a:schemeClr>
                </a:solidFill>
              </a:rPr>
              <a:t>, </a:t>
            </a:r>
            <a:r>
              <a:rPr lang="en-US" i="1" dirty="0" err="1" smtClean="0">
                <a:solidFill>
                  <a:schemeClr val="tx1">
                    <a:lumMod val="95000"/>
                    <a:lumOff val="5000"/>
                  </a:schemeClr>
                </a:solidFill>
              </a:rPr>
              <a:t>gvp:Hierarchy</a:t>
            </a:r>
            <a:r>
              <a:rPr lang="en-US" i="1" dirty="0" smtClean="0">
                <a:solidFill>
                  <a:schemeClr val="tx1">
                    <a:lumMod val="95000"/>
                    <a:lumOff val="5000"/>
                  </a:schemeClr>
                </a:solidFill>
              </a:rPr>
              <a:t>, </a:t>
            </a:r>
            <a:r>
              <a:rPr lang="en-US" i="1" dirty="0" err="1" smtClean="0">
                <a:solidFill>
                  <a:schemeClr val="tx1">
                    <a:lumMod val="95000"/>
                    <a:lumOff val="5000"/>
                  </a:schemeClr>
                </a:solidFill>
              </a:rPr>
              <a:t>gvp:GuideTerm</a:t>
            </a:r>
            <a:endParaRPr lang="en-US" i="1" dirty="0" smtClean="0">
              <a:solidFill>
                <a:schemeClr val="tx1">
                  <a:lumMod val="95000"/>
                  <a:lumOff val="5000"/>
                </a:schemeClr>
              </a:solidFill>
            </a:endParaRPr>
          </a:p>
          <a:p>
            <a:pPr lvl="1" hangingPunct="0"/>
            <a:endParaRPr lang="en-US" sz="2400" dirty="0" smtClean="0">
              <a:solidFill>
                <a:schemeClr val="tx1">
                  <a:lumMod val="95000"/>
                  <a:lumOff val="5000"/>
                </a:schemeClr>
              </a:solidFill>
            </a:endParaRPr>
          </a:p>
        </p:txBody>
      </p:sp>
      <p:sp>
        <p:nvSpPr>
          <p:cNvPr id="5" name="Slide Number Placeholder 4"/>
          <p:cNvSpPr>
            <a:spLocks noGrp="1"/>
          </p:cNvSpPr>
          <p:nvPr>
            <p:ph type="sldNum" sz="quarter" idx="4"/>
          </p:nvPr>
        </p:nvSpPr>
        <p:spPr/>
        <p:txBody>
          <a:bodyPr/>
          <a:lstStyle/>
          <a:p>
            <a:fld id="{9B859F67-28F6-44F9-8CE7-666D30219135}" type="slidenum">
              <a:rPr lang="en-US" smtClean="0"/>
              <a:pPr/>
              <a:t>28</a:t>
            </a:fld>
            <a:endParaRPr lang="en-US" dirty="0"/>
          </a:p>
        </p:txBody>
      </p:sp>
      <p:sp>
        <p:nvSpPr>
          <p:cNvPr id="6"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20564987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l-GR" dirty="0"/>
          </a:p>
        </p:txBody>
      </p:sp>
      <p:sp>
        <p:nvSpPr>
          <p:cNvPr id="3" name="Content Placeholder 2"/>
          <p:cNvSpPr>
            <a:spLocks noGrp="1"/>
          </p:cNvSpPr>
          <p:nvPr>
            <p:ph idx="1"/>
          </p:nvPr>
        </p:nvSpPr>
        <p:spPr/>
        <p:txBody>
          <a:bodyPr>
            <a:normAutofit lnSpcReduction="10000"/>
          </a:bodyPr>
          <a:lstStyle/>
          <a:p>
            <a:r>
              <a:rPr lang="en-US" dirty="0" smtClean="0"/>
              <a:t>Terminologies </a:t>
            </a:r>
            <a:r>
              <a:rPr lang="en-US" dirty="0"/>
              <a:t>and thesauri, contrary to other ontologies can be handled in more </a:t>
            </a:r>
            <a:r>
              <a:rPr lang="en-US" dirty="0">
                <a:solidFill>
                  <a:schemeClr val="accent6">
                    <a:lumMod val="75000"/>
                  </a:schemeClr>
                </a:solidFill>
              </a:rPr>
              <a:t>precise ways </a:t>
            </a:r>
            <a:r>
              <a:rPr lang="en-US" dirty="0"/>
              <a:t>regarding alignment in order to produce </a:t>
            </a:r>
            <a:r>
              <a:rPr lang="en-US" dirty="0">
                <a:solidFill>
                  <a:schemeClr val="accent6">
                    <a:lumMod val="75000"/>
                  </a:schemeClr>
                </a:solidFill>
              </a:rPr>
              <a:t>accurate</a:t>
            </a:r>
            <a:r>
              <a:rPr lang="en-US" dirty="0"/>
              <a:t> and </a:t>
            </a:r>
            <a:r>
              <a:rPr lang="en-US" dirty="0">
                <a:solidFill>
                  <a:schemeClr val="accent6">
                    <a:lumMod val="75000"/>
                  </a:schemeClr>
                </a:solidFill>
              </a:rPr>
              <a:t>exploitable</a:t>
            </a:r>
            <a:r>
              <a:rPr lang="en-US" dirty="0"/>
              <a:t> results</a:t>
            </a:r>
            <a:r>
              <a:rPr lang="en-US" dirty="0" smtClean="0"/>
              <a:t>.</a:t>
            </a:r>
          </a:p>
          <a:p>
            <a:endParaRPr lang="en-US" dirty="0" smtClean="0"/>
          </a:p>
          <a:p>
            <a:r>
              <a:rPr lang="en-US" dirty="0" err="1"/>
              <a:t>VisTA</a:t>
            </a:r>
            <a:r>
              <a:rPr lang="en-US" dirty="0"/>
              <a:t>, </a:t>
            </a:r>
            <a:r>
              <a:rPr lang="en-US" dirty="0" smtClean="0"/>
              <a:t>provides an </a:t>
            </a:r>
            <a:r>
              <a:rPr lang="en-US" dirty="0">
                <a:solidFill>
                  <a:schemeClr val="accent6">
                    <a:lumMod val="75000"/>
                  </a:schemeClr>
                </a:solidFill>
              </a:rPr>
              <a:t>interactive </a:t>
            </a:r>
            <a:r>
              <a:rPr lang="en-US" dirty="0"/>
              <a:t>solution for the </a:t>
            </a:r>
            <a:r>
              <a:rPr lang="en-US" dirty="0">
                <a:solidFill>
                  <a:schemeClr val="accent6">
                    <a:lumMod val="75000"/>
                  </a:schemeClr>
                </a:solidFill>
              </a:rPr>
              <a:t>exact</a:t>
            </a:r>
            <a:r>
              <a:rPr lang="en-US" dirty="0"/>
              <a:t> terminology alignment problem, required in the context of data provisioning and aggregation processes. </a:t>
            </a:r>
            <a:endParaRPr lang="en-US" dirty="0" smtClean="0"/>
          </a:p>
          <a:p>
            <a:endParaRPr lang="en-US" dirty="0"/>
          </a:p>
          <a:p>
            <a:r>
              <a:rPr lang="en-US" dirty="0" smtClean="0"/>
              <a:t>We </a:t>
            </a:r>
            <a:r>
              <a:rPr lang="en-US" dirty="0"/>
              <a:t>propose </a:t>
            </a:r>
            <a:r>
              <a:rPr lang="en-US" dirty="0" err="1"/>
              <a:t>VisTA</a:t>
            </a:r>
            <a:r>
              <a:rPr lang="en-US" dirty="0"/>
              <a:t> not as a competitive but as a </a:t>
            </a:r>
            <a:r>
              <a:rPr lang="en-US" dirty="0">
                <a:solidFill>
                  <a:schemeClr val="accent6">
                    <a:lumMod val="75000"/>
                  </a:schemeClr>
                </a:solidFill>
              </a:rPr>
              <a:t>complementary</a:t>
            </a:r>
            <a:r>
              <a:rPr lang="en-US" dirty="0"/>
              <a:t> supportive solution </a:t>
            </a:r>
            <a:r>
              <a:rPr lang="en-US" dirty="0" smtClean="0"/>
              <a:t>for </a:t>
            </a:r>
            <a:r>
              <a:rPr lang="en-US" dirty="0"/>
              <a:t>the work pending </a:t>
            </a:r>
            <a:r>
              <a:rPr lang="en-US" dirty="0" smtClean="0"/>
              <a:t>the </a:t>
            </a:r>
            <a:r>
              <a:rPr lang="en-US" dirty="0"/>
              <a:t>manual phase of an alignment procedure</a:t>
            </a:r>
            <a:r>
              <a:rPr lang="en-US" dirty="0" smtClean="0"/>
              <a:t>.</a:t>
            </a:r>
          </a:p>
          <a:p>
            <a:endParaRPr lang="en-US" dirty="0" smtClean="0"/>
          </a:p>
          <a:p>
            <a:r>
              <a:rPr lang="en-US" dirty="0" smtClean="0"/>
              <a:t>Future work:</a:t>
            </a:r>
          </a:p>
          <a:p>
            <a:pPr lvl="1"/>
            <a:r>
              <a:rPr lang="en-US" dirty="0" smtClean="0"/>
              <a:t>More features, alignment rules, etc.</a:t>
            </a:r>
          </a:p>
        </p:txBody>
      </p:sp>
      <p:sp>
        <p:nvSpPr>
          <p:cNvPr id="5" name="Slide Number Placeholder 4"/>
          <p:cNvSpPr>
            <a:spLocks noGrp="1"/>
          </p:cNvSpPr>
          <p:nvPr>
            <p:ph type="sldNum" sz="quarter" idx="4"/>
          </p:nvPr>
        </p:nvSpPr>
        <p:spPr/>
        <p:txBody>
          <a:bodyPr/>
          <a:lstStyle/>
          <a:p>
            <a:fld id="{9B859F67-28F6-44F9-8CE7-666D30219135}" type="slidenum">
              <a:rPr lang="en-US" smtClean="0"/>
              <a:pPr/>
              <a:t>29</a:t>
            </a:fld>
            <a:endParaRPr lang="en-US" dirty="0"/>
          </a:p>
        </p:txBody>
      </p:sp>
      <p:sp>
        <p:nvSpPr>
          <p:cNvPr id="6"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5631815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VisTA</a:t>
            </a:r>
            <a:r>
              <a:rPr lang="en-US" dirty="0"/>
              <a:t> </a:t>
            </a:r>
            <a:r>
              <a:rPr lang="en-US" dirty="0" smtClean="0"/>
              <a:t>in brief</a:t>
            </a:r>
            <a:endParaRPr lang="el-GR" dirty="0"/>
          </a:p>
        </p:txBody>
      </p:sp>
      <p:sp>
        <p:nvSpPr>
          <p:cNvPr id="3" name="Content Placeholder 2"/>
          <p:cNvSpPr>
            <a:spLocks noGrp="1"/>
          </p:cNvSpPr>
          <p:nvPr>
            <p:ph idx="1"/>
          </p:nvPr>
        </p:nvSpPr>
        <p:spPr/>
        <p:txBody>
          <a:bodyPr>
            <a:noAutofit/>
          </a:bodyPr>
          <a:lstStyle/>
          <a:p>
            <a:r>
              <a:rPr lang="en-US" sz="2400" dirty="0" smtClean="0"/>
              <a:t>Component </a:t>
            </a:r>
            <a:r>
              <a:rPr lang="en-US" sz="2400" dirty="0"/>
              <a:t>of the </a:t>
            </a:r>
            <a:r>
              <a:rPr lang="en-US" sz="2400" b="1" dirty="0"/>
              <a:t>Synergy Reference Model</a:t>
            </a:r>
            <a:r>
              <a:rPr lang="en-US" sz="2400" dirty="0"/>
              <a:t> (an initiative of the CIDOC CRM Special Interest Group for manipulation of data provisioning and aggregation processes</a:t>
            </a:r>
            <a:r>
              <a:rPr lang="en-US" sz="2400" dirty="0" smtClean="0"/>
              <a:t>)</a:t>
            </a:r>
            <a:endParaRPr lang="en-US" sz="2400" b="1" dirty="0" smtClean="0"/>
          </a:p>
          <a:p>
            <a:r>
              <a:rPr lang="en-US" sz="2400" b="1" dirty="0" smtClean="0"/>
              <a:t>Exact</a:t>
            </a:r>
            <a:r>
              <a:rPr lang="en-US" sz="2400" dirty="0" smtClean="0"/>
              <a:t> (not approximate) alignment </a:t>
            </a:r>
            <a:r>
              <a:rPr lang="en-US" sz="2400" dirty="0"/>
              <a:t>for </a:t>
            </a:r>
            <a:r>
              <a:rPr lang="en-US" sz="2400" dirty="0" smtClean="0"/>
              <a:t>RDF/SKOS terminologies =&gt; enables factual knowledge aggregation</a:t>
            </a:r>
          </a:p>
          <a:p>
            <a:r>
              <a:rPr lang="en-US" sz="2400" dirty="0" smtClean="0"/>
              <a:t>A simple </a:t>
            </a:r>
            <a:r>
              <a:rPr lang="en-US" sz="2400" dirty="0"/>
              <a:t>and friendly </a:t>
            </a:r>
            <a:r>
              <a:rPr lang="en-US" sz="2400" b="1" dirty="0"/>
              <a:t>web-based</a:t>
            </a:r>
            <a:r>
              <a:rPr lang="en-US" sz="2400" dirty="0"/>
              <a:t> user interface for the alignment between two </a:t>
            </a:r>
            <a:r>
              <a:rPr lang="en-US" sz="2400" dirty="0" smtClean="0"/>
              <a:t>terminologies</a:t>
            </a:r>
          </a:p>
          <a:p>
            <a:pPr lvl="1"/>
            <a:r>
              <a:rPr lang="en-US" sz="2400" b="1" dirty="0" smtClean="0"/>
              <a:t>visualizes</a:t>
            </a:r>
            <a:r>
              <a:rPr lang="en-US" sz="2400" dirty="0" smtClean="0"/>
              <a:t> </a:t>
            </a:r>
            <a:r>
              <a:rPr lang="en-US" sz="2400" dirty="0"/>
              <a:t>the terminology </a:t>
            </a:r>
            <a:r>
              <a:rPr lang="en-US" sz="2400" dirty="0" smtClean="0"/>
              <a:t>hierarchies</a:t>
            </a:r>
          </a:p>
          <a:p>
            <a:pPr lvl="1"/>
            <a:r>
              <a:rPr lang="en-US" sz="2400" dirty="0" smtClean="0"/>
              <a:t>enables </a:t>
            </a:r>
            <a:r>
              <a:rPr lang="en-US" sz="2400" dirty="0"/>
              <a:t>the </a:t>
            </a:r>
            <a:r>
              <a:rPr lang="en-US" sz="2400" b="1" dirty="0"/>
              <a:t>interactive</a:t>
            </a:r>
            <a:r>
              <a:rPr lang="en-US" sz="2400" dirty="0"/>
              <a:t> alignment </a:t>
            </a:r>
            <a:r>
              <a:rPr lang="en-US" sz="2400" dirty="0" smtClean="0"/>
              <a:t>process</a:t>
            </a:r>
          </a:p>
          <a:p>
            <a:pPr lvl="1"/>
            <a:r>
              <a:rPr lang="en-US" sz="2400" dirty="0" smtClean="0"/>
              <a:t>presents </a:t>
            </a:r>
            <a:r>
              <a:rPr lang="en-US" sz="2400" b="1" dirty="0" smtClean="0"/>
              <a:t>at working time </a:t>
            </a:r>
            <a:r>
              <a:rPr lang="en-US" sz="2400" dirty="0" smtClean="0"/>
              <a:t>the </a:t>
            </a:r>
            <a:r>
              <a:rPr lang="en-US" sz="2400" dirty="0"/>
              <a:t>alignment </a:t>
            </a:r>
            <a:r>
              <a:rPr lang="en-US" sz="2400" dirty="0" smtClean="0"/>
              <a:t>result</a:t>
            </a:r>
          </a:p>
        </p:txBody>
      </p:sp>
      <p:sp>
        <p:nvSpPr>
          <p:cNvPr id="5" name="Slide Number Placeholder 4"/>
          <p:cNvSpPr>
            <a:spLocks noGrp="1"/>
          </p:cNvSpPr>
          <p:nvPr>
            <p:ph type="sldNum" sz="quarter" idx="4"/>
          </p:nvPr>
        </p:nvSpPr>
        <p:spPr/>
        <p:txBody>
          <a:bodyPr/>
          <a:lstStyle/>
          <a:p>
            <a:fld id="{9B859F67-28F6-44F9-8CE7-666D30219135}" type="slidenum">
              <a:rPr lang="en-US" smtClean="0"/>
              <a:pPr/>
              <a:t>3</a:t>
            </a:fld>
            <a:endParaRPr lang="en-US" dirty="0"/>
          </a:p>
        </p:txBody>
      </p:sp>
      <p:sp>
        <p:nvSpPr>
          <p:cNvPr id="6"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30224261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&lt;/end of presentation&gt;</a:t>
            </a:r>
            <a:endParaRPr lang="el-GR" dirty="0"/>
          </a:p>
        </p:txBody>
      </p:sp>
      <p:sp>
        <p:nvSpPr>
          <p:cNvPr id="3" name="Content Placeholder 2"/>
          <p:cNvSpPr>
            <a:spLocks noGrp="1"/>
          </p:cNvSpPr>
          <p:nvPr>
            <p:ph idx="1"/>
          </p:nvPr>
        </p:nvSpPr>
        <p:spPr>
          <a:xfrm>
            <a:off x="457200" y="2235200"/>
            <a:ext cx="8229600" cy="3559523"/>
          </a:xfrm>
        </p:spPr>
        <p:txBody>
          <a:bodyPr>
            <a:normAutofit/>
          </a:bodyPr>
          <a:lstStyle/>
          <a:p>
            <a:pPr marL="0" indent="0" algn="ctr">
              <a:buNone/>
            </a:pPr>
            <a:endParaRPr lang="en-US" sz="4000" dirty="0" smtClean="0">
              <a:solidFill>
                <a:schemeClr val="accent6">
                  <a:lumMod val="75000"/>
                </a:schemeClr>
              </a:solidFill>
            </a:endParaRPr>
          </a:p>
          <a:p>
            <a:pPr marL="0" indent="0" algn="ctr">
              <a:buNone/>
            </a:pPr>
            <a:r>
              <a:rPr lang="en-US" sz="4000" dirty="0" smtClean="0">
                <a:solidFill>
                  <a:schemeClr val="accent6">
                    <a:lumMod val="75000"/>
                  </a:schemeClr>
                </a:solidFill>
              </a:rPr>
              <a:t>Questions or comments?</a:t>
            </a:r>
            <a:endParaRPr lang="el-GR" sz="4000" dirty="0">
              <a:solidFill>
                <a:schemeClr val="accent6">
                  <a:lumMod val="75000"/>
                </a:schemeClr>
              </a:solidFill>
            </a:endParaRPr>
          </a:p>
        </p:txBody>
      </p:sp>
      <p:sp>
        <p:nvSpPr>
          <p:cNvPr id="5" name="Slide Number Placeholder 4"/>
          <p:cNvSpPr>
            <a:spLocks noGrp="1"/>
          </p:cNvSpPr>
          <p:nvPr>
            <p:ph type="sldNum" sz="quarter" idx="4"/>
          </p:nvPr>
        </p:nvSpPr>
        <p:spPr/>
        <p:txBody>
          <a:bodyPr/>
          <a:lstStyle/>
          <a:p>
            <a:fld id="{9B859F67-28F6-44F9-8CE7-666D30219135}" type="slidenum">
              <a:rPr lang="en-US" smtClean="0"/>
              <a:pPr/>
              <a:t>30</a:t>
            </a:fld>
            <a:endParaRPr lang="en-US" dirty="0"/>
          </a:p>
        </p:txBody>
      </p:sp>
      <p:sp>
        <p:nvSpPr>
          <p:cNvPr id="6"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13603583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Terminology Alignment</a:t>
            </a:r>
            <a:endParaRPr lang="el-GR" dirty="0"/>
          </a:p>
        </p:txBody>
      </p:sp>
      <p:sp>
        <p:nvSpPr>
          <p:cNvPr id="5" name="Slide Number Placeholder 4"/>
          <p:cNvSpPr>
            <a:spLocks noGrp="1"/>
          </p:cNvSpPr>
          <p:nvPr>
            <p:ph type="sldNum" sz="quarter" idx="4"/>
          </p:nvPr>
        </p:nvSpPr>
        <p:spPr/>
        <p:txBody>
          <a:bodyPr/>
          <a:lstStyle/>
          <a:p>
            <a:fld id="{9B859F67-28F6-44F9-8CE7-666D30219135}" type="slidenum">
              <a:rPr lang="en-US" smtClean="0"/>
              <a:pPr/>
              <a:t>4</a:t>
            </a:fld>
            <a:endParaRPr lang="en-US" dirty="0"/>
          </a:p>
        </p:txBody>
      </p:sp>
      <p:sp>
        <p:nvSpPr>
          <p:cNvPr id="6" name="Flowchart: Alternate Process 5"/>
          <p:cNvSpPr/>
          <p:nvPr/>
        </p:nvSpPr>
        <p:spPr>
          <a:xfrm>
            <a:off x="1255465" y="1340768"/>
            <a:ext cx="2711549" cy="684076"/>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Terminology alignment</a:t>
            </a:r>
            <a:endParaRPr lang="el-GR" dirty="0"/>
          </a:p>
        </p:txBody>
      </p:sp>
      <p:sp>
        <p:nvSpPr>
          <p:cNvPr id="9" name="Equal 8"/>
          <p:cNvSpPr/>
          <p:nvPr/>
        </p:nvSpPr>
        <p:spPr>
          <a:xfrm>
            <a:off x="4226594" y="1451552"/>
            <a:ext cx="848866" cy="462508"/>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10" name="Flowchart: Alternate Process 9"/>
          <p:cNvSpPr/>
          <p:nvPr/>
        </p:nvSpPr>
        <p:spPr>
          <a:xfrm>
            <a:off x="5508104" y="1340768"/>
            <a:ext cx="2564829" cy="684076"/>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Thesauri </a:t>
            </a:r>
            <a:r>
              <a:rPr lang="en-US" dirty="0"/>
              <a:t>mapping</a:t>
            </a:r>
            <a:endParaRPr lang="el-GR" dirty="0"/>
          </a:p>
        </p:txBody>
      </p:sp>
      <p:sp>
        <p:nvSpPr>
          <p:cNvPr id="15" name="Left-Right Arrow Callout 14"/>
          <p:cNvSpPr/>
          <p:nvPr/>
        </p:nvSpPr>
        <p:spPr>
          <a:xfrm>
            <a:off x="3131840" y="2573957"/>
            <a:ext cx="3035324" cy="629780"/>
          </a:xfrm>
          <a:prstGeom prst="leftRightArrowCallout">
            <a:avLst>
              <a:gd name="adj1" fmla="val 25000"/>
              <a:gd name="adj2" fmla="val 28826"/>
              <a:gd name="adj3" fmla="val 85498"/>
              <a:gd name="adj4" fmla="val 4812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“Translation”</a:t>
            </a:r>
            <a:endParaRPr lang="el-GR" dirty="0"/>
          </a:p>
        </p:txBody>
      </p:sp>
      <p:sp>
        <p:nvSpPr>
          <p:cNvPr id="16" name="Flowchart: Alternate Process 15"/>
          <p:cNvSpPr/>
          <p:nvPr/>
        </p:nvSpPr>
        <p:spPr>
          <a:xfrm>
            <a:off x="1238350" y="2519661"/>
            <a:ext cx="1872208" cy="684076"/>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Terminology A</a:t>
            </a:r>
            <a:endParaRPr lang="el-GR" dirty="0"/>
          </a:p>
        </p:txBody>
      </p:sp>
      <p:sp>
        <p:nvSpPr>
          <p:cNvPr id="17" name="Flowchart: Alternate Process 16"/>
          <p:cNvSpPr/>
          <p:nvPr/>
        </p:nvSpPr>
        <p:spPr>
          <a:xfrm>
            <a:off x="6177458" y="2546809"/>
            <a:ext cx="1872208" cy="684076"/>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Terminology B</a:t>
            </a:r>
            <a:endParaRPr lang="el-GR" dirty="0"/>
          </a:p>
        </p:txBody>
      </p:sp>
      <p:sp>
        <p:nvSpPr>
          <p:cNvPr id="25" name="Flowchart: Alternate Process 24"/>
          <p:cNvSpPr/>
          <p:nvPr/>
        </p:nvSpPr>
        <p:spPr>
          <a:xfrm>
            <a:off x="3209342" y="4492248"/>
            <a:ext cx="2883371" cy="684076"/>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Individuals/Communities</a:t>
            </a:r>
            <a:endParaRPr lang="el-GR" dirty="0"/>
          </a:p>
        </p:txBody>
      </p:sp>
      <p:sp>
        <p:nvSpPr>
          <p:cNvPr id="24" name="Down Arrow Callout 23"/>
          <p:cNvSpPr/>
          <p:nvPr/>
        </p:nvSpPr>
        <p:spPr>
          <a:xfrm>
            <a:off x="3209342" y="3750639"/>
            <a:ext cx="2880320" cy="936104"/>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Communication</a:t>
            </a:r>
            <a:endParaRPr lang="el-GR" dirty="0"/>
          </a:p>
        </p:txBody>
      </p:sp>
      <p:sp>
        <p:nvSpPr>
          <p:cNvPr id="27" name="Isosceles Triangle 26"/>
          <p:cNvSpPr/>
          <p:nvPr/>
        </p:nvSpPr>
        <p:spPr>
          <a:xfrm flipV="1">
            <a:off x="4433478" y="2161197"/>
            <a:ext cx="432048" cy="18768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8" name="Isosceles Triangle 27"/>
          <p:cNvSpPr/>
          <p:nvPr/>
        </p:nvSpPr>
        <p:spPr>
          <a:xfrm flipV="1">
            <a:off x="4435003" y="3370441"/>
            <a:ext cx="432048" cy="18768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aphicFrame>
        <p:nvGraphicFramePr>
          <p:cNvPr id="23" name="Diagram 22"/>
          <p:cNvGraphicFramePr/>
          <p:nvPr>
            <p:extLst>
              <p:ext uri="{D42A27DB-BD31-4B8C-83A1-F6EECF244321}">
                <p14:modId xmlns:p14="http://schemas.microsoft.com/office/powerpoint/2010/main" val="1142080960"/>
              </p:ext>
            </p:extLst>
          </p:nvPr>
        </p:nvGraphicFramePr>
        <p:xfrm>
          <a:off x="5868144" y="3429000"/>
          <a:ext cx="3024336" cy="27363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4249486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graphicEl>
                                              <a:dgm id="{23344B55-2195-43ED-8717-8AE5157FC008}"/>
                                            </p:graphicEl>
                                          </p:spTgt>
                                        </p:tgtEl>
                                        <p:attrNameLst>
                                          <p:attrName>style.visibility</p:attrName>
                                        </p:attrNameLst>
                                      </p:cBhvr>
                                      <p:to>
                                        <p:strVal val="visible"/>
                                      </p:to>
                                    </p:set>
                                    <p:animEffect transition="in" filter="fade">
                                      <p:cBhvr>
                                        <p:cTn id="7" dur="2000"/>
                                        <p:tgtEl>
                                          <p:spTgt spid="23">
                                            <p:graphicEl>
                                              <a:dgm id="{23344B55-2195-43ED-8717-8AE5157FC008}"/>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graphicEl>
                                              <a:dgm id="{6D5C2906-95C6-4717-B800-F8BE06F1940B}"/>
                                            </p:graphicEl>
                                          </p:spTgt>
                                        </p:tgtEl>
                                        <p:attrNameLst>
                                          <p:attrName>style.visibility</p:attrName>
                                        </p:attrNameLst>
                                      </p:cBhvr>
                                      <p:to>
                                        <p:strVal val="visible"/>
                                      </p:to>
                                    </p:set>
                                    <p:animEffect transition="in" filter="fade">
                                      <p:cBhvr>
                                        <p:cTn id="10" dur="2000"/>
                                        <p:tgtEl>
                                          <p:spTgt spid="23">
                                            <p:graphicEl>
                                              <a:dgm id="{6D5C2906-95C6-4717-B800-F8BE06F1940B}"/>
                                            </p:graphic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graphicEl>
                                              <a:dgm id="{9A476120-980F-4C09-A5AA-2F8F377C63CA}"/>
                                            </p:graphicEl>
                                          </p:spTgt>
                                        </p:tgtEl>
                                        <p:attrNameLst>
                                          <p:attrName>style.visibility</p:attrName>
                                        </p:attrNameLst>
                                      </p:cBhvr>
                                      <p:to>
                                        <p:strVal val="visible"/>
                                      </p:to>
                                    </p:set>
                                    <p:animEffect transition="in" filter="fade">
                                      <p:cBhvr>
                                        <p:cTn id="13" dur="2000"/>
                                        <p:tgtEl>
                                          <p:spTgt spid="23">
                                            <p:graphicEl>
                                              <a:dgm id="{9A476120-980F-4C09-A5AA-2F8F377C63CA}"/>
                                            </p:graphic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3">
                                            <p:graphicEl>
                                              <a:dgm id="{83A51EBC-8C6E-4744-A3D0-48C19EC302BD}"/>
                                            </p:graphicEl>
                                          </p:spTgt>
                                        </p:tgtEl>
                                        <p:attrNameLst>
                                          <p:attrName>style.visibility</p:attrName>
                                        </p:attrNameLst>
                                      </p:cBhvr>
                                      <p:to>
                                        <p:strVal val="visible"/>
                                      </p:to>
                                    </p:set>
                                    <p:animEffect transition="in" filter="fade">
                                      <p:cBhvr>
                                        <p:cTn id="16" dur="2000"/>
                                        <p:tgtEl>
                                          <p:spTgt spid="23">
                                            <p:graphicEl>
                                              <a:dgm id="{83A51EBC-8C6E-4744-A3D0-48C19EC302BD}"/>
                                            </p:graphic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graphicEl>
                                              <a:dgm id="{12043E1F-02F4-4315-AB4A-87F823F25C42}"/>
                                            </p:graphicEl>
                                          </p:spTgt>
                                        </p:tgtEl>
                                        <p:attrNameLst>
                                          <p:attrName>style.visibility</p:attrName>
                                        </p:attrNameLst>
                                      </p:cBhvr>
                                      <p:to>
                                        <p:strVal val="visible"/>
                                      </p:to>
                                    </p:set>
                                    <p:animEffect transition="in" filter="fade">
                                      <p:cBhvr>
                                        <p:cTn id="19" dur="2000"/>
                                        <p:tgtEl>
                                          <p:spTgt spid="23">
                                            <p:graphicEl>
                                              <a:dgm id="{12043E1F-02F4-4315-AB4A-87F823F25C42}"/>
                                            </p:graphic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3">
                                            <p:graphicEl>
                                              <a:dgm id="{8FA80995-D6CB-4199-AE79-1360D638E2EF}"/>
                                            </p:graphicEl>
                                          </p:spTgt>
                                        </p:tgtEl>
                                        <p:attrNameLst>
                                          <p:attrName>style.visibility</p:attrName>
                                        </p:attrNameLst>
                                      </p:cBhvr>
                                      <p:to>
                                        <p:strVal val="visible"/>
                                      </p:to>
                                    </p:set>
                                    <p:animEffect transition="in" filter="fade">
                                      <p:cBhvr>
                                        <p:cTn id="22" dur="2000"/>
                                        <p:tgtEl>
                                          <p:spTgt spid="23">
                                            <p:graphicEl>
                                              <a:dgm id="{8FA80995-D6CB-4199-AE79-1360D638E2E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3" grpId="0">
        <p:bldSub>
          <a:bldDgm/>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Alignment in general </a:t>
            </a:r>
            <a:r>
              <a:rPr lang="en-US" baseline="30000" dirty="0" smtClean="0"/>
              <a:t>1/2</a:t>
            </a:r>
            <a:endParaRPr lang="el-GR" baseline="30000" dirty="0"/>
          </a:p>
        </p:txBody>
      </p:sp>
      <p:sp>
        <p:nvSpPr>
          <p:cNvPr id="3" name="Content Placeholder 2"/>
          <p:cNvSpPr>
            <a:spLocks noGrp="1"/>
          </p:cNvSpPr>
          <p:nvPr>
            <p:ph idx="1"/>
          </p:nvPr>
        </p:nvSpPr>
        <p:spPr>
          <a:xfrm>
            <a:off x="457200" y="1267200"/>
            <a:ext cx="8686800" cy="4826096"/>
          </a:xfrm>
        </p:spPr>
        <p:txBody>
          <a:bodyPr>
            <a:noAutofit/>
          </a:bodyPr>
          <a:lstStyle/>
          <a:p>
            <a:r>
              <a:rPr lang="en-US" sz="2400" dirty="0" smtClean="0"/>
              <a:t>The broader area of Alignment: </a:t>
            </a:r>
            <a:r>
              <a:rPr lang="en-US" sz="2400" dirty="0" smtClean="0">
                <a:solidFill>
                  <a:schemeClr val="accent6">
                    <a:lumMod val="75000"/>
                  </a:schemeClr>
                </a:solidFill>
              </a:rPr>
              <a:t>schema matching, schema mapping, ontology alignment</a:t>
            </a:r>
          </a:p>
          <a:p>
            <a:r>
              <a:rPr lang="en-US" sz="2400" dirty="0" smtClean="0"/>
              <a:t>Alignment is: The process of creating </a:t>
            </a:r>
            <a:r>
              <a:rPr lang="en-US" sz="2400" dirty="0" smtClean="0">
                <a:solidFill>
                  <a:schemeClr val="accent6">
                    <a:lumMod val="75000"/>
                  </a:schemeClr>
                </a:solidFill>
              </a:rPr>
              <a:t>correspondences</a:t>
            </a:r>
            <a:r>
              <a:rPr lang="en-US" sz="2400" dirty="0" smtClean="0"/>
              <a:t> (direct associations) between terms/concepts of different vocabularies.  E.g.  </a:t>
            </a:r>
            <a:r>
              <a:rPr lang="en-US" sz="2400" b="1" dirty="0" smtClean="0"/>
              <a:t>“alignment”</a:t>
            </a:r>
            <a:r>
              <a:rPr lang="en-US" sz="2400" dirty="0" smtClean="0"/>
              <a:t> may also be known as </a:t>
            </a:r>
            <a:r>
              <a:rPr lang="en-US" sz="2400" b="1" dirty="0" smtClean="0"/>
              <a:t>“matching”</a:t>
            </a:r>
          </a:p>
          <a:p>
            <a:r>
              <a:rPr lang="en-US" sz="2400" dirty="0" smtClean="0"/>
              <a:t>Proposed methods: </a:t>
            </a:r>
            <a:r>
              <a:rPr lang="en-US" sz="2400" dirty="0" smtClean="0">
                <a:solidFill>
                  <a:schemeClr val="accent6">
                    <a:lumMod val="75000"/>
                  </a:schemeClr>
                </a:solidFill>
              </a:rPr>
              <a:t>automatic</a:t>
            </a:r>
            <a:r>
              <a:rPr lang="en-US" sz="2400" dirty="0" smtClean="0"/>
              <a:t> or </a:t>
            </a:r>
            <a:r>
              <a:rPr lang="en-US" sz="2400" dirty="0" smtClean="0">
                <a:solidFill>
                  <a:schemeClr val="accent6">
                    <a:lumMod val="75000"/>
                  </a:schemeClr>
                </a:solidFill>
              </a:rPr>
              <a:t>semi-automatic</a:t>
            </a:r>
            <a:r>
              <a:rPr lang="en-US" sz="2400" dirty="0" smtClean="0"/>
              <a:t> </a:t>
            </a:r>
          </a:p>
          <a:p>
            <a:pPr lvl="1"/>
            <a:r>
              <a:rPr lang="en-US" sz="2400" dirty="0" smtClean="0"/>
              <a:t>configurable algorithms and workflows</a:t>
            </a:r>
          </a:p>
          <a:p>
            <a:pPr lvl="1"/>
            <a:r>
              <a:rPr lang="en-US" sz="2400" dirty="0" smtClean="0"/>
              <a:t>usually dealing with </a:t>
            </a:r>
            <a:r>
              <a:rPr lang="en-US" sz="2400" b="1" dirty="0" smtClean="0"/>
              <a:t>literal and/or structural </a:t>
            </a:r>
            <a:r>
              <a:rPr lang="en-US" sz="2400" b="1" dirty="0"/>
              <a:t>matching </a:t>
            </a:r>
            <a:endParaRPr lang="en-US" sz="2400" b="1" dirty="0" smtClean="0"/>
          </a:p>
          <a:p>
            <a:r>
              <a:rPr lang="en-US" sz="2400" dirty="0" smtClean="0"/>
              <a:t>Focusing on: </a:t>
            </a:r>
            <a:r>
              <a:rPr lang="en-US" sz="2400" dirty="0" smtClean="0">
                <a:solidFill>
                  <a:schemeClr val="accent6">
                    <a:lumMod val="75000"/>
                  </a:schemeClr>
                </a:solidFill>
              </a:rPr>
              <a:t>large</a:t>
            </a:r>
            <a:r>
              <a:rPr lang="en-US" sz="2400" dirty="0" smtClean="0"/>
              <a:t> datasets/schemas/ontologies/vocabularies</a:t>
            </a:r>
          </a:p>
          <a:p>
            <a:r>
              <a:rPr lang="en-US" sz="2400" dirty="0" smtClean="0"/>
              <a:t>Challenge: the </a:t>
            </a:r>
            <a:r>
              <a:rPr lang="en-US" sz="2400" dirty="0"/>
              <a:t>development of approaches </a:t>
            </a:r>
            <a:r>
              <a:rPr lang="en-US" sz="2400" dirty="0" smtClean="0"/>
              <a:t>with high </a:t>
            </a:r>
            <a:r>
              <a:rPr lang="en-US" sz="2400" dirty="0" smtClean="0">
                <a:solidFill>
                  <a:schemeClr val="accent6">
                    <a:lumMod val="75000"/>
                  </a:schemeClr>
                </a:solidFill>
              </a:rPr>
              <a:t>precision </a:t>
            </a:r>
            <a:r>
              <a:rPr lang="en-US" sz="2400" dirty="0" smtClean="0"/>
              <a:t>and </a:t>
            </a:r>
            <a:r>
              <a:rPr lang="en-US" sz="2400" dirty="0" smtClean="0">
                <a:solidFill>
                  <a:schemeClr val="accent6">
                    <a:lumMod val="75000"/>
                  </a:schemeClr>
                </a:solidFill>
              </a:rPr>
              <a:t>recall</a:t>
            </a:r>
          </a:p>
        </p:txBody>
      </p:sp>
      <p:sp>
        <p:nvSpPr>
          <p:cNvPr id="5" name="Slide Number Placeholder 4"/>
          <p:cNvSpPr>
            <a:spLocks noGrp="1"/>
          </p:cNvSpPr>
          <p:nvPr>
            <p:ph type="sldNum" sz="quarter" idx="4"/>
          </p:nvPr>
        </p:nvSpPr>
        <p:spPr/>
        <p:txBody>
          <a:bodyPr/>
          <a:lstStyle/>
          <a:p>
            <a:fld id="{9B859F67-28F6-44F9-8CE7-666D30219135}" type="slidenum">
              <a:rPr lang="en-US" smtClean="0"/>
              <a:pPr/>
              <a:t>5</a:t>
            </a:fld>
            <a:endParaRPr lang="en-US" dirty="0"/>
          </a:p>
        </p:txBody>
      </p:sp>
      <p:sp>
        <p:nvSpPr>
          <p:cNvPr id="6"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408241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Alignment in general </a:t>
            </a:r>
            <a:r>
              <a:rPr lang="en-US" baseline="30000" dirty="0" smtClean="0"/>
              <a:t>2/2</a:t>
            </a:r>
            <a:endParaRPr lang="el-GR" baseline="30000" dirty="0"/>
          </a:p>
        </p:txBody>
      </p:sp>
      <p:sp>
        <p:nvSpPr>
          <p:cNvPr id="5" name="Slide Number Placeholder 4"/>
          <p:cNvSpPr>
            <a:spLocks noGrp="1"/>
          </p:cNvSpPr>
          <p:nvPr>
            <p:ph type="sldNum" sz="quarter" idx="4"/>
          </p:nvPr>
        </p:nvSpPr>
        <p:spPr/>
        <p:txBody>
          <a:bodyPr/>
          <a:lstStyle/>
          <a:p>
            <a:fld id="{9B859F67-28F6-44F9-8CE7-666D30219135}" type="slidenum">
              <a:rPr lang="en-US" smtClean="0"/>
              <a:pPr/>
              <a:t>6</a:t>
            </a:fld>
            <a:endParaRPr lang="en-US" dirty="0"/>
          </a:p>
        </p:txBody>
      </p:sp>
      <p:grpSp>
        <p:nvGrpSpPr>
          <p:cNvPr id="34" name="Group 33"/>
          <p:cNvGrpSpPr/>
          <p:nvPr/>
        </p:nvGrpSpPr>
        <p:grpSpPr>
          <a:xfrm>
            <a:off x="3707904" y="1412776"/>
            <a:ext cx="5407076" cy="3385739"/>
            <a:chOff x="3736924" y="1196752"/>
            <a:chExt cx="5407076" cy="3385739"/>
          </a:xfrm>
        </p:grpSpPr>
        <p:pic>
          <p:nvPicPr>
            <p:cNvPr id="1027" name="Picture 3"/>
            <p:cNvPicPr>
              <a:picLocks noChangeAspect="1" noChangeArrowheads="1"/>
            </p:cNvPicPr>
            <p:nvPr/>
          </p:nvPicPr>
          <p:blipFill>
            <a:blip r:embed="rId3" cstate="print"/>
            <a:srcRect/>
            <a:stretch>
              <a:fillRect/>
            </a:stretch>
          </p:blipFill>
          <p:spPr bwMode="auto">
            <a:xfrm>
              <a:off x="3736924" y="1196752"/>
              <a:ext cx="5407076" cy="3385739"/>
            </a:xfrm>
            <a:prstGeom prst="rect">
              <a:avLst/>
            </a:prstGeom>
            <a:noFill/>
            <a:ln w="9525">
              <a:noFill/>
              <a:miter lim="800000"/>
              <a:headEnd/>
              <a:tailEnd/>
            </a:ln>
          </p:spPr>
        </p:pic>
        <p:cxnSp>
          <p:nvCxnSpPr>
            <p:cNvPr id="9" name="Straight Connector 8"/>
            <p:cNvCxnSpPr/>
            <p:nvPr/>
          </p:nvCxnSpPr>
          <p:spPr>
            <a:xfrm>
              <a:off x="5940152" y="2060848"/>
              <a:ext cx="1152128" cy="864096"/>
            </a:xfrm>
            <a:prstGeom prst="line">
              <a:avLst/>
            </a:prstGeom>
          </p:spPr>
          <p:style>
            <a:lnRef idx="2">
              <a:schemeClr val="accent2"/>
            </a:lnRef>
            <a:fillRef idx="0">
              <a:schemeClr val="accent2"/>
            </a:fillRef>
            <a:effectRef idx="1">
              <a:schemeClr val="accent2"/>
            </a:effectRef>
            <a:fontRef idx="minor">
              <a:schemeClr val="tx1"/>
            </a:fontRef>
          </p:style>
        </p:cxnSp>
        <p:cxnSp>
          <p:nvCxnSpPr>
            <p:cNvPr id="11" name="Straight Connector 10"/>
            <p:cNvCxnSpPr/>
            <p:nvPr/>
          </p:nvCxnSpPr>
          <p:spPr>
            <a:xfrm flipV="1">
              <a:off x="6084168" y="3356992"/>
              <a:ext cx="1008112" cy="1080120"/>
            </a:xfrm>
            <a:prstGeom prst="line">
              <a:avLst/>
            </a:prstGeom>
          </p:spPr>
          <p:style>
            <a:lnRef idx="2">
              <a:schemeClr val="accent2"/>
            </a:lnRef>
            <a:fillRef idx="0">
              <a:schemeClr val="accent2"/>
            </a:fillRef>
            <a:effectRef idx="1">
              <a:schemeClr val="accent2"/>
            </a:effectRef>
            <a:fontRef idx="minor">
              <a:schemeClr val="tx1"/>
            </a:fontRef>
          </p:style>
        </p:cxnSp>
        <p:cxnSp>
          <p:nvCxnSpPr>
            <p:cNvPr id="26" name="Straight Connector 25"/>
            <p:cNvCxnSpPr/>
            <p:nvPr/>
          </p:nvCxnSpPr>
          <p:spPr>
            <a:xfrm flipV="1">
              <a:off x="6156176" y="3212976"/>
              <a:ext cx="936104" cy="720080"/>
            </a:xfrm>
            <a:prstGeom prst="line">
              <a:avLst/>
            </a:prstGeom>
          </p:spPr>
          <p:style>
            <a:lnRef idx="2">
              <a:schemeClr val="accent2"/>
            </a:lnRef>
            <a:fillRef idx="0">
              <a:schemeClr val="accent2"/>
            </a:fillRef>
            <a:effectRef idx="1">
              <a:schemeClr val="accent2"/>
            </a:effectRef>
            <a:fontRef idx="minor">
              <a:schemeClr val="tx1"/>
            </a:fontRef>
          </p:style>
        </p:cxnSp>
      </p:grpSp>
      <p:sp>
        <p:nvSpPr>
          <p:cNvPr id="3" name="Content Placeholder 2"/>
          <p:cNvSpPr>
            <a:spLocks noGrp="1"/>
          </p:cNvSpPr>
          <p:nvPr>
            <p:ph idx="1"/>
          </p:nvPr>
        </p:nvSpPr>
        <p:spPr>
          <a:xfrm>
            <a:off x="457200" y="1267200"/>
            <a:ext cx="3538736" cy="3484983"/>
          </a:xfrm>
        </p:spPr>
        <p:txBody>
          <a:bodyPr>
            <a:normAutofit/>
          </a:bodyPr>
          <a:lstStyle/>
          <a:p>
            <a:pPr>
              <a:buNone/>
            </a:pPr>
            <a:r>
              <a:rPr lang="en-US" dirty="0" smtClean="0"/>
              <a:t>Takes place (usually)</a:t>
            </a:r>
          </a:p>
          <a:p>
            <a:r>
              <a:rPr lang="en-US" dirty="0" smtClean="0"/>
              <a:t>between two terminologies</a:t>
            </a:r>
          </a:p>
          <a:p>
            <a:pPr marL="0" indent="0">
              <a:buNone/>
            </a:pPr>
            <a:endParaRPr lang="en-US" dirty="0" smtClean="0"/>
          </a:p>
          <a:p>
            <a:pPr marL="0" indent="0">
              <a:buNone/>
            </a:pPr>
            <a:r>
              <a:rPr lang="en-US" dirty="0" smtClean="0"/>
              <a:t>Results in:</a:t>
            </a:r>
          </a:p>
          <a:p>
            <a:r>
              <a:rPr lang="en-US" dirty="0" smtClean="0"/>
              <a:t>the </a:t>
            </a:r>
            <a:r>
              <a:rPr lang="en-US" dirty="0" smtClean="0">
                <a:solidFill>
                  <a:schemeClr val="accent6">
                    <a:lumMod val="75000"/>
                  </a:schemeClr>
                </a:solidFill>
              </a:rPr>
              <a:t>estimation of the similarity </a:t>
            </a:r>
            <a:r>
              <a:rPr lang="en-US" dirty="0" smtClean="0"/>
              <a:t>among the terms</a:t>
            </a:r>
            <a:endParaRPr lang="en-US" dirty="0"/>
          </a:p>
          <a:p>
            <a:pPr>
              <a:buNone/>
            </a:pPr>
            <a:r>
              <a:rPr lang="en-US" sz="1800" i="1" dirty="0" smtClean="0"/>
              <a:t>e.g. </a:t>
            </a:r>
          </a:p>
          <a:p>
            <a:pPr>
              <a:buNone/>
            </a:pPr>
            <a:r>
              <a:rPr lang="en-US" sz="1800" i="1" dirty="0" smtClean="0"/>
              <a:t>Sim (member</a:t>
            </a:r>
            <a:r>
              <a:rPr lang="en-US" sz="1800" i="1" dirty="0"/>
              <a:t>, remember</a:t>
            </a:r>
            <a:r>
              <a:rPr lang="en-US" sz="1800" i="1" dirty="0" smtClean="0"/>
              <a:t>) = 87</a:t>
            </a:r>
            <a:r>
              <a:rPr lang="en-US" sz="1800" i="1" dirty="0"/>
              <a:t>% </a:t>
            </a:r>
          </a:p>
          <a:p>
            <a:pPr marL="0" indent="0">
              <a:spcBef>
                <a:spcPts val="0"/>
              </a:spcBef>
              <a:buClrTx/>
              <a:buSzTx/>
              <a:buNone/>
              <a:defRPr/>
            </a:pPr>
            <a:r>
              <a:rPr lang="en-US" sz="1800" i="1" dirty="0" smtClean="0"/>
              <a:t>Sim (member</a:t>
            </a:r>
            <a:r>
              <a:rPr lang="en-US" sz="1800" i="1" dirty="0"/>
              <a:t>, membership</a:t>
            </a:r>
            <a:r>
              <a:rPr lang="en-US" sz="1800" i="1" dirty="0" smtClean="0"/>
              <a:t>) = 75</a:t>
            </a:r>
            <a:r>
              <a:rPr lang="en-US" sz="1800" i="1" dirty="0"/>
              <a:t>% </a:t>
            </a:r>
          </a:p>
          <a:p>
            <a:endParaRPr lang="en-US" dirty="0" smtClean="0"/>
          </a:p>
          <a:p>
            <a:endParaRPr lang="en-US" dirty="0"/>
          </a:p>
          <a:p>
            <a:endParaRPr lang="el-GR" dirty="0"/>
          </a:p>
        </p:txBody>
      </p:sp>
      <p:sp>
        <p:nvSpPr>
          <p:cNvPr id="35" name="Content Placeholder 2"/>
          <p:cNvSpPr txBox="1">
            <a:spLocks/>
          </p:cNvSpPr>
          <p:nvPr/>
        </p:nvSpPr>
        <p:spPr>
          <a:xfrm>
            <a:off x="395536" y="4653136"/>
            <a:ext cx="8280920" cy="1368152"/>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
                <a:schemeClr val="accent1">
                  <a:lumMod val="75000"/>
                </a:schemeClr>
              </a:buClr>
              <a:buSzPct val="120000"/>
              <a:buFont typeface="Arial" panose="020B0604020202020204"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Even </a:t>
            </a:r>
            <a:r>
              <a:rPr lang="en-US" sz="2000" dirty="0" smtClean="0"/>
              <a:t>if </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more accurate results</a:t>
            </a:r>
            <a:r>
              <a:rPr lang="en-US" sz="2000" dirty="0" smtClean="0"/>
              <a:t>…</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accent1">
                  <a:lumMod val="75000"/>
                </a:schemeClr>
              </a:buClr>
              <a:buSzPct val="120000"/>
              <a:buFont typeface="Arial" panose="020B0604020202020204" pitchFamily="34" charset="0"/>
              <a:buNone/>
              <a:tabLst/>
              <a:defRPr/>
            </a:pPr>
            <a:r>
              <a:rPr lang="en-US" sz="2000" dirty="0" smtClean="0"/>
              <a:t>T</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he question is:</a:t>
            </a:r>
          </a:p>
          <a:p>
            <a:pPr marL="342900" marR="0" lvl="0" indent="-342900" algn="l" defTabSz="914400" rtl="0" eaLnBrk="1" fontAlgn="auto" latinLnBrk="0" hangingPunct="1">
              <a:lnSpc>
                <a:spcPct val="100000"/>
              </a:lnSpc>
              <a:spcBef>
                <a:spcPct val="20000"/>
              </a:spcBef>
              <a:spcAft>
                <a:spcPts val="0"/>
              </a:spcAft>
              <a:buClr>
                <a:schemeClr val="accent1">
                  <a:lumMod val="75000"/>
                </a:schemeClr>
              </a:buClr>
              <a:buSzPct val="120000"/>
              <a:buFont typeface="Arial" pitchFamily="34" charset="0"/>
              <a:buChar char="•"/>
              <a:tabLst/>
              <a:defRPr/>
            </a:pPr>
            <a:r>
              <a:rPr lang="en-US" sz="2100" dirty="0" smtClean="0"/>
              <a:t>How</a:t>
            </a:r>
            <a:r>
              <a:rPr lang="en-US" sz="2000" dirty="0" smtClean="0"/>
              <a:t> a </a:t>
            </a:r>
            <a:r>
              <a:rPr lang="en-US" sz="2000" dirty="0" smtClean="0">
                <a:solidFill>
                  <a:schemeClr val="accent6">
                    <a:lumMod val="75000"/>
                  </a:schemeClr>
                </a:solidFill>
              </a:rPr>
              <a:t>percentage value</a:t>
            </a:r>
            <a:r>
              <a:rPr lang="en-US" sz="2000" dirty="0" smtClean="0"/>
              <a:t> can </a:t>
            </a:r>
            <a:r>
              <a:rPr lang="en-US" sz="2000" dirty="0" smtClean="0">
                <a:solidFill>
                  <a:schemeClr val="accent6">
                    <a:lumMod val="75000"/>
                  </a:schemeClr>
                </a:solidFill>
              </a:rPr>
              <a:t>factually</a:t>
            </a:r>
            <a:r>
              <a:rPr lang="en-US" sz="2000" dirty="0" smtClean="0"/>
              <a:t> contribute to a </a:t>
            </a:r>
            <a:r>
              <a:rPr lang="en-US" sz="2000" dirty="0" smtClean="0">
                <a:solidFill>
                  <a:schemeClr val="accent6">
                    <a:lumMod val="75000"/>
                  </a:schemeClr>
                </a:solidFill>
              </a:rPr>
              <a:t>semantic knowledge aggregator</a:t>
            </a:r>
            <a:r>
              <a:rPr lang="en-US" sz="2000" dirty="0" smtClean="0"/>
              <a:t>? </a:t>
            </a:r>
          </a:p>
          <a:p>
            <a:pPr>
              <a:defRPr/>
            </a:pPr>
            <a:r>
              <a:rPr lang="en-US" sz="2000" dirty="0" smtClean="0"/>
              <a:t>	(What does a percentage value semantically mean?)</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accent1">
                  <a:lumMod val="75000"/>
                </a:schemeClr>
              </a:buClr>
              <a:buSzPct val="120000"/>
              <a:buFont typeface="Arial" panose="020B0604020202020204" pitchFamily="34" charset="0"/>
              <a:buChar char="•"/>
              <a:tabLst/>
              <a:defRPr/>
            </a:pPr>
            <a:endParaRPr kumimoji="0" lang="el-GR"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12"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33918322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l-GR" dirty="0"/>
          </a:p>
        </p:txBody>
      </p:sp>
      <p:sp>
        <p:nvSpPr>
          <p:cNvPr id="3" name="Content Placeholder 2"/>
          <p:cNvSpPr>
            <a:spLocks noGrp="1"/>
          </p:cNvSpPr>
          <p:nvPr>
            <p:ph idx="1"/>
          </p:nvPr>
        </p:nvSpPr>
        <p:spPr/>
        <p:txBody>
          <a:bodyPr>
            <a:normAutofit lnSpcReduction="10000"/>
          </a:bodyPr>
          <a:lstStyle/>
          <a:p>
            <a:pPr>
              <a:defRPr/>
            </a:pPr>
            <a:r>
              <a:rPr lang="en-US" dirty="0"/>
              <a:t>The </a:t>
            </a:r>
            <a:r>
              <a:rPr lang="en-US" dirty="0">
                <a:solidFill>
                  <a:schemeClr val="accent6">
                    <a:lumMod val="75000"/>
                  </a:schemeClr>
                </a:solidFill>
              </a:rPr>
              <a:t>approximate</a:t>
            </a:r>
            <a:r>
              <a:rPr lang="en-US" dirty="0"/>
              <a:t> results of estimated </a:t>
            </a:r>
            <a:r>
              <a:rPr lang="en-US" dirty="0" smtClean="0"/>
              <a:t>similarity among terms, give </a:t>
            </a:r>
            <a:r>
              <a:rPr lang="en-US" dirty="0">
                <a:solidFill>
                  <a:schemeClr val="accent6">
                    <a:lumMod val="75000"/>
                  </a:schemeClr>
                </a:solidFill>
              </a:rPr>
              <a:t>no semantics</a:t>
            </a:r>
            <a:r>
              <a:rPr lang="en-US" dirty="0" smtClean="0"/>
              <a:t> about the similar terms</a:t>
            </a:r>
            <a:endParaRPr lang="en-US" dirty="0"/>
          </a:p>
          <a:p>
            <a:pPr>
              <a:defRPr/>
            </a:pPr>
            <a:endParaRPr lang="en-US" dirty="0" smtClean="0"/>
          </a:p>
          <a:p>
            <a:pPr>
              <a:defRPr/>
            </a:pPr>
            <a:r>
              <a:rPr lang="en-US" dirty="0" smtClean="0"/>
              <a:t>To make the Alignment result useful to a knowledge aggregator </a:t>
            </a:r>
            <a:r>
              <a:rPr lang="en-US" dirty="0" smtClean="0">
                <a:solidFill>
                  <a:schemeClr val="accent6">
                    <a:lumMod val="75000"/>
                  </a:schemeClr>
                </a:solidFill>
              </a:rPr>
              <a:t>specific semantic relations</a:t>
            </a:r>
            <a:r>
              <a:rPr lang="en-US" dirty="0" smtClean="0"/>
              <a:t> have to be defined at least between the most “similar” terms</a:t>
            </a:r>
          </a:p>
          <a:p>
            <a:endParaRPr lang="en-US" dirty="0" smtClean="0"/>
          </a:p>
          <a:p>
            <a:r>
              <a:rPr lang="en-US" dirty="0" smtClean="0"/>
              <a:t>Last phase </a:t>
            </a:r>
            <a:r>
              <a:rPr lang="en-US" dirty="0"/>
              <a:t>of </a:t>
            </a:r>
            <a:r>
              <a:rPr lang="en-US" dirty="0" smtClean="0"/>
              <a:t>an automatic (approximate) alignment: the </a:t>
            </a:r>
            <a:r>
              <a:rPr lang="en-US" dirty="0" smtClean="0">
                <a:solidFill>
                  <a:schemeClr val="accent6">
                    <a:lumMod val="75000"/>
                  </a:schemeClr>
                </a:solidFill>
              </a:rPr>
              <a:t>human convention</a:t>
            </a:r>
            <a:r>
              <a:rPr lang="en-US" dirty="0" smtClean="0"/>
              <a:t> (manual process). The only method preserving precision with high recall.</a:t>
            </a:r>
          </a:p>
          <a:p>
            <a:pPr marL="0" indent="0">
              <a:buNone/>
            </a:pPr>
            <a:endParaRPr lang="en-US" dirty="0" smtClean="0"/>
          </a:p>
          <a:p>
            <a:r>
              <a:rPr lang="en-US" dirty="0" smtClean="0">
                <a:solidFill>
                  <a:schemeClr val="accent6">
                    <a:lumMod val="75000"/>
                  </a:schemeClr>
                </a:solidFill>
              </a:rPr>
              <a:t>Lack</a:t>
            </a:r>
            <a:r>
              <a:rPr lang="en-US" dirty="0" smtClean="0"/>
              <a:t> of GUI for supporting visual interactive alignment. Existing GUIs operate usually in 2 separated steps: </a:t>
            </a:r>
          </a:p>
          <a:p>
            <a:pPr algn="ctr">
              <a:buNone/>
            </a:pPr>
            <a:r>
              <a:rPr lang="en-US" dirty="0" smtClean="0"/>
              <a:t>a </a:t>
            </a:r>
            <a:r>
              <a:rPr lang="en-US" dirty="0" smtClean="0">
                <a:solidFill>
                  <a:schemeClr val="accent6">
                    <a:lumMod val="75000"/>
                  </a:schemeClr>
                </a:solidFill>
              </a:rPr>
              <a:t>configuration phase</a:t>
            </a:r>
            <a:r>
              <a:rPr lang="en-US" dirty="0" smtClean="0"/>
              <a:t> followed by a </a:t>
            </a:r>
            <a:r>
              <a:rPr lang="en-US" dirty="0" smtClean="0">
                <a:solidFill>
                  <a:schemeClr val="accent6">
                    <a:lumMod val="75000"/>
                  </a:schemeClr>
                </a:solidFill>
              </a:rPr>
              <a:t>rendering phase </a:t>
            </a:r>
            <a:r>
              <a:rPr lang="en-US" dirty="0" smtClean="0"/>
              <a:t>of the result</a:t>
            </a:r>
          </a:p>
        </p:txBody>
      </p:sp>
      <p:sp>
        <p:nvSpPr>
          <p:cNvPr id="5" name="Slide Number Placeholder 4"/>
          <p:cNvSpPr>
            <a:spLocks noGrp="1"/>
          </p:cNvSpPr>
          <p:nvPr>
            <p:ph type="sldNum" sz="quarter" idx="4"/>
          </p:nvPr>
        </p:nvSpPr>
        <p:spPr/>
        <p:txBody>
          <a:bodyPr/>
          <a:lstStyle/>
          <a:p>
            <a:fld id="{9B859F67-28F6-44F9-8CE7-666D30219135}" type="slidenum">
              <a:rPr lang="en-US" smtClean="0"/>
              <a:pPr/>
              <a:t>7</a:t>
            </a:fld>
            <a:endParaRPr lang="en-US" dirty="0"/>
          </a:p>
        </p:txBody>
      </p:sp>
      <p:sp>
        <p:nvSpPr>
          <p:cNvPr id="7"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33918322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work </a:t>
            </a:r>
            <a:endParaRPr lang="en-US" dirty="0"/>
          </a:p>
        </p:txBody>
      </p:sp>
      <p:graphicFrame>
        <p:nvGraphicFramePr>
          <p:cNvPr id="4" name="Content Placeholder 7"/>
          <p:cNvGraphicFramePr>
            <a:graphicFrameLocks noGrp="1"/>
          </p:cNvGraphicFramePr>
          <p:nvPr>
            <p:ph idx="1"/>
            <p:extLst>
              <p:ext uri="{D42A27DB-BD31-4B8C-83A1-F6EECF244321}">
                <p14:modId xmlns:p14="http://schemas.microsoft.com/office/powerpoint/2010/main" val="700842742"/>
              </p:ext>
            </p:extLst>
          </p:nvPr>
        </p:nvGraphicFramePr>
        <p:xfrm>
          <a:off x="457200" y="1268413"/>
          <a:ext cx="8229599" cy="4038599"/>
        </p:xfrm>
        <a:graphic>
          <a:graphicData uri="http://schemas.openxmlformats.org/drawingml/2006/table">
            <a:tbl>
              <a:tblPr firstRow="1" firstCol="1" bandRow="1">
                <a:tableStyleId>{5C22544A-7EE6-4342-B048-85BDC9FD1C3A}</a:tableStyleId>
              </a:tblPr>
              <a:tblGrid>
                <a:gridCol w="1230593"/>
                <a:gridCol w="1922804"/>
                <a:gridCol w="1554827"/>
                <a:gridCol w="2213868"/>
                <a:gridCol w="1307507"/>
              </a:tblGrid>
              <a:tr h="578979">
                <a:tc>
                  <a:txBody>
                    <a:bodyPr/>
                    <a:lstStyle/>
                    <a:p>
                      <a:pPr indent="144145" algn="ctr" hangingPunct="0">
                        <a:lnSpc>
                          <a:spcPts val="1200"/>
                        </a:lnSpc>
                        <a:spcAft>
                          <a:spcPts val="0"/>
                        </a:spcAft>
                      </a:pPr>
                      <a:r>
                        <a:rPr lang="el-GR" sz="1200" b="1" i="0" dirty="0" err="1">
                          <a:effectLst/>
                        </a:rPr>
                        <a:t>Method</a:t>
                      </a:r>
                      <a:endParaRPr lang="el-GR" sz="1200" b="1" i="0" dirty="0">
                        <a:effectLst/>
                        <a:latin typeface="Times New Roman"/>
                        <a:ea typeface="Times New Roman"/>
                        <a:cs typeface="Times New Roman"/>
                      </a:endParaRPr>
                    </a:p>
                  </a:txBody>
                  <a:tcPr marL="66726" marR="66726" marT="0" marB="0" anchor="ctr"/>
                </a:tc>
                <a:tc>
                  <a:txBody>
                    <a:bodyPr/>
                    <a:lstStyle/>
                    <a:p>
                      <a:pPr indent="144145" algn="ctr" hangingPunct="0">
                        <a:lnSpc>
                          <a:spcPts val="1200"/>
                        </a:lnSpc>
                        <a:spcAft>
                          <a:spcPts val="0"/>
                        </a:spcAft>
                      </a:pPr>
                      <a:r>
                        <a:rPr lang="en-US" sz="1200" b="1" i="0" dirty="0">
                          <a:effectLst/>
                        </a:rPr>
                        <a:t>Supportive GUIs</a:t>
                      </a:r>
                      <a:endParaRPr lang="el-GR" sz="1200" b="1" i="0" dirty="0">
                        <a:effectLst/>
                        <a:latin typeface="Times New Roman"/>
                        <a:ea typeface="Times New Roman"/>
                        <a:cs typeface="Times New Roman"/>
                      </a:endParaRPr>
                    </a:p>
                  </a:txBody>
                  <a:tcPr marL="66726" marR="66726" marT="0" marB="0" anchor="ctr"/>
                </a:tc>
                <a:tc>
                  <a:txBody>
                    <a:bodyPr/>
                    <a:lstStyle/>
                    <a:p>
                      <a:pPr indent="144145" algn="ctr" hangingPunct="0">
                        <a:lnSpc>
                          <a:spcPts val="1200"/>
                        </a:lnSpc>
                        <a:spcAft>
                          <a:spcPts val="0"/>
                        </a:spcAft>
                      </a:pPr>
                      <a:r>
                        <a:rPr lang="el-GR" sz="1200" b="1" i="0" dirty="0" err="1">
                          <a:effectLst/>
                        </a:rPr>
                        <a:t>Input</a:t>
                      </a:r>
                      <a:r>
                        <a:rPr lang="el-GR" sz="1200" b="1" i="0" dirty="0">
                          <a:effectLst/>
                        </a:rPr>
                        <a:t> </a:t>
                      </a:r>
                      <a:r>
                        <a:rPr lang="el-GR" sz="1200" b="1" i="0" dirty="0" err="1">
                          <a:effectLst/>
                        </a:rPr>
                        <a:t>size</a:t>
                      </a:r>
                      <a:endParaRPr lang="el-GR" sz="1200" b="1" i="0" dirty="0">
                        <a:effectLst/>
                        <a:latin typeface="Times New Roman"/>
                        <a:ea typeface="Times New Roman"/>
                        <a:cs typeface="Times New Roman"/>
                      </a:endParaRPr>
                    </a:p>
                  </a:txBody>
                  <a:tcPr marL="66726" marR="66726" marT="0" marB="0" anchor="ctr"/>
                </a:tc>
                <a:tc>
                  <a:txBody>
                    <a:bodyPr/>
                    <a:lstStyle/>
                    <a:p>
                      <a:pPr indent="144145" algn="ctr" hangingPunct="0">
                        <a:lnSpc>
                          <a:spcPts val="1200"/>
                        </a:lnSpc>
                        <a:spcAft>
                          <a:spcPts val="0"/>
                        </a:spcAft>
                      </a:pPr>
                      <a:r>
                        <a:rPr lang="el-GR" sz="1200" b="1" i="0" dirty="0" err="1">
                          <a:effectLst/>
                        </a:rPr>
                        <a:t>Output</a:t>
                      </a:r>
                      <a:r>
                        <a:rPr lang="el-GR" sz="1200" b="1" i="0" dirty="0">
                          <a:effectLst/>
                        </a:rPr>
                        <a:t> </a:t>
                      </a:r>
                      <a:r>
                        <a:rPr lang="el-GR" sz="1200" b="1" i="0" dirty="0" err="1">
                          <a:effectLst/>
                        </a:rPr>
                        <a:t>accuracy</a:t>
                      </a:r>
                      <a:endParaRPr lang="el-GR" sz="1200" b="1" i="0" dirty="0">
                        <a:effectLst/>
                        <a:latin typeface="Times New Roman"/>
                        <a:ea typeface="Times New Roman"/>
                        <a:cs typeface="Times New Roman"/>
                      </a:endParaRPr>
                    </a:p>
                  </a:txBody>
                  <a:tcPr marL="66726" marR="66726" marT="0" marB="0" anchor="ctr"/>
                </a:tc>
                <a:tc>
                  <a:txBody>
                    <a:bodyPr/>
                    <a:lstStyle/>
                    <a:p>
                      <a:pPr indent="144145" algn="ctr" hangingPunct="0">
                        <a:lnSpc>
                          <a:spcPts val="1200"/>
                        </a:lnSpc>
                        <a:spcAft>
                          <a:spcPts val="0"/>
                        </a:spcAft>
                      </a:pPr>
                      <a:r>
                        <a:rPr lang="el-GR" sz="1200" b="1" i="0" dirty="0" err="1">
                          <a:effectLst/>
                        </a:rPr>
                        <a:t>Exploitability</a:t>
                      </a:r>
                      <a:r>
                        <a:rPr lang="en-US" sz="1200" b="1" i="0" dirty="0">
                          <a:effectLst/>
                        </a:rPr>
                        <a:t> of result</a:t>
                      </a:r>
                      <a:endParaRPr lang="el-GR" sz="1200" b="1" i="0" dirty="0">
                        <a:effectLst/>
                        <a:latin typeface="Times New Roman"/>
                        <a:ea typeface="Times New Roman"/>
                        <a:cs typeface="Times New Roman"/>
                      </a:endParaRPr>
                    </a:p>
                  </a:txBody>
                  <a:tcPr marL="66726" marR="66726" marT="0" marB="0" anchor="ctr"/>
                </a:tc>
              </a:tr>
              <a:tr h="992600">
                <a:tc>
                  <a:txBody>
                    <a:bodyPr/>
                    <a:lstStyle/>
                    <a:p>
                      <a:pPr indent="144145" algn="ctr" hangingPunct="0">
                        <a:lnSpc>
                          <a:spcPts val="1200"/>
                        </a:lnSpc>
                        <a:spcAft>
                          <a:spcPts val="0"/>
                        </a:spcAft>
                      </a:pPr>
                      <a:r>
                        <a:rPr lang="el-GR" sz="1400">
                          <a:effectLst/>
                        </a:rPr>
                        <a:t>Automatic</a:t>
                      </a:r>
                      <a:endParaRPr lang="el-GR" sz="1400">
                        <a:effectLst/>
                        <a:latin typeface="Times New Roman"/>
                        <a:ea typeface="Times New Roman"/>
                        <a:cs typeface="Times New Roman"/>
                      </a:endParaRPr>
                    </a:p>
                  </a:txBody>
                  <a:tcPr marL="66726" marR="66726" marT="0" marB="0" anchor="ctr"/>
                </a:tc>
                <a:tc>
                  <a:txBody>
                    <a:bodyPr/>
                    <a:lstStyle/>
                    <a:p>
                      <a:pPr indent="144145" algn="ctr" hangingPunct="0">
                        <a:lnSpc>
                          <a:spcPct val="120000"/>
                        </a:lnSpc>
                        <a:spcAft>
                          <a:spcPts val="0"/>
                        </a:spcAft>
                      </a:pPr>
                      <a:r>
                        <a:rPr lang="en-US" sz="1400" dirty="0" smtClean="0">
                          <a:effectLst/>
                        </a:rPr>
                        <a:t>Yes,</a:t>
                      </a:r>
                      <a:r>
                        <a:rPr lang="en-US" sz="1400" baseline="0" dirty="0" smtClean="0">
                          <a:effectLst/>
                        </a:rPr>
                        <a:t> </a:t>
                      </a:r>
                      <a:r>
                        <a:rPr lang="en-US" sz="1400" dirty="0" smtClean="0">
                          <a:effectLst/>
                        </a:rPr>
                        <a:t>for </a:t>
                      </a:r>
                      <a:r>
                        <a:rPr lang="en-US" sz="1400" dirty="0">
                          <a:effectLst/>
                        </a:rPr>
                        <a:t>configs</a:t>
                      </a:r>
                      <a:endParaRPr lang="el-GR" sz="1400" dirty="0">
                        <a:effectLst/>
                        <a:latin typeface="Times New Roman"/>
                        <a:ea typeface="Times New Roman"/>
                        <a:cs typeface="Times New Roman"/>
                      </a:endParaRPr>
                    </a:p>
                  </a:txBody>
                  <a:tcPr marL="66726" marR="66726" marT="0" marB="0" anchor="ctr"/>
                </a:tc>
                <a:tc rowSpan="2">
                  <a:txBody>
                    <a:bodyPr/>
                    <a:lstStyle/>
                    <a:p>
                      <a:pPr indent="144145" algn="ctr" hangingPunct="0">
                        <a:lnSpc>
                          <a:spcPts val="1200"/>
                        </a:lnSpc>
                        <a:spcAft>
                          <a:spcPts val="0"/>
                        </a:spcAft>
                      </a:pPr>
                      <a:r>
                        <a:rPr lang="el-GR" sz="1400" dirty="0">
                          <a:effectLst/>
                        </a:rPr>
                        <a:t>Large</a:t>
                      </a:r>
                      <a:endParaRPr lang="el-GR" sz="1400" dirty="0">
                        <a:effectLst/>
                        <a:latin typeface="Times New Roman"/>
                        <a:ea typeface="Times New Roman"/>
                        <a:cs typeface="Times New Roman"/>
                      </a:endParaRPr>
                    </a:p>
                  </a:txBody>
                  <a:tcPr marL="66726" marR="66726" marT="0" marB="0" anchor="ctr"/>
                </a:tc>
                <a:tc rowSpan="2">
                  <a:txBody>
                    <a:bodyPr/>
                    <a:lstStyle/>
                    <a:p>
                      <a:pPr indent="144145" algn="ctr" hangingPunct="0">
                        <a:lnSpc>
                          <a:spcPts val="1200"/>
                        </a:lnSpc>
                        <a:spcAft>
                          <a:spcPts val="0"/>
                        </a:spcAft>
                      </a:pPr>
                      <a:r>
                        <a:rPr lang="en-GB" sz="1400" dirty="0">
                          <a:effectLst/>
                        </a:rPr>
                        <a:t>Approximate, e.g. estimation of similarity between terms</a:t>
                      </a:r>
                      <a:endParaRPr lang="el-GR" sz="1400" dirty="0">
                        <a:effectLst/>
                        <a:latin typeface="Times New Roman"/>
                        <a:ea typeface="Times New Roman"/>
                        <a:cs typeface="Times New Roman"/>
                      </a:endParaRPr>
                    </a:p>
                  </a:txBody>
                  <a:tcPr marL="66726" marR="66726" marT="0" marB="0" anchor="ctr"/>
                </a:tc>
                <a:tc rowSpan="2">
                  <a:txBody>
                    <a:bodyPr/>
                    <a:lstStyle/>
                    <a:p>
                      <a:pPr indent="144145" algn="ctr" hangingPunct="0">
                        <a:lnSpc>
                          <a:spcPts val="1200"/>
                        </a:lnSpc>
                        <a:spcAft>
                          <a:spcPts val="0"/>
                        </a:spcAft>
                      </a:pPr>
                      <a:r>
                        <a:rPr lang="el-GR" sz="1400" dirty="0">
                          <a:effectLst/>
                        </a:rPr>
                        <a:t>?</a:t>
                      </a:r>
                      <a:endParaRPr lang="el-GR" sz="1400" dirty="0">
                        <a:effectLst/>
                        <a:latin typeface="Times New Roman"/>
                        <a:ea typeface="Times New Roman"/>
                        <a:cs typeface="Times New Roman"/>
                      </a:endParaRPr>
                    </a:p>
                  </a:txBody>
                  <a:tcPr marL="66726" marR="66726" marT="0" marB="0" anchor="ctr"/>
                </a:tc>
              </a:tr>
              <a:tr h="902793">
                <a:tc rowSpan="2">
                  <a:txBody>
                    <a:bodyPr/>
                    <a:lstStyle/>
                    <a:p>
                      <a:pPr indent="144145" algn="ctr" hangingPunct="0">
                        <a:lnSpc>
                          <a:spcPts val="1200"/>
                        </a:lnSpc>
                        <a:spcAft>
                          <a:spcPts val="0"/>
                        </a:spcAft>
                      </a:pPr>
                      <a:r>
                        <a:rPr lang="el-GR" sz="1400" dirty="0" err="1">
                          <a:effectLst/>
                        </a:rPr>
                        <a:t>Semi</a:t>
                      </a:r>
                      <a:r>
                        <a:rPr lang="el-GR" sz="1400" dirty="0">
                          <a:effectLst/>
                        </a:rPr>
                        <a:t>-</a:t>
                      </a:r>
                      <a:r>
                        <a:rPr lang="el-GR" sz="1400" dirty="0" err="1">
                          <a:effectLst/>
                        </a:rPr>
                        <a:t>Automatic</a:t>
                      </a:r>
                      <a:endParaRPr lang="el-GR" sz="1400" dirty="0">
                        <a:effectLst/>
                        <a:latin typeface="Times New Roman"/>
                        <a:ea typeface="Times New Roman"/>
                        <a:cs typeface="Times New Roman"/>
                      </a:endParaRPr>
                    </a:p>
                  </a:txBody>
                  <a:tcPr marL="66726" marR="66726" marT="0" marB="0" anchor="ctr"/>
                </a:tc>
                <a:tc rowSpan="2">
                  <a:txBody>
                    <a:bodyPr/>
                    <a:lstStyle/>
                    <a:p>
                      <a:pPr indent="144145" algn="ctr" hangingPunct="0">
                        <a:lnSpc>
                          <a:spcPct val="120000"/>
                        </a:lnSpc>
                        <a:spcAft>
                          <a:spcPts val="0"/>
                        </a:spcAft>
                      </a:pPr>
                      <a:r>
                        <a:rPr lang="en-US" sz="1400" dirty="0">
                          <a:effectLst/>
                        </a:rPr>
                        <a:t>Yes, </a:t>
                      </a:r>
                      <a:r>
                        <a:rPr lang="en-US" sz="1400" dirty="0" smtClean="0">
                          <a:effectLst/>
                        </a:rPr>
                        <a:t>for configs</a:t>
                      </a:r>
                    </a:p>
                    <a:p>
                      <a:pPr indent="144145" algn="ctr" hangingPunct="0">
                        <a:lnSpc>
                          <a:spcPct val="120000"/>
                        </a:lnSpc>
                        <a:spcAft>
                          <a:spcPts val="0"/>
                        </a:spcAft>
                      </a:pPr>
                      <a:endParaRPr lang="en-US" sz="1400" dirty="0" smtClean="0">
                        <a:effectLst/>
                      </a:endParaRPr>
                    </a:p>
                    <a:p>
                      <a:pPr indent="144145" algn="ctr" hangingPunct="0">
                        <a:lnSpc>
                          <a:spcPct val="120000"/>
                        </a:lnSpc>
                        <a:spcAft>
                          <a:spcPts val="0"/>
                        </a:spcAft>
                      </a:pPr>
                      <a:r>
                        <a:rPr lang="en-US" sz="1400" dirty="0" smtClean="0">
                          <a:effectLst/>
                        </a:rPr>
                        <a:t>Sometimes yes, for </a:t>
                      </a:r>
                      <a:r>
                        <a:rPr lang="en-US" sz="1400" dirty="0">
                          <a:effectLst/>
                        </a:rPr>
                        <a:t>the manual phase </a:t>
                      </a:r>
                      <a:endParaRPr lang="en-US" sz="1400" dirty="0" smtClean="0">
                        <a:effectLst/>
                      </a:endParaRPr>
                    </a:p>
                    <a:p>
                      <a:pPr indent="144145" algn="ctr" hangingPunct="0">
                        <a:lnSpc>
                          <a:spcPct val="120000"/>
                        </a:lnSpc>
                        <a:spcAft>
                          <a:spcPts val="0"/>
                        </a:spcAft>
                      </a:pPr>
                      <a:r>
                        <a:rPr lang="en-US" sz="1400" dirty="0" smtClean="0">
                          <a:solidFill>
                            <a:srgbClr val="FF0000"/>
                          </a:solidFill>
                          <a:effectLst/>
                        </a:rPr>
                        <a:t>but</a:t>
                      </a:r>
                      <a:r>
                        <a:rPr lang="en-US" sz="1400" baseline="0" dirty="0" smtClean="0">
                          <a:solidFill>
                            <a:srgbClr val="FF0000"/>
                          </a:solidFill>
                          <a:effectLst/>
                        </a:rPr>
                        <a:t> </a:t>
                      </a:r>
                    </a:p>
                    <a:p>
                      <a:pPr indent="144145" algn="ctr" hangingPunct="0">
                        <a:lnSpc>
                          <a:spcPct val="120000"/>
                        </a:lnSpc>
                        <a:spcAft>
                          <a:spcPts val="0"/>
                        </a:spcAft>
                      </a:pPr>
                      <a:r>
                        <a:rPr lang="en-US" sz="1400" dirty="0" smtClean="0">
                          <a:effectLst/>
                        </a:rPr>
                        <a:t>without </a:t>
                      </a:r>
                      <a:r>
                        <a:rPr lang="en-US" sz="1400" dirty="0">
                          <a:effectLst/>
                        </a:rPr>
                        <a:t>attribution </a:t>
                      </a:r>
                      <a:r>
                        <a:rPr lang="en-US" sz="1400" dirty="0" smtClean="0">
                          <a:effectLst/>
                        </a:rPr>
                        <a:t>of </a:t>
                      </a:r>
                      <a:r>
                        <a:rPr lang="en-US" sz="1400" dirty="0">
                          <a:effectLst/>
                        </a:rPr>
                        <a:t>the semantics</a:t>
                      </a:r>
                      <a:endParaRPr lang="el-GR" sz="1400" dirty="0">
                        <a:effectLst/>
                        <a:latin typeface="Times New Roman"/>
                        <a:ea typeface="Times New Roman"/>
                        <a:cs typeface="Times New Roman"/>
                      </a:endParaRPr>
                    </a:p>
                  </a:txBody>
                  <a:tcPr marL="66726" marR="66726" marT="0" marB="0" anchor="ctr"/>
                </a:tc>
                <a:tc vMerge="1">
                  <a:txBody>
                    <a:bodyPr/>
                    <a:lstStyle/>
                    <a:p>
                      <a:endParaRPr lang="el-GR"/>
                    </a:p>
                  </a:txBody>
                  <a:tcPr/>
                </a:tc>
                <a:tc vMerge="1">
                  <a:txBody>
                    <a:bodyPr/>
                    <a:lstStyle/>
                    <a:p>
                      <a:endParaRPr lang="el-GR"/>
                    </a:p>
                  </a:txBody>
                  <a:tcPr/>
                </a:tc>
                <a:tc vMerge="1">
                  <a:txBody>
                    <a:bodyPr/>
                    <a:lstStyle/>
                    <a:p>
                      <a:endParaRPr lang="el-GR"/>
                    </a:p>
                  </a:txBody>
                  <a:tcPr/>
                </a:tc>
              </a:tr>
              <a:tr h="1183387">
                <a:tc vMerge="1">
                  <a:txBody>
                    <a:bodyPr/>
                    <a:lstStyle/>
                    <a:p>
                      <a:endParaRPr lang="el-GR"/>
                    </a:p>
                  </a:txBody>
                  <a:tcPr/>
                </a:tc>
                <a:tc vMerge="1">
                  <a:txBody>
                    <a:bodyPr/>
                    <a:lstStyle/>
                    <a:p>
                      <a:endParaRPr lang="el-GR"/>
                    </a:p>
                  </a:txBody>
                  <a:tcPr/>
                </a:tc>
                <a:tc rowSpan="2">
                  <a:txBody>
                    <a:bodyPr/>
                    <a:lstStyle/>
                    <a:p>
                      <a:pPr indent="144145" algn="ctr" hangingPunct="0">
                        <a:lnSpc>
                          <a:spcPts val="1200"/>
                        </a:lnSpc>
                        <a:spcAft>
                          <a:spcPts val="0"/>
                        </a:spcAft>
                      </a:pPr>
                      <a:r>
                        <a:rPr lang="el-GR" sz="1400" dirty="0">
                          <a:effectLst/>
                        </a:rPr>
                        <a:t>Medium/</a:t>
                      </a:r>
                      <a:r>
                        <a:rPr lang="el-GR" sz="1400" dirty="0" err="1">
                          <a:effectLst/>
                        </a:rPr>
                        <a:t>Small</a:t>
                      </a:r>
                      <a:endParaRPr lang="el-GR" sz="1400" dirty="0">
                        <a:effectLst/>
                        <a:latin typeface="Times New Roman"/>
                        <a:ea typeface="Times New Roman"/>
                        <a:cs typeface="Times New Roman"/>
                      </a:endParaRPr>
                    </a:p>
                  </a:txBody>
                  <a:tcPr marL="66726" marR="66726" marT="0" marB="0" anchor="ctr"/>
                </a:tc>
                <a:tc rowSpan="2">
                  <a:txBody>
                    <a:bodyPr/>
                    <a:lstStyle/>
                    <a:p>
                      <a:pPr indent="144145" algn="ctr" hangingPunct="0">
                        <a:lnSpc>
                          <a:spcPts val="1200"/>
                        </a:lnSpc>
                        <a:spcAft>
                          <a:spcPts val="0"/>
                        </a:spcAft>
                      </a:pPr>
                      <a:r>
                        <a:rPr lang="en-GB" sz="1400" dirty="0">
                          <a:effectLst/>
                        </a:rPr>
                        <a:t>Exact, i.e. define the exact relation between terms</a:t>
                      </a:r>
                      <a:endParaRPr lang="el-GR" sz="1400" dirty="0">
                        <a:effectLst/>
                        <a:latin typeface="Times New Roman"/>
                        <a:ea typeface="Times New Roman"/>
                        <a:cs typeface="Times New Roman"/>
                      </a:endParaRPr>
                    </a:p>
                  </a:txBody>
                  <a:tcPr marL="66726" marR="66726" marT="0" marB="0" anchor="ctr"/>
                </a:tc>
                <a:tc rowSpan="2">
                  <a:txBody>
                    <a:bodyPr/>
                    <a:lstStyle/>
                    <a:p>
                      <a:pPr indent="144145" algn="ctr" hangingPunct="0">
                        <a:lnSpc>
                          <a:spcPts val="1200"/>
                        </a:lnSpc>
                        <a:spcAft>
                          <a:spcPts val="0"/>
                        </a:spcAft>
                      </a:pPr>
                      <a:r>
                        <a:rPr lang="el-GR" sz="1400" dirty="0" err="1">
                          <a:effectLst/>
                        </a:rPr>
                        <a:t>Yes</a:t>
                      </a:r>
                      <a:endParaRPr lang="el-GR" sz="1400" dirty="0">
                        <a:effectLst/>
                        <a:latin typeface="Times New Roman"/>
                        <a:ea typeface="Times New Roman"/>
                        <a:cs typeface="Times New Roman"/>
                      </a:endParaRPr>
                    </a:p>
                  </a:txBody>
                  <a:tcPr marL="66726" marR="66726" marT="0" marB="0" anchor="ctr"/>
                </a:tc>
              </a:tr>
              <a:tr h="380840">
                <a:tc>
                  <a:txBody>
                    <a:bodyPr/>
                    <a:lstStyle/>
                    <a:p>
                      <a:pPr indent="144145" algn="ctr" hangingPunct="0">
                        <a:lnSpc>
                          <a:spcPts val="1200"/>
                        </a:lnSpc>
                        <a:spcAft>
                          <a:spcPts val="0"/>
                        </a:spcAft>
                      </a:pPr>
                      <a:r>
                        <a:rPr lang="en-US" sz="1400" dirty="0">
                          <a:effectLst/>
                        </a:rPr>
                        <a:t>Manual</a:t>
                      </a:r>
                      <a:endParaRPr lang="el-GR" sz="1400" dirty="0">
                        <a:effectLst/>
                        <a:latin typeface="Times New Roman"/>
                        <a:ea typeface="Times New Roman"/>
                        <a:cs typeface="Times New Roman"/>
                      </a:endParaRPr>
                    </a:p>
                  </a:txBody>
                  <a:tcPr marL="66726" marR="66726" marT="0" marB="0" anchor="ctr"/>
                </a:tc>
                <a:tc>
                  <a:txBody>
                    <a:bodyPr/>
                    <a:lstStyle/>
                    <a:p>
                      <a:pPr indent="144145" algn="ctr" hangingPunct="0">
                        <a:lnSpc>
                          <a:spcPts val="1200"/>
                        </a:lnSpc>
                        <a:spcAft>
                          <a:spcPts val="0"/>
                        </a:spcAft>
                      </a:pPr>
                      <a:r>
                        <a:rPr lang="en-US" sz="1400" dirty="0" err="1">
                          <a:effectLst/>
                        </a:rPr>
                        <a:t>VisTA</a:t>
                      </a:r>
                      <a:r>
                        <a:rPr lang="en-US" sz="1400" dirty="0">
                          <a:effectLst/>
                        </a:rPr>
                        <a:t>. Other?</a:t>
                      </a:r>
                      <a:endParaRPr lang="el-GR" sz="1400" dirty="0">
                        <a:effectLst/>
                        <a:latin typeface="Times New Roman"/>
                        <a:ea typeface="Times New Roman"/>
                        <a:cs typeface="Times New Roman"/>
                      </a:endParaRPr>
                    </a:p>
                  </a:txBody>
                  <a:tcPr marL="66726" marR="66726" marT="0" marB="0" anchor="ctr"/>
                </a:tc>
                <a:tc vMerge="1">
                  <a:txBody>
                    <a:bodyPr/>
                    <a:lstStyle/>
                    <a:p>
                      <a:endParaRPr lang="el-GR"/>
                    </a:p>
                  </a:txBody>
                  <a:tcPr/>
                </a:tc>
                <a:tc vMerge="1">
                  <a:txBody>
                    <a:bodyPr/>
                    <a:lstStyle/>
                    <a:p>
                      <a:endParaRPr lang="el-GR"/>
                    </a:p>
                  </a:txBody>
                  <a:tcPr/>
                </a:tc>
                <a:tc vMerge="1">
                  <a:txBody>
                    <a:bodyPr/>
                    <a:lstStyle/>
                    <a:p>
                      <a:endParaRPr lang="el-GR"/>
                    </a:p>
                  </a:txBody>
                  <a:tcPr/>
                </a:tc>
              </a:tr>
            </a:tbl>
          </a:graphicData>
        </a:graphic>
      </p:graphicFrame>
      <p:sp>
        <p:nvSpPr>
          <p:cNvPr id="6" name="Slide Number Placeholder 5"/>
          <p:cNvSpPr>
            <a:spLocks noGrp="1"/>
          </p:cNvSpPr>
          <p:nvPr>
            <p:ph type="sldNum" sz="quarter" idx="4"/>
          </p:nvPr>
        </p:nvSpPr>
        <p:spPr/>
        <p:txBody>
          <a:bodyPr/>
          <a:lstStyle/>
          <a:p>
            <a:fld id="{9B859F67-28F6-44F9-8CE7-666D30219135}" type="slidenum">
              <a:rPr lang="en-US" smtClean="0"/>
              <a:pPr/>
              <a:t>8</a:t>
            </a:fld>
            <a:endParaRPr lang="en-US" dirty="0"/>
          </a:p>
        </p:txBody>
      </p:sp>
      <p:sp>
        <p:nvSpPr>
          <p:cNvPr id="7"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19143559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17753"/>
            <a:ext cx="8662202" cy="5075543"/>
          </a:xfrm>
        </p:spPr>
        <p:txBody>
          <a:bodyPr>
            <a:normAutofit/>
          </a:bodyPr>
          <a:lstStyle/>
          <a:p>
            <a:pPr hangingPunct="0"/>
            <a:r>
              <a:rPr lang="en-US" dirty="0" smtClean="0"/>
              <a:t>Alignment </a:t>
            </a:r>
            <a:r>
              <a:rPr lang="en-US" dirty="0"/>
              <a:t>of two terminologies as an </a:t>
            </a:r>
            <a:r>
              <a:rPr lang="en-US" i="1" dirty="0">
                <a:solidFill>
                  <a:schemeClr val="accent6">
                    <a:lumMod val="75000"/>
                  </a:schemeClr>
                </a:solidFill>
              </a:rPr>
              <a:t>asymmetric</a:t>
            </a:r>
            <a:r>
              <a:rPr lang="en-US" dirty="0"/>
              <a:t> </a:t>
            </a:r>
            <a:r>
              <a:rPr lang="en-US" dirty="0" smtClean="0"/>
              <a:t>process, aiming </a:t>
            </a:r>
            <a:r>
              <a:rPr lang="en-US" dirty="0"/>
              <a:t>to the </a:t>
            </a:r>
            <a:r>
              <a:rPr lang="en-US" i="1" dirty="0">
                <a:solidFill>
                  <a:schemeClr val="accent6">
                    <a:lumMod val="75000"/>
                  </a:schemeClr>
                </a:solidFill>
              </a:rPr>
              <a:t>subordination</a:t>
            </a:r>
            <a:r>
              <a:rPr lang="en-US" dirty="0">
                <a:solidFill>
                  <a:schemeClr val="accent6">
                    <a:lumMod val="75000"/>
                  </a:schemeClr>
                </a:solidFill>
              </a:rPr>
              <a:t> </a:t>
            </a:r>
            <a:r>
              <a:rPr lang="en-US" dirty="0"/>
              <a:t>of a source to a target terminology</a:t>
            </a:r>
            <a:r>
              <a:rPr lang="en-US" dirty="0" smtClean="0"/>
              <a:t>.</a:t>
            </a:r>
          </a:p>
          <a:p>
            <a:pPr hangingPunct="0"/>
            <a:endParaRPr lang="en-US" dirty="0" smtClean="0"/>
          </a:p>
          <a:p>
            <a:pPr hangingPunct="0"/>
            <a:endParaRPr lang="en-US" dirty="0"/>
          </a:p>
          <a:p>
            <a:pPr hangingPunct="0"/>
            <a:endParaRPr lang="en-US" dirty="0" smtClean="0"/>
          </a:p>
          <a:p>
            <a:pPr hangingPunct="0"/>
            <a:endParaRPr lang="en-US" dirty="0"/>
          </a:p>
          <a:p>
            <a:pPr hangingPunct="0"/>
            <a:endParaRPr lang="en-US" dirty="0" smtClean="0"/>
          </a:p>
          <a:p>
            <a:pPr hangingPunct="0"/>
            <a:endParaRPr lang="en-US" dirty="0"/>
          </a:p>
          <a:p>
            <a:pPr hangingPunct="0"/>
            <a:endParaRPr lang="en-US" dirty="0" smtClean="0"/>
          </a:p>
          <a:p>
            <a:pPr hangingPunct="0"/>
            <a:endParaRPr lang="en-US" dirty="0" smtClean="0"/>
          </a:p>
          <a:p>
            <a:pPr hangingPunct="0"/>
            <a:endParaRPr lang="en-US" dirty="0" smtClean="0"/>
          </a:p>
          <a:p>
            <a:pPr hangingPunct="0"/>
            <a:r>
              <a:rPr lang="en-US" dirty="0" smtClean="0"/>
              <a:t>The </a:t>
            </a:r>
            <a:r>
              <a:rPr lang="en-US" dirty="0"/>
              <a:t>process results in </a:t>
            </a:r>
            <a:r>
              <a:rPr lang="en-US" i="1" dirty="0" err="1">
                <a:solidFill>
                  <a:schemeClr val="accent6">
                    <a:lumMod val="75000"/>
                  </a:schemeClr>
                </a:solidFill>
              </a:rPr>
              <a:t>n×m</a:t>
            </a:r>
            <a:r>
              <a:rPr lang="en-US" dirty="0">
                <a:solidFill>
                  <a:schemeClr val="accent6">
                    <a:lumMod val="75000"/>
                  </a:schemeClr>
                </a:solidFill>
              </a:rPr>
              <a:t> </a:t>
            </a:r>
            <a:r>
              <a:rPr lang="en-US" i="1" dirty="0">
                <a:solidFill>
                  <a:schemeClr val="accent6">
                    <a:lumMod val="75000"/>
                  </a:schemeClr>
                </a:solidFill>
              </a:rPr>
              <a:t>correspondences</a:t>
            </a:r>
            <a:r>
              <a:rPr lang="en-US" dirty="0"/>
              <a:t> among the terms of the two </a:t>
            </a:r>
            <a:r>
              <a:rPr lang="en-US" dirty="0" smtClean="0"/>
              <a:t>terminologies</a:t>
            </a:r>
          </a:p>
        </p:txBody>
      </p:sp>
      <p:sp>
        <p:nvSpPr>
          <p:cNvPr id="2" name="Title 1"/>
          <p:cNvSpPr>
            <a:spLocks noGrp="1"/>
          </p:cNvSpPr>
          <p:nvPr>
            <p:ph type="title"/>
          </p:nvPr>
        </p:nvSpPr>
        <p:spPr/>
        <p:txBody>
          <a:bodyPr/>
          <a:lstStyle/>
          <a:p>
            <a:r>
              <a:rPr lang="en-US" dirty="0"/>
              <a:t>The alignment problem in </a:t>
            </a:r>
            <a:r>
              <a:rPr lang="en-US" dirty="0" err="1" smtClean="0"/>
              <a:t>VisTA</a:t>
            </a:r>
            <a:r>
              <a:rPr lang="en-US" dirty="0" smtClean="0"/>
              <a:t> </a:t>
            </a:r>
            <a:r>
              <a:rPr lang="en-US" baseline="30000" dirty="0" smtClean="0"/>
              <a:t>1/4</a:t>
            </a:r>
            <a:endParaRPr lang="el-GR" baseline="30000" dirty="0"/>
          </a:p>
        </p:txBody>
      </p:sp>
      <p:sp>
        <p:nvSpPr>
          <p:cNvPr id="5" name="Slide Number Placeholder 4"/>
          <p:cNvSpPr>
            <a:spLocks noGrp="1"/>
          </p:cNvSpPr>
          <p:nvPr>
            <p:ph type="sldNum" sz="quarter" idx="4"/>
          </p:nvPr>
        </p:nvSpPr>
        <p:spPr/>
        <p:txBody>
          <a:bodyPr/>
          <a:lstStyle/>
          <a:p>
            <a:fld id="{9B859F67-28F6-44F9-8CE7-666D30219135}" type="slidenum">
              <a:rPr lang="en-US" smtClean="0"/>
              <a:pPr/>
              <a:t>9</a:t>
            </a:fld>
            <a:endParaRPr lang="en-US" dirty="0"/>
          </a:p>
        </p:txBody>
      </p:sp>
      <p:grpSp>
        <p:nvGrpSpPr>
          <p:cNvPr id="27" name="Group 26"/>
          <p:cNvGrpSpPr/>
          <p:nvPr/>
        </p:nvGrpSpPr>
        <p:grpSpPr>
          <a:xfrm>
            <a:off x="1187624" y="1828230"/>
            <a:ext cx="6867381" cy="3040930"/>
            <a:chOff x="2252021" y="3140968"/>
            <a:chExt cx="6867381" cy="304093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52021" y="3140968"/>
              <a:ext cx="6867381" cy="3040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Arrow Connector 6"/>
            <p:cNvCxnSpPr>
              <a:endCxn id="15" idx="1"/>
            </p:cNvCxnSpPr>
            <p:nvPr/>
          </p:nvCxnSpPr>
          <p:spPr>
            <a:xfrm flipV="1">
              <a:off x="5432442" y="4408233"/>
              <a:ext cx="723734" cy="316912"/>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5" name="Rounded Rectangle 14"/>
            <p:cNvSpPr/>
            <p:nvPr/>
          </p:nvSpPr>
          <p:spPr>
            <a:xfrm>
              <a:off x="6156176" y="3681028"/>
              <a:ext cx="2724266" cy="1454410"/>
            </a:xfrm>
            <a:prstGeom prst="roundRect">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22" name="Rounded Rectangle 21"/>
            <p:cNvSpPr/>
            <p:nvPr/>
          </p:nvSpPr>
          <p:spPr>
            <a:xfrm>
              <a:off x="2708176" y="3933056"/>
              <a:ext cx="2724266" cy="1584176"/>
            </a:xfrm>
            <a:prstGeom prst="roundRect">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cxnSp>
          <p:nvCxnSpPr>
            <p:cNvPr id="24" name="Straight Arrow Connector 23"/>
            <p:cNvCxnSpPr/>
            <p:nvPr/>
          </p:nvCxnSpPr>
          <p:spPr>
            <a:xfrm flipV="1">
              <a:off x="4572000" y="3573016"/>
              <a:ext cx="2664296" cy="21602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sp>
        <p:nvSpPr>
          <p:cNvPr id="12" name="Footer Placeholder 3"/>
          <p:cNvSpPr>
            <a:spLocks noGrp="1"/>
          </p:cNvSpPr>
          <p:nvPr>
            <p:ph type="ftr" sz="quarter" idx="3"/>
          </p:nvPr>
        </p:nvSpPr>
        <p:spPr>
          <a:xfrm>
            <a:off x="5854700" y="6319439"/>
            <a:ext cx="2984500" cy="365125"/>
          </a:xfrm>
        </p:spPr>
        <p:txBody>
          <a:bodyPr/>
          <a:lstStyle/>
          <a:p>
            <a:r>
              <a:rPr lang="en-GB" b="1" dirty="0"/>
              <a:t>Thesaurus maintenance WG workshop</a:t>
            </a:r>
            <a:endParaRPr lang="en-US" dirty="0"/>
          </a:p>
        </p:txBody>
      </p:sp>
    </p:spTree>
    <p:extLst>
      <p:ext uri="{BB962C8B-B14F-4D97-AF65-F5344CB8AC3E}">
        <p14:creationId xmlns:p14="http://schemas.microsoft.com/office/powerpoint/2010/main" val="2427775713"/>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ISLgr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PresentationISLgr2</Template>
  <TotalTime>39243</TotalTime>
  <Words>1659</Words>
  <Application>Microsoft Office PowerPoint</Application>
  <PresentationFormat>On-screen Show (4:3)</PresentationFormat>
  <Paragraphs>362</Paragraphs>
  <Slides>30</Slides>
  <Notes>30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PresentationISLgr2</vt:lpstr>
      <vt:lpstr>VisTA: Visual Terminology Alignment Tool for Factual Knowledge Aggregation</vt:lpstr>
      <vt:lpstr>Contents of presentation</vt:lpstr>
      <vt:lpstr>VisTA in brief</vt:lpstr>
      <vt:lpstr>What is Terminology Alignment</vt:lpstr>
      <vt:lpstr>Alignment in general 1/2</vt:lpstr>
      <vt:lpstr>Alignment in general 2/2</vt:lpstr>
      <vt:lpstr>Motivation</vt:lpstr>
      <vt:lpstr>Related work </vt:lpstr>
      <vt:lpstr>The alignment problem in VisTA 1/4</vt:lpstr>
      <vt:lpstr>The alignment problem in VisTA 2/4</vt:lpstr>
      <vt:lpstr>The alignment problem in VisTA 3/4</vt:lpstr>
      <vt:lpstr>The alignment problem in VisTA 4/4</vt:lpstr>
      <vt:lpstr>VisTA key features</vt:lpstr>
      <vt:lpstr>Example of incompliance of the source terminology structure </vt:lpstr>
      <vt:lpstr>Alignment rules 1/4</vt:lpstr>
      <vt:lpstr>Alignment rules 2/4</vt:lpstr>
      <vt:lpstr>Alignment rules 3/4</vt:lpstr>
      <vt:lpstr>Alignment rules 4/4</vt:lpstr>
      <vt:lpstr>Alignment result</vt:lpstr>
      <vt:lpstr>VisTA GUI: Import/Export page</vt:lpstr>
      <vt:lpstr>VisTA GUI: Edit page </vt:lpstr>
      <vt:lpstr>VisTA Features  1/6</vt:lpstr>
      <vt:lpstr>VisTA Features  2/6</vt:lpstr>
      <vt:lpstr>VisTA Features  3/6</vt:lpstr>
      <vt:lpstr>VisTA Features  4/6</vt:lpstr>
      <vt:lpstr>VisTA Features  5/6</vt:lpstr>
      <vt:lpstr>VisTA Features  6/6</vt:lpstr>
      <vt:lpstr>Configuration of the tool</vt:lpstr>
      <vt:lpstr>Conclusions</vt:lpstr>
      <vt:lpstr>&lt;/end of presentation&gt;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Anastasia Axaridou;Korina Doerr</dc:creator>
  <cp:lastModifiedBy>Anastasia Axaridou</cp:lastModifiedBy>
  <cp:revision>446</cp:revision>
  <cp:lastPrinted>2018-06-01T10:11:21Z</cp:lastPrinted>
  <dcterms:created xsi:type="dcterms:W3CDTF">2017-04-10T13:06:39Z</dcterms:created>
  <dcterms:modified xsi:type="dcterms:W3CDTF">2018-09-27T10:43:29Z</dcterms:modified>
</cp:coreProperties>
</file>