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7" r:id="rId9"/>
    <p:sldId id="278" r:id="rId10"/>
    <p:sldId id="279" r:id="rId11"/>
    <p:sldId id="276" r:id="rId12"/>
    <p:sldId id="280" r:id="rId13"/>
    <p:sldId id="28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72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AC592-FC2F-8143-B560-1E10FABED5F4}" type="datetimeFigureOut">
              <a:rPr lang="en-US" smtClean="0"/>
              <a:t>18-09-25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F899A-95E8-EA45-8214-7E30806B0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907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3"/>
            <a:ext cx="9144000" cy="68557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95079"/>
            <a:ext cx="7772400" cy="147002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282D116-4745-40F9-BEF0-E187E8E94255}" type="datetimeFigureOut">
              <a:rPr lang="en-US" smtClean="0"/>
              <a:pPr/>
              <a:t>18-09-25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599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2D116-4745-40F9-BEF0-E187E8E94255}" type="datetimeFigureOut">
              <a:rPr lang="en-US" smtClean="0"/>
              <a:t>18-09-25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5FA5-2D5C-4BCC-923F-84EBA2B6F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188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2D116-4745-40F9-BEF0-E187E8E94255}" type="datetimeFigureOut">
              <a:rPr lang="en-US" smtClean="0"/>
              <a:t>18-09-25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5FA5-2D5C-4BCC-923F-84EBA2B6F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625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3"/>
            <a:ext cx="9144000" cy="68557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 sz="2000"/>
            </a:lvl1pPr>
            <a:lvl2pPr marL="800100" indent="-342900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/>
            </a:lvl2pPr>
            <a:lvl3pPr>
              <a:buClr>
                <a:schemeClr val="tx2">
                  <a:lumMod val="40000"/>
                  <a:lumOff val="60000"/>
                </a:schemeClr>
              </a:buClr>
              <a:buSzPct val="80000"/>
              <a:defRPr sz="2000"/>
            </a:lvl3pPr>
            <a:lvl4pPr marL="1600200" indent="-228600">
              <a:buClr>
                <a:schemeClr val="tx2">
                  <a:lumMod val="40000"/>
                  <a:lumOff val="60000"/>
                </a:schemeClr>
              </a:buClr>
              <a:buSzPct val="70000"/>
              <a:buFont typeface="Arial" panose="020B0604020202020204" pitchFamily="34" charset="0"/>
              <a:buChar char="•"/>
              <a:defRPr sz="2000"/>
            </a:lvl4pPr>
            <a:lvl5pPr marL="2171700" indent="-342900">
              <a:buClr>
                <a:schemeClr val="tx2">
                  <a:lumMod val="40000"/>
                  <a:lumOff val="60000"/>
                </a:schemeClr>
              </a:buClr>
              <a:buSzPct val="60000"/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0888" y="6376243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E995FA5-2D5C-4BCC-923F-84EBA2B6FD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590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2D116-4745-40F9-BEF0-E187E8E94255}" type="datetimeFigureOut">
              <a:rPr lang="en-US" smtClean="0"/>
              <a:t>18-09-25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5FA5-2D5C-4BCC-923F-84EBA2B6F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32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2D116-4745-40F9-BEF0-E187E8E94255}" type="datetimeFigureOut">
              <a:rPr lang="en-US" smtClean="0"/>
              <a:t>18-09-25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5FA5-2D5C-4BCC-923F-84EBA2B6F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798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2D116-4745-40F9-BEF0-E187E8E94255}" type="datetimeFigureOut">
              <a:rPr lang="en-US" smtClean="0"/>
              <a:t>18-09-25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5FA5-2D5C-4BCC-923F-84EBA2B6F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62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2D116-4745-40F9-BEF0-E187E8E94255}" type="datetimeFigureOut">
              <a:rPr lang="en-US" smtClean="0"/>
              <a:t>18-09-25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5FA5-2D5C-4BCC-923F-84EBA2B6F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158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2D116-4745-40F9-BEF0-E187E8E94255}" type="datetimeFigureOut">
              <a:rPr lang="en-US" smtClean="0"/>
              <a:t>18-09-25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5FA5-2D5C-4BCC-923F-84EBA2B6F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36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2D116-4745-40F9-BEF0-E187E8E94255}" type="datetimeFigureOut">
              <a:rPr lang="en-US" smtClean="0"/>
              <a:t>18-09-25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5FA5-2D5C-4BCC-923F-84EBA2B6F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036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2D116-4745-40F9-BEF0-E187E8E94255}" type="datetimeFigureOut">
              <a:rPr lang="en-US" smtClean="0"/>
              <a:t>18-09-25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5FA5-2D5C-4BCC-923F-84EBA2B6F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042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2D116-4745-40F9-BEF0-E187E8E94255}" type="datetimeFigureOut">
              <a:rPr lang="en-US" smtClean="0"/>
              <a:t>18-09-25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5FA5-2D5C-4BCC-923F-84EBA2B6F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09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hyperlink" Target="http://backbonethesaurus.eu/sites/default/files/DARIAH_BBT%20v%201.2%20draft%20v4_0.pdf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backbonethesaurus.eu/BBTalk/Login?lang=en" TargetMode="Externa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068960"/>
            <a:ext cx="7772400" cy="1470025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en-GB" sz="2700" dirty="0"/>
              <a:t>The </a:t>
            </a:r>
            <a:r>
              <a:rPr lang="en-GB" sz="2700" dirty="0" err="1" smtClean="0"/>
              <a:t>BackBoneThesaurus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>A meta-thesaurus for the humanities</a:t>
            </a:r>
            <a:br>
              <a:rPr lang="en-GB" dirty="0"/>
            </a:br>
            <a:r>
              <a:rPr lang="en-GB" dirty="0"/>
              <a:t>&lt;actual and potential contribution to </a:t>
            </a:r>
            <a:r>
              <a:rPr lang="en-GB" dirty="0" smtClean="0"/>
              <a:t> information </a:t>
            </a:r>
            <a:r>
              <a:rPr lang="en-GB" dirty="0"/>
              <a:t>sharing and integration&gt;</a:t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Dr.</a:t>
            </a:r>
            <a:r>
              <a:rPr lang="en-GB" dirty="0" smtClean="0"/>
              <a:t> George Bruseker</a:t>
            </a:r>
            <a:br>
              <a:rPr lang="en-GB" dirty="0" smtClean="0"/>
            </a:br>
            <a:r>
              <a:rPr lang="en-GB" dirty="0" smtClean="0"/>
              <a:t>ICS-FORTH</a:t>
            </a:r>
            <a:br>
              <a:rPr lang="en-GB" dirty="0" smtClean="0"/>
            </a:br>
            <a:r>
              <a:rPr lang="en-GB" dirty="0" smtClean="0"/>
              <a:t>28/9/2018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092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2;p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BBT Browser: from Meta on Down</a:t>
            </a:r>
            <a:endParaRPr/>
          </a:p>
        </p:txBody>
      </p:sp>
      <p:sp>
        <p:nvSpPr>
          <p:cNvPr id="3" name="Google Shape;293;p49"/>
          <p:cNvSpPr txBox="1">
            <a:spLocks/>
          </p:cNvSpPr>
          <p:nvPr/>
        </p:nvSpPr>
        <p:spPr>
          <a:xfrm>
            <a:off x="311700" y="1718909"/>
            <a:ext cx="2874600" cy="3416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6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dirty="0" smtClean="0"/>
              <a:t>Meta Thesaurus Browsing</a:t>
            </a:r>
          </a:p>
          <a:p>
            <a:pPr marL="457200">
              <a:spcBef>
                <a:spcPts val="160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dirty="0" smtClean="0"/>
              <a:t>Thesauri and Term Discovery Functionality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dirty="0" smtClean="0"/>
              <a:t>Fed from </a:t>
            </a:r>
            <a:r>
              <a:rPr lang="en-GB" dirty="0" err="1" smtClean="0"/>
              <a:t>BBTalk</a:t>
            </a:r>
            <a:endParaRPr lang="en-GB" dirty="0" smtClean="0"/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dirty="0" smtClean="0"/>
              <a:t>Link to Vista Vocabulary Alignment?</a:t>
            </a:r>
            <a:endParaRPr lang="en-GB" dirty="0"/>
          </a:p>
        </p:txBody>
      </p:sp>
      <p:pic>
        <p:nvPicPr>
          <p:cNvPr id="4" name="Google Shape;294;p4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338700" y="1736559"/>
            <a:ext cx="5652898" cy="34206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328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73;p46" descr="Screen Shot 2017-11-04 at 1.17.35 PM.png"/>
          <p:cNvPicPr preferRelativeResize="0">
            <a:picLocks/>
          </p:cNvPicPr>
          <p:nvPr/>
        </p:nvPicPr>
        <p:blipFill rotWithShape="1">
          <a:blip r:embed="rId2">
            <a:alphaModFix/>
          </a:blip>
          <a:srcRect l="270" r="-280" b="1797"/>
          <a:stretch/>
        </p:blipFill>
        <p:spPr>
          <a:xfrm>
            <a:off x="611560" y="1268760"/>
            <a:ext cx="8136904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72;p4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GB" dirty="0" smtClean="0"/>
              <a:t>How it all comes together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4328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9;p50"/>
          <p:cNvSpPr txBox="1">
            <a:spLocks noGrp="1"/>
          </p:cNvSpPr>
          <p:nvPr>
            <p:ph type="title"/>
          </p:nvPr>
        </p:nvSpPr>
        <p:spPr>
          <a:xfrm>
            <a:off x="311700" y="3395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Fixing a problem like thesauri</a:t>
            </a:r>
            <a:endParaRPr/>
          </a:p>
        </p:txBody>
      </p:sp>
      <p:graphicFrame>
        <p:nvGraphicFramePr>
          <p:cNvPr id="3" name="Google Shape;300;p50"/>
          <p:cNvGraphicFramePr/>
          <p:nvPr>
            <p:extLst>
              <p:ext uri="{D42A27DB-BD31-4B8C-83A1-F6EECF244321}">
                <p14:modId xmlns:p14="http://schemas.microsoft.com/office/powerpoint/2010/main" val="380279650"/>
              </p:ext>
            </p:extLst>
          </p:nvPr>
        </p:nvGraphicFramePr>
        <p:xfrm>
          <a:off x="251520" y="1628800"/>
          <a:ext cx="8630880" cy="466325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052888"/>
                <a:gridCol w="2432886"/>
                <a:gridCol w="3145106"/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Fact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Problem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Solution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They are many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How to choose?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BBT Aligned = compare and understand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They are often not well done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How to trust?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/>
                        <a:t>BBT Aligned = intellectually coherent</a:t>
                      </a:r>
                      <a:endParaRPr dirty="0"/>
                    </a:p>
                  </a:txBody>
                  <a:tcPr marL="91425" marR="91425" marT="91425" marB="91425"/>
                </a:tc>
              </a:tr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They are not visible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How to find?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BB Browser = continuous browsing from highest abstraction to greatest specifics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They are discipline specific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How to share?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BB Browser = provides visibility and positioning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They are often not maintained and usually not integrated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How to manage?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/>
                        <a:t>BB Talk = review process by experts with history introduces checks</a:t>
                      </a:r>
                      <a:endParaRPr dirty="0"/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  <p:pic>
        <p:nvPicPr>
          <p:cNvPr id="8" name="Google Shape;301;p5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32240" y="260648"/>
            <a:ext cx="1728192" cy="12961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328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06;p5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Where we’re at and we need to go</a:t>
            </a:r>
            <a:endParaRPr/>
          </a:p>
        </p:txBody>
      </p:sp>
      <p:sp>
        <p:nvSpPr>
          <p:cNvPr id="3" name="Google Shape;307;p51"/>
          <p:cNvSpPr txBox="1">
            <a:spLocks/>
          </p:cNvSpPr>
          <p:nvPr/>
        </p:nvSpPr>
        <p:spPr>
          <a:xfrm>
            <a:off x="311700" y="1152475"/>
            <a:ext cx="3592200" cy="3416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6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400" dirty="0" smtClean="0"/>
              <a:t>Achieved:</a:t>
            </a:r>
          </a:p>
          <a:p>
            <a:pPr marL="457200">
              <a:spcBef>
                <a:spcPts val="160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BBT Principles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BBT Itself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err="1" smtClean="0"/>
              <a:t>BBTalk</a:t>
            </a:r>
            <a:endParaRPr lang="en-GB" sz="2400" dirty="0" smtClean="0"/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err="1" smtClean="0"/>
              <a:t>BBBrowser</a:t>
            </a:r>
            <a:endParaRPr lang="en-GB" sz="2400" dirty="0" smtClean="0"/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An Initial Community</a:t>
            </a:r>
            <a:endParaRPr lang="en-GB" sz="2400" dirty="0"/>
          </a:p>
        </p:txBody>
      </p:sp>
      <p:sp>
        <p:nvSpPr>
          <p:cNvPr id="4" name="Google Shape;308;p51"/>
          <p:cNvSpPr txBox="1">
            <a:spLocks/>
          </p:cNvSpPr>
          <p:nvPr/>
        </p:nvSpPr>
        <p:spPr>
          <a:xfrm>
            <a:off x="5050175" y="1165375"/>
            <a:ext cx="3592200" cy="3416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6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400" dirty="0" smtClean="0"/>
              <a:t>Aims:</a:t>
            </a:r>
          </a:p>
          <a:p>
            <a:pPr marL="457200">
              <a:spcBef>
                <a:spcPts val="160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Activate </a:t>
            </a:r>
            <a:r>
              <a:rPr lang="en-GB" sz="2400" dirty="0" err="1" smtClean="0"/>
              <a:t>BBTalk</a:t>
            </a:r>
            <a:r>
              <a:rPr lang="en-GB" sz="2400" dirty="0" smtClean="0"/>
              <a:t> Editorial Work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Connect important partners in BBT Work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Make BB Browser Public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Seek funding for editorial, development and promotional/adoption work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24328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22;p4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The dream of Data for Research and the Digital Turn</a:t>
            </a:r>
            <a:endParaRPr dirty="0"/>
          </a:p>
        </p:txBody>
      </p:sp>
      <p:sp>
        <p:nvSpPr>
          <p:cNvPr id="5" name="Google Shape;223;p40"/>
          <p:cNvSpPr txBox="1">
            <a:spLocks/>
          </p:cNvSpPr>
          <p:nvPr/>
        </p:nvSpPr>
        <p:spPr>
          <a:xfrm>
            <a:off x="311700" y="1938433"/>
            <a:ext cx="4260300" cy="3956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6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Easy </a:t>
            </a:r>
            <a:r>
              <a:rPr lang="en-GB" sz="2400" dirty="0" err="1" smtClean="0"/>
              <a:t>referenceability</a:t>
            </a:r>
            <a:endParaRPr lang="en-GB" sz="2400" dirty="0" smtClean="0"/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Easy comparability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Intra-disciplinary exchange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Cross-disciplinary exchange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A deep web of compatible and understandable data available upon which to generate new insights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Arial" panose="020B0604020202020204" pitchFamily="34" charset="0"/>
              <a:buNone/>
            </a:pPr>
            <a:endParaRPr lang="en-GB" sz="2400" dirty="0"/>
          </a:p>
        </p:txBody>
      </p:sp>
      <p:pic>
        <p:nvPicPr>
          <p:cNvPr id="6" name="Google Shape;224;p40"/>
          <p:cNvPicPr preferRelativeResize="0"/>
          <p:nvPr/>
        </p:nvPicPr>
        <p:blipFill rotWithShape="1">
          <a:blip r:embed="rId2">
            <a:alphaModFix/>
          </a:blip>
          <a:srcRect l="1527" r="1807"/>
          <a:stretch/>
        </p:blipFill>
        <p:spPr>
          <a:xfrm>
            <a:off x="4644008" y="1700808"/>
            <a:ext cx="4248472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8795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29;p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nightmare of Data for Research and the Digital Turn</a:t>
            </a:r>
            <a:endParaRPr/>
          </a:p>
        </p:txBody>
      </p:sp>
      <p:sp>
        <p:nvSpPr>
          <p:cNvPr id="5" name="Google Shape;230;p41"/>
          <p:cNvSpPr txBox="1">
            <a:spLocks/>
          </p:cNvSpPr>
          <p:nvPr/>
        </p:nvSpPr>
        <p:spPr>
          <a:xfrm>
            <a:off x="311700" y="1596975"/>
            <a:ext cx="4635900" cy="32055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6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Splintered data space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Proliferation of approaches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Extreme specialization further fragmenting existing disciplines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Data silos and entrenched interest in holding data privately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Char char="●"/>
            </a:pPr>
            <a:r>
              <a:rPr lang="en-GB" sz="2400" dirty="0" smtClean="0"/>
              <a:t>A shallow web of incompatible, barely understandable and hardly accessible data upon which to generate new insights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Arial" panose="020B0604020202020204" pitchFamily="34" charset="0"/>
              <a:buNone/>
            </a:pPr>
            <a:endParaRPr lang="en-GB" sz="2400" dirty="0"/>
          </a:p>
        </p:txBody>
      </p:sp>
      <p:pic>
        <p:nvPicPr>
          <p:cNvPr id="6" name="Google Shape;231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36096" y="1772816"/>
            <a:ext cx="3281698" cy="42082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5146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6;p4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Digital Humanism here, how can we help you?</a:t>
            </a:r>
            <a:endParaRPr/>
          </a:p>
        </p:txBody>
      </p:sp>
      <p:sp>
        <p:nvSpPr>
          <p:cNvPr id="5" name="Google Shape;237;p42"/>
          <p:cNvSpPr txBox="1">
            <a:spLocks/>
          </p:cNvSpPr>
          <p:nvPr/>
        </p:nvSpPr>
        <p:spPr>
          <a:xfrm>
            <a:off x="3491880" y="1124744"/>
            <a:ext cx="5486400" cy="3590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6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b="1" dirty="0" smtClean="0"/>
              <a:t>On Information Management</a:t>
            </a:r>
          </a:p>
          <a:p>
            <a:pPr marL="0" indent="0">
              <a:spcBef>
                <a:spcPts val="1600"/>
              </a:spcBef>
              <a:buFont typeface="Arial" panose="020B0604020202020204" pitchFamily="34" charset="0"/>
              <a:buNone/>
            </a:pPr>
            <a:r>
              <a:rPr lang="en-GB" b="1" dirty="0" smtClean="0"/>
              <a:t>Adopt</a:t>
            </a:r>
          </a:p>
          <a:p>
            <a:pPr marL="457200" indent="-317500">
              <a:spcBef>
                <a:spcPts val="1600"/>
              </a:spcBef>
              <a:buSzPts val="1400"/>
              <a:buFont typeface="Arial" panose="020B0604020202020204" pitchFamily="34" charset="0"/>
              <a:buChar char="●"/>
            </a:pPr>
            <a:r>
              <a:rPr lang="en-GB" dirty="0" smtClean="0"/>
              <a:t>critical and self-reflexive methods for understanding information production and use</a:t>
            </a:r>
          </a:p>
          <a:p>
            <a:pPr marL="457200" indent="-317500">
              <a:spcBef>
                <a:spcPts val="0"/>
              </a:spcBef>
              <a:buSzPts val="1400"/>
              <a:buFont typeface="Arial" panose="020B0604020202020204" pitchFamily="34" charset="0"/>
              <a:buChar char="●"/>
            </a:pPr>
            <a:r>
              <a:rPr lang="en-GB" dirty="0" smtClean="0"/>
              <a:t>Interdisciplinary work between domain specialists and computer scientists</a:t>
            </a:r>
          </a:p>
          <a:p>
            <a:pPr marL="0" indent="0">
              <a:spcBef>
                <a:spcPts val="1600"/>
              </a:spcBef>
              <a:buFont typeface="Arial" panose="020B0604020202020204" pitchFamily="34" charset="0"/>
              <a:buNone/>
            </a:pPr>
            <a:r>
              <a:rPr lang="en-GB" b="1" dirty="0" smtClean="0"/>
              <a:t>Create</a:t>
            </a:r>
          </a:p>
          <a:p>
            <a:pPr marL="457200" indent="-317500">
              <a:spcBef>
                <a:spcPts val="1600"/>
              </a:spcBef>
              <a:buSzPts val="1400"/>
              <a:buFont typeface="Arial" panose="020B0604020202020204" pitchFamily="34" charset="0"/>
              <a:buChar char="●"/>
            </a:pPr>
            <a:r>
              <a:rPr lang="en-GB" dirty="0" smtClean="0"/>
              <a:t>Standard specialist schemas</a:t>
            </a:r>
          </a:p>
          <a:p>
            <a:pPr marL="457200" indent="-317500">
              <a:spcBef>
                <a:spcPts val="0"/>
              </a:spcBef>
              <a:buSzPts val="1400"/>
              <a:buFont typeface="Arial" panose="020B0604020202020204" pitchFamily="34" charset="0"/>
              <a:buChar char="●"/>
            </a:pPr>
            <a:r>
              <a:rPr lang="en-GB" dirty="0" smtClean="0"/>
              <a:t>Standard integrating conceptual </a:t>
            </a:r>
            <a:br>
              <a:rPr lang="en-GB" dirty="0" smtClean="0"/>
            </a:br>
            <a:r>
              <a:rPr lang="en-GB" dirty="0" smtClean="0"/>
              <a:t>schemas </a:t>
            </a:r>
            <a:br>
              <a:rPr lang="en-GB" dirty="0" smtClean="0"/>
            </a:br>
            <a:r>
              <a:rPr lang="en-GB" dirty="0" smtClean="0"/>
              <a:t>(ontologies)</a:t>
            </a:r>
          </a:p>
          <a:p>
            <a:pPr marL="457200" indent="-317500">
              <a:spcBef>
                <a:spcPts val="0"/>
              </a:spcBef>
              <a:buSzPts val="1400"/>
              <a:buFont typeface="Arial" panose="020B0604020202020204" pitchFamily="34" charset="0"/>
              <a:buChar char="●"/>
            </a:pPr>
            <a:endParaRPr lang="en-GB" dirty="0" smtClean="0"/>
          </a:p>
          <a:p>
            <a:pPr marL="457200" indent="-317500">
              <a:spcBef>
                <a:spcPts val="0"/>
              </a:spcBef>
              <a:buSzPts val="1400"/>
              <a:buFont typeface="Arial" panose="020B0604020202020204" pitchFamily="34" charset="0"/>
              <a:buChar char="●"/>
            </a:pPr>
            <a:r>
              <a:rPr lang="en-GB" dirty="0" smtClean="0"/>
              <a:t>Standard specialist thesauri</a:t>
            </a:r>
          </a:p>
          <a:p>
            <a:pPr marL="457200" indent="-317500">
              <a:spcBef>
                <a:spcPts val="0"/>
              </a:spcBef>
              <a:buSzPts val="1400"/>
              <a:buFont typeface="Arial" panose="020B0604020202020204" pitchFamily="34" charset="0"/>
              <a:buChar char="●"/>
            </a:pPr>
            <a:r>
              <a:rPr lang="en-GB" dirty="0" smtClean="0"/>
              <a:t>Standard integrating thesauri</a:t>
            </a:r>
            <a:endParaRPr lang="en-GB" dirty="0"/>
          </a:p>
        </p:txBody>
      </p:sp>
      <p:pic>
        <p:nvPicPr>
          <p:cNvPr id="6" name="Google Shape;238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3528" y="1628800"/>
            <a:ext cx="2736304" cy="39582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39;p42"/>
          <p:cNvSpPr/>
          <p:nvPr/>
        </p:nvSpPr>
        <p:spPr>
          <a:xfrm>
            <a:off x="7401068" y="4276162"/>
            <a:ext cx="195267" cy="1097054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240;p42"/>
          <p:cNvSpPr/>
          <p:nvPr/>
        </p:nvSpPr>
        <p:spPr>
          <a:xfrm>
            <a:off x="7380312" y="5661248"/>
            <a:ext cx="216024" cy="792088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241;p42"/>
          <p:cNvSpPr txBox="1"/>
          <p:nvPr/>
        </p:nvSpPr>
        <p:spPr>
          <a:xfrm>
            <a:off x="7668344" y="4437112"/>
            <a:ext cx="13506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/>
              <a:t>Harmonizing syntax</a:t>
            </a:r>
            <a:endParaRPr sz="1200" b="1" dirty="0"/>
          </a:p>
        </p:txBody>
      </p:sp>
      <p:sp>
        <p:nvSpPr>
          <p:cNvPr id="10" name="Google Shape;242;p42"/>
          <p:cNvSpPr txBox="1"/>
          <p:nvPr/>
        </p:nvSpPr>
        <p:spPr>
          <a:xfrm>
            <a:off x="7668344" y="5764512"/>
            <a:ext cx="13506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/>
              <a:t>Harmonizing vocabulary</a:t>
            </a:r>
            <a:endParaRPr sz="1200" b="1" dirty="0"/>
          </a:p>
        </p:txBody>
      </p:sp>
      <p:sp>
        <p:nvSpPr>
          <p:cNvPr id="11" name="Google Shape;243;p42"/>
          <p:cNvSpPr/>
          <p:nvPr/>
        </p:nvSpPr>
        <p:spPr>
          <a:xfrm>
            <a:off x="3563888" y="5589240"/>
            <a:ext cx="5296500" cy="936104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9376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8;p4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What’s a thesaurus anyhow?</a:t>
            </a:r>
            <a:endParaRPr/>
          </a:p>
        </p:txBody>
      </p:sp>
      <p:sp>
        <p:nvSpPr>
          <p:cNvPr id="3" name="Google Shape;249;p43"/>
          <p:cNvSpPr txBox="1">
            <a:spLocks/>
          </p:cNvSpPr>
          <p:nvPr/>
        </p:nvSpPr>
        <p:spPr>
          <a:xfrm>
            <a:off x="3779912" y="980728"/>
            <a:ext cx="5000700" cy="3416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6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dirty="0" smtClean="0"/>
              <a:t>Some ostensive definitions</a:t>
            </a:r>
          </a:p>
          <a:p>
            <a:pPr marL="457200" indent="-317500">
              <a:spcBef>
                <a:spcPts val="1600"/>
              </a:spcBef>
              <a:buSzPts val="1400"/>
              <a:buFont typeface="Arial" panose="020B0604020202020204" pitchFamily="34" charset="0"/>
              <a:buAutoNum type="arabicPeriod"/>
            </a:pPr>
            <a:r>
              <a:rPr lang="en-GB" dirty="0" smtClean="0"/>
              <a:t>A scientific and scholarly tool for making terms clear and ordering them systematically</a:t>
            </a:r>
          </a:p>
          <a:p>
            <a:pPr marL="457200" indent="-317500">
              <a:spcBef>
                <a:spcPts val="0"/>
              </a:spcBef>
              <a:buSzPts val="1400"/>
              <a:buFont typeface="Arial" panose="020B0604020202020204" pitchFamily="34" charset="0"/>
              <a:buAutoNum type="arabicPeriod"/>
            </a:pPr>
            <a:r>
              <a:rPr lang="en-GB" dirty="0" smtClean="0"/>
              <a:t>A means of classifying segments of the world according to expert knowledge</a:t>
            </a:r>
          </a:p>
          <a:p>
            <a:pPr marL="457200" indent="-317500">
              <a:spcBef>
                <a:spcPts val="0"/>
              </a:spcBef>
              <a:buSzPts val="1400"/>
              <a:buFont typeface="Arial" panose="020B0604020202020204" pitchFamily="34" charset="0"/>
              <a:buAutoNum type="arabicPeriod"/>
            </a:pPr>
            <a:r>
              <a:rPr lang="en-GB" dirty="0" smtClean="0"/>
              <a:t>A means of systematically ordering data points in datasets</a:t>
            </a:r>
          </a:p>
          <a:p>
            <a:pPr marL="457200" indent="-317500">
              <a:spcBef>
                <a:spcPts val="0"/>
              </a:spcBef>
              <a:buSzPts val="1400"/>
              <a:buFont typeface="Arial" panose="020B0604020202020204" pitchFamily="34" charset="0"/>
              <a:buAutoNum type="arabicPeriod"/>
            </a:pPr>
            <a:r>
              <a:rPr lang="en-GB" dirty="0" smtClean="0"/>
              <a:t>A living, growing tool of understanding shared between scholars used to understand the world that is under constant testing and revision</a:t>
            </a:r>
          </a:p>
          <a:p>
            <a:pPr marL="457200" indent="-317500">
              <a:spcBef>
                <a:spcPts val="0"/>
              </a:spcBef>
              <a:buSzPts val="1400"/>
              <a:buFont typeface="Arial" panose="020B0604020202020204" pitchFamily="34" charset="0"/>
              <a:buAutoNum type="arabicPeriod"/>
            </a:pPr>
            <a:r>
              <a:rPr lang="en-GB" dirty="0" smtClean="0"/>
              <a:t>A key tool to make data interoperable and reach digital dreams</a:t>
            </a:r>
            <a:endParaRPr lang="en-GB" dirty="0"/>
          </a:p>
        </p:txBody>
      </p:sp>
      <p:pic>
        <p:nvPicPr>
          <p:cNvPr id="4" name="Google Shape;250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3528" y="1340768"/>
            <a:ext cx="3024336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328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5;p4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 what’s the problem with Thesauri?</a:t>
            </a:r>
            <a:endParaRPr/>
          </a:p>
        </p:txBody>
      </p:sp>
      <p:graphicFrame>
        <p:nvGraphicFramePr>
          <p:cNvPr id="3" name="Google Shape;256;p44"/>
          <p:cNvGraphicFramePr/>
          <p:nvPr/>
        </p:nvGraphicFramePr>
        <p:xfrm>
          <a:off x="503050" y="1495875"/>
          <a:ext cx="3771875" cy="43889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971125"/>
                <a:gridCol w="1800750"/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Fact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Problem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They are many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How to choose?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They are often not well done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How to trust?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They are not visible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How to find?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They are discipline specific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How to share?</a:t>
                      </a:r>
                      <a:endParaRPr/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They are often not maintained and usually not integrated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How to manage?</a:t>
                      </a:r>
                      <a:endParaRPr/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  <p:pic>
        <p:nvPicPr>
          <p:cNvPr id="4" name="Google Shape;257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27984" y="2276872"/>
            <a:ext cx="4655625" cy="3012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328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2;p4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Proposed Solution</a:t>
            </a:r>
            <a:endParaRPr/>
          </a:p>
        </p:txBody>
      </p:sp>
      <p:sp>
        <p:nvSpPr>
          <p:cNvPr id="3" name="Google Shape;263;p45"/>
          <p:cNvSpPr txBox="1">
            <a:spLocks/>
          </p:cNvSpPr>
          <p:nvPr/>
        </p:nvSpPr>
        <p:spPr>
          <a:xfrm>
            <a:off x="144882" y="2200039"/>
            <a:ext cx="4527600" cy="3416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6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mtClean="0"/>
              <a:t>Meta-Thesaurus: Principles  &amp; BBT</a:t>
            </a:r>
            <a:br>
              <a:rPr lang="en-GB" smtClean="0"/>
            </a:br>
            <a:endParaRPr lang="en-GB" smtClean="0"/>
          </a:p>
          <a:p>
            <a:pPr marL="0" indent="0">
              <a:spcBef>
                <a:spcPts val="1600"/>
              </a:spcBef>
              <a:buFont typeface="Arial" panose="020B0604020202020204" pitchFamily="34" charset="0"/>
              <a:buNone/>
            </a:pPr>
            <a:r>
              <a:rPr lang="en-GB" smtClean="0"/>
              <a:t>BBTalk: Meta Thesaurus Management</a:t>
            </a:r>
            <a:br>
              <a:rPr lang="en-GB" smtClean="0"/>
            </a:br>
            <a:endParaRPr lang="en-GB" smtClean="0"/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Arial" panose="020B0604020202020204" pitchFamily="34" charset="0"/>
              <a:buNone/>
            </a:pPr>
            <a:r>
              <a:rPr lang="en-GB" smtClean="0"/>
              <a:t>BB Browser: Thesaurus Discovery </a:t>
            </a:r>
            <a:endParaRPr lang="en-GB"/>
          </a:p>
        </p:txBody>
      </p:sp>
      <p:pic>
        <p:nvPicPr>
          <p:cNvPr id="4" name="Google Shape;264;p4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860032" y="2204864"/>
            <a:ext cx="4135772" cy="34067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Google Shape;265;p45"/>
          <p:cNvCxnSpPr/>
          <p:nvPr/>
        </p:nvCxnSpPr>
        <p:spPr>
          <a:xfrm rot="10800000" flipH="1">
            <a:off x="4273757" y="2510564"/>
            <a:ext cx="1864200" cy="141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" name="Google Shape;266;p45"/>
          <p:cNvCxnSpPr/>
          <p:nvPr/>
        </p:nvCxnSpPr>
        <p:spPr>
          <a:xfrm rot="10800000" flipH="1">
            <a:off x="4323007" y="3282214"/>
            <a:ext cx="1629900" cy="21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" name="Google Shape;267;p45"/>
          <p:cNvCxnSpPr/>
          <p:nvPr/>
        </p:nvCxnSpPr>
        <p:spPr>
          <a:xfrm rot="10800000" flipH="1">
            <a:off x="3905632" y="4100114"/>
            <a:ext cx="1380900" cy="48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124328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8;p4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BBT Model and Principles</a:t>
            </a:r>
            <a:endParaRPr/>
          </a:p>
        </p:txBody>
      </p:sp>
      <p:pic>
        <p:nvPicPr>
          <p:cNvPr id="3" name="Google Shape;279;p47"/>
          <p:cNvPicPr preferRelativeResize="0"/>
          <p:nvPr/>
        </p:nvPicPr>
        <p:blipFill rotWithShape="1">
          <a:blip r:embed="rId2">
            <a:alphaModFix/>
          </a:blip>
          <a:srcRect l="9122" r="21118"/>
          <a:stretch/>
        </p:blipFill>
        <p:spPr>
          <a:xfrm>
            <a:off x="539552" y="1412776"/>
            <a:ext cx="2662294" cy="489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80;p47"/>
          <p:cNvSpPr txBox="1">
            <a:spLocks/>
          </p:cNvSpPr>
          <p:nvPr/>
        </p:nvSpPr>
        <p:spPr>
          <a:xfrm>
            <a:off x="3392919" y="1340768"/>
            <a:ext cx="5736300" cy="460851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6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b="1" dirty="0" smtClean="0"/>
              <a:t>The BBT is</a:t>
            </a:r>
            <a:r>
              <a:rPr lang="en-GB" dirty="0" smtClean="0"/>
              <a:t>:</a:t>
            </a:r>
          </a:p>
          <a:p>
            <a:pPr marL="0" indent="0">
              <a:spcBef>
                <a:spcPts val="1600"/>
              </a:spcBef>
              <a:buFont typeface="Arial" panose="020B0604020202020204" pitchFamily="34" charset="0"/>
              <a:buNone/>
            </a:pPr>
            <a:r>
              <a:rPr lang="en-GB" dirty="0" smtClean="0"/>
              <a:t>A compact set of top level facets and hierarchies for integrating thesauri to a meta-thesaurus of generally acceptable and epistemologically coherent terms</a:t>
            </a:r>
          </a:p>
          <a:p>
            <a:pPr marL="0" indent="0">
              <a:spcBef>
                <a:spcPts val="1600"/>
              </a:spcBef>
              <a:buFont typeface="Arial" panose="020B0604020202020204" pitchFamily="34" charset="0"/>
              <a:buNone/>
            </a:pPr>
            <a:r>
              <a:rPr lang="en-GB" b="1" dirty="0" smtClean="0"/>
              <a:t>The BBT is based on</a:t>
            </a:r>
            <a:r>
              <a:rPr lang="en-GB" dirty="0" smtClean="0"/>
              <a:t>:</a:t>
            </a:r>
          </a:p>
          <a:p>
            <a:pPr marL="0" indent="0">
              <a:spcBef>
                <a:spcPts val="1600"/>
              </a:spcBef>
              <a:buFont typeface="Arial" panose="020B0604020202020204" pitchFamily="34" charset="0"/>
              <a:buNone/>
            </a:pPr>
            <a:r>
              <a:rPr lang="en-GB" dirty="0" smtClean="0"/>
              <a:t>Documented epistemological principles of categorical semantics </a:t>
            </a:r>
          </a:p>
          <a:p>
            <a:pPr marL="0" indent="0">
              <a:spcBef>
                <a:spcPts val="1600"/>
              </a:spcBef>
              <a:buFont typeface="Arial" panose="020B0604020202020204" pitchFamily="34" charset="0"/>
              <a:buNone/>
            </a:pPr>
            <a:r>
              <a:rPr lang="en-GB" b="1" dirty="0" smtClean="0"/>
              <a:t>The BBT aims for</a:t>
            </a:r>
            <a:r>
              <a:rPr lang="en-GB" dirty="0" smtClean="0"/>
              <a:t>:</a:t>
            </a:r>
          </a:p>
          <a:p>
            <a:pPr marL="457200" indent="-317500">
              <a:spcBef>
                <a:spcPts val="1600"/>
              </a:spcBef>
              <a:buSzPts val="1400"/>
              <a:buFont typeface="Arial" panose="020B0604020202020204" pitchFamily="34" charset="0"/>
              <a:buChar char="●"/>
            </a:pPr>
            <a:r>
              <a:rPr lang="en-GB" dirty="0" smtClean="0"/>
              <a:t>Interdisciplinary Re-usability</a:t>
            </a:r>
          </a:p>
          <a:p>
            <a:pPr marL="457200" indent="-317500">
              <a:spcBef>
                <a:spcPts val="0"/>
              </a:spcBef>
              <a:buSzPts val="1400"/>
              <a:buFont typeface="Arial" panose="020B0604020202020204" pitchFamily="34" charset="0"/>
              <a:buChar char="●"/>
            </a:pPr>
            <a:r>
              <a:rPr lang="en-GB" dirty="0" smtClean="0"/>
              <a:t>Collaborative </a:t>
            </a:r>
            <a:r>
              <a:rPr lang="en-GB" dirty="0" err="1" smtClean="0"/>
              <a:t>Extensability</a:t>
            </a:r>
            <a:endParaRPr lang="en-GB" dirty="0" smtClean="0"/>
          </a:p>
          <a:p>
            <a:pPr marL="457200" indent="-317500">
              <a:spcBef>
                <a:spcPts val="0"/>
              </a:spcBef>
              <a:buSzPts val="1400"/>
              <a:buFont typeface="Arial" panose="020B0604020202020204" pitchFamily="34" charset="0"/>
              <a:buChar char="●"/>
            </a:pPr>
            <a:r>
              <a:rPr lang="en-GB" dirty="0" smtClean="0"/>
              <a:t>Open world, non-prescriptiveness</a:t>
            </a:r>
          </a:p>
          <a:p>
            <a:pPr marL="0" indent="0">
              <a:spcBef>
                <a:spcPts val="1600"/>
              </a:spcBef>
              <a:buFont typeface="Arial" panose="020B0604020202020204" pitchFamily="34" charset="0"/>
              <a:buNone/>
            </a:pPr>
            <a:r>
              <a:rPr lang="en-GB" dirty="0" smtClean="0"/>
              <a:t>Find the latest version here: </a:t>
            </a:r>
            <a:r>
              <a:rPr lang="en-GB" u="sng" dirty="0" smtClean="0">
                <a:solidFill>
                  <a:schemeClr val="hlink"/>
                </a:solidFill>
                <a:hlinkClick r:id="rId3"/>
              </a:rPr>
              <a:t>BBT Specification</a:t>
            </a:r>
            <a:endParaRPr lang="en-GB" dirty="0" smtClean="0"/>
          </a:p>
          <a:p>
            <a:pPr marL="0" indent="0">
              <a:spcBef>
                <a:spcPts val="1600"/>
              </a:spcBef>
              <a:buFont typeface="Arial" panose="020B0604020202020204" pitchFamily="34" charset="0"/>
              <a:buNone/>
            </a:pPr>
            <a:endParaRPr lang="en-GB" dirty="0" smtClean="0"/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Arial" panose="020B0604020202020204" pitchFamily="34" charset="0"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328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85;p4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BBTalk: Meta Level Management</a:t>
            </a:r>
            <a:endParaRPr/>
          </a:p>
        </p:txBody>
      </p:sp>
      <p:sp>
        <p:nvSpPr>
          <p:cNvPr id="3" name="Google Shape;286;p48"/>
          <p:cNvSpPr txBox="1">
            <a:spLocks/>
          </p:cNvSpPr>
          <p:nvPr/>
        </p:nvSpPr>
        <p:spPr>
          <a:xfrm>
            <a:off x="4572000" y="1678607"/>
            <a:ext cx="4508700" cy="38211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8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7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SzPct val="6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dirty="0" smtClean="0"/>
              <a:t>Meta Thesaurus Management Tool</a:t>
            </a:r>
          </a:p>
          <a:p>
            <a:pPr marL="457200">
              <a:spcBef>
                <a:spcPts val="1600"/>
              </a:spcBef>
              <a:buSzPts val="1800"/>
              <a:buFont typeface="Arial" panose="020B0604020202020204" pitchFamily="34" charset="0"/>
              <a:buAutoNum type="arabicPeriod"/>
            </a:pPr>
            <a:r>
              <a:rPr lang="en-GB" dirty="0" smtClean="0"/>
              <a:t>Support extension of meta-thesaurus itself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AutoNum type="arabicPeriod"/>
            </a:pPr>
            <a:r>
              <a:rPr lang="en-GB" dirty="0" smtClean="0"/>
              <a:t>Support connection of specialist thesauri to overall thesaurus</a:t>
            </a:r>
          </a:p>
          <a:p>
            <a:pPr marL="457200">
              <a:spcBef>
                <a:spcPts val="0"/>
              </a:spcBef>
              <a:buSzPts val="1800"/>
              <a:buFont typeface="Arial" panose="020B0604020202020204" pitchFamily="34" charset="0"/>
              <a:buAutoNum type="arabicPeriod"/>
            </a:pPr>
            <a:r>
              <a:rPr lang="en-GB" dirty="0" smtClean="0"/>
              <a:t>Enable discussion environment for principled and documented development process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Arial" panose="020B0604020202020204" pitchFamily="34" charset="0"/>
              <a:buNone/>
            </a:pPr>
            <a:r>
              <a:rPr lang="en-GB" dirty="0" smtClean="0"/>
              <a:t>Find the latest version here: </a:t>
            </a:r>
            <a:br>
              <a:rPr lang="en-GB" dirty="0" smtClean="0"/>
            </a:br>
            <a:r>
              <a:rPr lang="en-GB" u="sng" dirty="0" smtClean="0">
                <a:solidFill>
                  <a:schemeClr val="hlink"/>
                </a:solidFill>
                <a:hlinkClick r:id="rId2"/>
              </a:rPr>
              <a:t>BBTalk Service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4" name="Google Shape;287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696257"/>
            <a:ext cx="4126481" cy="3820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328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ISLgr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PresentationISLgr2</Template>
  <TotalTime>201</TotalTime>
  <Words>551</Words>
  <Application>Microsoft Macintosh PowerPoint</Application>
  <PresentationFormat>On-screen Show (4:3)</PresentationFormat>
  <Paragraphs>103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PresentationISLgr2</vt:lpstr>
      <vt:lpstr>The BackBoneThesaurus A meta-thesaurus for the humanities &lt;actual and potential contribution to  information sharing and integration&gt;  Dr. George Bruseker ICS-FORTH 28/9/2018</vt:lpstr>
      <vt:lpstr>The dream of Data for Research and the Digital Turn</vt:lpstr>
      <vt:lpstr>The nightmare of Data for Research and the Digital Turn</vt:lpstr>
      <vt:lpstr>Digital Humanism here, how can we help you?</vt:lpstr>
      <vt:lpstr>What’s a thesaurus anyhow?</vt:lpstr>
      <vt:lpstr>So what’s the problem with Thesauri?</vt:lpstr>
      <vt:lpstr>The Proposed Solution</vt:lpstr>
      <vt:lpstr>The BBT Model and Principles</vt:lpstr>
      <vt:lpstr>BBTalk: Meta Level Management</vt:lpstr>
      <vt:lpstr>BBT Browser: from Meta on Down</vt:lpstr>
      <vt:lpstr>How it all comes together</vt:lpstr>
      <vt:lpstr>Fixing a problem like thesauri</vt:lpstr>
      <vt:lpstr>Where we’re at and we need to go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Korina Doerr</dc:creator>
  <cp:lastModifiedBy>George Bruseker</cp:lastModifiedBy>
  <cp:revision>11</cp:revision>
  <dcterms:created xsi:type="dcterms:W3CDTF">2017-04-10T13:06:39Z</dcterms:created>
  <dcterms:modified xsi:type="dcterms:W3CDTF">2018-09-25T13:54:33Z</dcterms:modified>
</cp:coreProperties>
</file>