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57" r:id="rId3"/>
    <p:sldId id="266" r:id="rId4"/>
    <p:sldId id="261" r:id="rId5"/>
    <p:sldId id="262" r:id="rId6"/>
    <p:sldId id="263" r:id="rId7"/>
    <p:sldId id="264" r:id="rId8"/>
    <p:sldId id="265" r:id="rId9"/>
    <p:sldId id="268" r:id="rId10"/>
    <p:sldId id="2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82056" autoAdjust="0"/>
  </p:normalViewPr>
  <p:slideViewPr>
    <p:cSldViewPr snapToGrid="0">
      <p:cViewPr varScale="1">
        <p:scale>
          <a:sx n="91" d="100"/>
          <a:sy n="91" d="100"/>
        </p:scale>
        <p:origin x="12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FA-40E1-BF65-114C9F3EEC08}"/>
              </c:ext>
            </c:extLst>
          </c:dPt>
          <c:dPt>
            <c:idx val="1"/>
            <c:bubble3D val="0"/>
            <c:spPr>
              <a:solidFill>
                <a:schemeClr val="accent5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FA-40E1-BF65-114C9F3EEC08}"/>
              </c:ext>
            </c:extLst>
          </c:dPt>
          <c:dPt>
            <c:idx val="2"/>
            <c:bubble3D val="0"/>
            <c:spPr>
              <a:solidFill>
                <a:schemeClr val="accent5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FA-40E1-BF65-114C9F3EEC08}"/>
              </c:ext>
            </c:extLst>
          </c:dPt>
          <c:dPt>
            <c:idx val="3"/>
            <c:bubble3D val="0"/>
            <c:spPr>
              <a:solidFill>
                <a:schemeClr val="accent5">
                  <a:shade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FA-40E1-BF65-114C9F3EEC08}"/>
              </c:ext>
            </c:extLst>
          </c:dPt>
          <c:dPt>
            <c:idx val="4"/>
            <c:bubble3D val="0"/>
            <c:spPr>
              <a:solidFill>
                <a:schemeClr val="accent5">
                  <a:shade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FFA-40E1-BF65-114C9F3EEC08}"/>
              </c:ext>
            </c:extLst>
          </c:dPt>
          <c:dPt>
            <c:idx val="5"/>
            <c:bubble3D val="0"/>
            <c:spPr>
              <a:solidFill>
                <a:schemeClr val="accent5">
                  <a:shade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FFA-40E1-BF65-114C9F3EEC08}"/>
              </c:ext>
            </c:extLst>
          </c:dPt>
          <c:dLbls>
            <c:dLbl>
              <c:idx val="0"/>
              <c:layout>
                <c:manualLayout>
                  <c:x val="-7.7482502187226623E-3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FA-40E1-BF65-114C9F3EEC08}"/>
                </c:ext>
              </c:extLst>
            </c:dLbl>
            <c:dLbl>
              <c:idx val="1"/>
              <c:layout>
                <c:manualLayout>
                  <c:x val="-1.1177602799650046E-2"/>
                  <c:y val="4.202894504270987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FA-40E1-BF65-114C9F3EEC08}"/>
                </c:ext>
              </c:extLst>
            </c:dLbl>
            <c:dLbl>
              <c:idx val="2"/>
              <c:layout>
                <c:manualLayout>
                  <c:x val="1.2579073570425862E-2"/>
                  <c:y val="-2.307211099124779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FA-40E1-BF65-114C9F3EEC08}"/>
                </c:ext>
              </c:extLst>
            </c:dLbl>
            <c:dLbl>
              <c:idx val="3"/>
              <c:layout>
                <c:manualLayout>
                  <c:x val="4.2140649528431502E-2"/>
                  <c:y val="1.663907885577799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2.9640736990996036E-2"/>
                      <c:h val="6.53857922361549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EFFA-40E1-BF65-114C9F3EEC08}"/>
                </c:ext>
              </c:extLst>
            </c:dLbl>
            <c:dLbl>
              <c:idx val="4"/>
              <c:layout>
                <c:manualLayout>
                  <c:x val="7.7649976358424092E-2"/>
                  <c:y val="-9.128307650689655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07363328031807E-2"/>
                      <c:h val="7.062294019259508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EFFA-40E1-BF65-114C9F3EEC08}"/>
                </c:ext>
              </c:extLst>
            </c:dLbl>
            <c:dLbl>
              <c:idx val="5"/>
              <c:layout>
                <c:manualLayout>
                  <c:x val="-1.0630822709052998E-2"/>
                  <c:y val="-5.488283634036361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FFA-40E1-BF65-114C9F3EEC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Feuil1!$A$14:$A$19</c:f>
              <c:strCache>
                <c:ptCount val="6"/>
                <c:pt idx="0">
                  <c:v>Peuples</c:v>
                </c:pt>
                <c:pt idx="1">
                  <c:v>Anthroponymes</c:v>
                </c:pt>
                <c:pt idx="2">
                  <c:v>Chronologie</c:v>
                </c:pt>
                <c:pt idx="3">
                  <c:v>Œuvres</c:v>
                </c:pt>
                <c:pt idx="4">
                  <c:v>Lieux</c:v>
                </c:pt>
                <c:pt idx="5">
                  <c:v>Sujets</c:v>
                </c:pt>
              </c:strCache>
            </c:strRef>
          </c:cat>
          <c:val>
            <c:numRef>
              <c:f>Feuil1!$B$14:$B$19</c:f>
              <c:numCache>
                <c:formatCode>General</c:formatCode>
                <c:ptCount val="6"/>
                <c:pt idx="0">
                  <c:v>642</c:v>
                </c:pt>
                <c:pt idx="1">
                  <c:v>2342</c:v>
                </c:pt>
                <c:pt idx="2">
                  <c:v>519</c:v>
                </c:pt>
                <c:pt idx="3">
                  <c:v>541</c:v>
                </c:pt>
                <c:pt idx="4">
                  <c:v>21092</c:v>
                </c:pt>
                <c:pt idx="5">
                  <c:v>5761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FFA-40E1-BF65-114C9F3EEC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ayout>
        <c:manualLayout>
          <c:xMode val="edge"/>
          <c:yMode val="edge"/>
          <c:x val="0.80110728199674108"/>
          <c:y val="0.38999288242726565"/>
          <c:w val="0.19696107020498496"/>
          <c:h val="0.401785949927917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98517-3674-4DB6-8A29-A5E0793EEAB0}" type="doc">
      <dgm:prSet loTypeId="urn:microsoft.com/office/officeart/2005/8/layout/hList1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D403270B-4C51-4F82-B137-05A743957FA5}">
      <dgm:prSet phldrT="[Texte]"/>
      <dgm:spPr/>
      <dgm:t>
        <a:bodyPr/>
        <a:lstStyle/>
        <a:p>
          <a:r>
            <a:rPr lang="fr-FR" dirty="0" err="1"/>
            <a:t>Reorganise</a:t>
          </a:r>
          <a:endParaRPr lang="fr-FR" dirty="0"/>
        </a:p>
      </dgm:t>
    </dgm:pt>
    <dgm:pt modelId="{5C34B80B-74F8-416F-A2AA-D05655DE6452}" type="parTrans" cxnId="{4284B74B-7C2F-4B2F-BF17-8114A6AD2142}">
      <dgm:prSet/>
      <dgm:spPr/>
      <dgm:t>
        <a:bodyPr/>
        <a:lstStyle/>
        <a:p>
          <a:endParaRPr lang="fr-FR"/>
        </a:p>
      </dgm:t>
    </dgm:pt>
    <dgm:pt modelId="{AFD05CC4-1D37-417F-8839-7335DA80F3EA}" type="sibTrans" cxnId="{4284B74B-7C2F-4B2F-BF17-8114A6AD2142}">
      <dgm:prSet/>
      <dgm:spPr/>
      <dgm:t>
        <a:bodyPr/>
        <a:lstStyle/>
        <a:p>
          <a:endParaRPr lang="fr-FR"/>
        </a:p>
      </dgm:t>
    </dgm:pt>
    <dgm:pt modelId="{476E7E7F-D8F7-40AE-9D38-A5E5572605A2}">
      <dgm:prSet phldrT="[Texte]"/>
      <dgm:spPr/>
      <dgm:t>
        <a:bodyPr/>
        <a:lstStyle/>
        <a:p>
          <a:pPr algn="ctr"/>
          <a:r>
            <a:rPr lang="fr-FR" dirty="0" err="1"/>
            <a:t>Consolidate</a:t>
          </a:r>
          <a:r>
            <a:rPr lang="fr-FR" dirty="0"/>
            <a:t> structure</a:t>
          </a:r>
          <a:br>
            <a:rPr lang="fr-FR" dirty="0"/>
          </a:br>
          <a:r>
            <a:rPr lang="fr-FR" dirty="0"/>
            <a:t>+</a:t>
          </a:r>
        </a:p>
      </dgm:t>
    </dgm:pt>
    <dgm:pt modelId="{C86913BE-1937-4145-83D1-EFE58DB3AA6E}" type="parTrans" cxnId="{1FF64D5F-C428-4623-A32C-DF80DDB8B34F}">
      <dgm:prSet/>
      <dgm:spPr/>
      <dgm:t>
        <a:bodyPr/>
        <a:lstStyle/>
        <a:p>
          <a:endParaRPr lang="fr-FR"/>
        </a:p>
      </dgm:t>
    </dgm:pt>
    <dgm:pt modelId="{7813CF3C-D66E-4EB4-B695-50C81D2D7F63}" type="sibTrans" cxnId="{1FF64D5F-C428-4623-A32C-DF80DDB8B34F}">
      <dgm:prSet/>
      <dgm:spPr/>
      <dgm:t>
        <a:bodyPr/>
        <a:lstStyle/>
        <a:p>
          <a:endParaRPr lang="fr-FR"/>
        </a:p>
      </dgm:t>
    </dgm:pt>
    <dgm:pt modelId="{540AB764-7471-4E8F-A1F3-28C6E31FEED4}">
      <dgm:prSet phldrT="[Texte]"/>
      <dgm:spPr/>
      <dgm:t>
        <a:bodyPr/>
        <a:lstStyle/>
        <a:p>
          <a:r>
            <a:rPr lang="fr-FR" dirty="0" err="1"/>
            <a:t>Work</a:t>
          </a:r>
          <a:r>
            <a:rPr lang="fr-FR" dirty="0"/>
            <a:t> on </a:t>
          </a:r>
          <a:r>
            <a:rPr lang="fr-FR" dirty="0" err="1"/>
            <a:t>vocabulary</a:t>
          </a:r>
          <a:endParaRPr lang="fr-FR" dirty="0"/>
        </a:p>
      </dgm:t>
    </dgm:pt>
    <dgm:pt modelId="{8D61BBA6-8881-4393-A9D3-5C0DAFC6B289}" type="parTrans" cxnId="{BD1B7A67-B358-4EE7-AD60-FA3D76EE46C5}">
      <dgm:prSet/>
      <dgm:spPr/>
      <dgm:t>
        <a:bodyPr/>
        <a:lstStyle/>
        <a:p>
          <a:endParaRPr lang="fr-FR"/>
        </a:p>
      </dgm:t>
    </dgm:pt>
    <dgm:pt modelId="{F67D4D2A-B88C-4405-9BEF-94F3243F4E51}" type="sibTrans" cxnId="{BD1B7A67-B358-4EE7-AD60-FA3D76EE46C5}">
      <dgm:prSet/>
      <dgm:spPr/>
      <dgm:t>
        <a:bodyPr/>
        <a:lstStyle/>
        <a:p>
          <a:endParaRPr lang="fr-FR"/>
        </a:p>
      </dgm:t>
    </dgm:pt>
    <dgm:pt modelId="{791ADB36-D68C-417E-BFB8-DD2C57E53F22}">
      <dgm:prSet phldrT="[Texte]"/>
      <dgm:spPr/>
      <dgm:t>
        <a:bodyPr/>
        <a:lstStyle/>
        <a:p>
          <a:pPr algn="ctr"/>
          <a:r>
            <a:rPr lang="fr-FR" dirty="0"/>
            <a:t>Restore balance</a:t>
          </a:r>
          <a:br>
            <a:rPr lang="fr-FR" dirty="0"/>
          </a:br>
          <a:r>
            <a:rPr lang="fr-FR" dirty="0"/>
            <a:t>+</a:t>
          </a:r>
        </a:p>
      </dgm:t>
    </dgm:pt>
    <dgm:pt modelId="{6F511AE1-8230-4535-B287-1825DC406DB2}" type="parTrans" cxnId="{F96AB27C-D0AE-4967-9F12-73B585E0C9E8}">
      <dgm:prSet/>
      <dgm:spPr/>
      <dgm:t>
        <a:bodyPr/>
        <a:lstStyle/>
        <a:p>
          <a:endParaRPr lang="fr-FR"/>
        </a:p>
      </dgm:t>
    </dgm:pt>
    <dgm:pt modelId="{9C6C975A-4C46-42EB-9509-5EA990C23FEB}" type="sibTrans" cxnId="{F96AB27C-D0AE-4967-9F12-73B585E0C9E8}">
      <dgm:prSet/>
      <dgm:spPr/>
      <dgm:t>
        <a:bodyPr/>
        <a:lstStyle/>
        <a:p>
          <a:endParaRPr lang="fr-FR"/>
        </a:p>
      </dgm:t>
    </dgm:pt>
    <dgm:pt modelId="{6BA3BDBA-AF9E-49FF-976D-D84B2013347A}">
      <dgm:prSet phldrT="[Texte]"/>
      <dgm:spPr/>
      <dgm:t>
        <a:bodyPr/>
        <a:lstStyle/>
        <a:p>
          <a:pPr algn="ctr"/>
          <a:r>
            <a:rPr lang="fr-FR" dirty="0" err="1"/>
            <a:t>Enrich</a:t>
          </a:r>
          <a:r>
            <a:rPr lang="fr-FR" dirty="0"/>
            <a:t> </a:t>
          </a:r>
          <a:r>
            <a:rPr lang="fr-FR" dirty="0" err="1"/>
            <a:t>vocabulary</a:t>
          </a:r>
          <a:r>
            <a:rPr lang="fr-FR" dirty="0"/>
            <a:t> </a:t>
          </a:r>
        </a:p>
      </dgm:t>
    </dgm:pt>
    <dgm:pt modelId="{391F7011-411C-4F28-BE6B-AE84A9D04C30}" type="parTrans" cxnId="{9A1E1F22-1FCF-4D6C-8185-523588910C48}">
      <dgm:prSet/>
      <dgm:spPr/>
      <dgm:t>
        <a:bodyPr/>
        <a:lstStyle/>
        <a:p>
          <a:endParaRPr lang="fr-FR"/>
        </a:p>
      </dgm:t>
    </dgm:pt>
    <dgm:pt modelId="{A26B5216-8026-468E-8FC4-DA5A59240F0B}" type="sibTrans" cxnId="{9A1E1F22-1FCF-4D6C-8185-523588910C48}">
      <dgm:prSet/>
      <dgm:spPr/>
      <dgm:t>
        <a:bodyPr/>
        <a:lstStyle/>
        <a:p>
          <a:endParaRPr lang="fr-FR"/>
        </a:p>
      </dgm:t>
    </dgm:pt>
    <dgm:pt modelId="{FEC1122E-7F1F-4370-8A3F-7A217341AB7B}">
      <dgm:prSet phldrT="[Texte]"/>
      <dgm:spPr/>
      <dgm:t>
        <a:bodyPr/>
        <a:lstStyle/>
        <a:p>
          <a:r>
            <a:rPr lang="fr-FR" dirty="0" err="1"/>
            <a:t>Alignments</a:t>
          </a:r>
          <a:endParaRPr lang="fr-FR" dirty="0"/>
        </a:p>
      </dgm:t>
    </dgm:pt>
    <dgm:pt modelId="{2ADAB543-CF03-4F9A-B4F7-B918B78A1EC0}" type="parTrans" cxnId="{6FF6B79D-AE0B-45E9-9BBD-F7F4673EB28B}">
      <dgm:prSet/>
      <dgm:spPr/>
      <dgm:t>
        <a:bodyPr/>
        <a:lstStyle/>
        <a:p>
          <a:endParaRPr lang="fr-FR"/>
        </a:p>
      </dgm:t>
    </dgm:pt>
    <dgm:pt modelId="{E3881FF4-DB39-400E-98C6-3695401740CB}" type="sibTrans" cxnId="{6FF6B79D-AE0B-45E9-9BBD-F7F4673EB28B}">
      <dgm:prSet/>
      <dgm:spPr/>
      <dgm:t>
        <a:bodyPr/>
        <a:lstStyle/>
        <a:p>
          <a:endParaRPr lang="fr-FR"/>
        </a:p>
      </dgm:t>
    </dgm:pt>
    <dgm:pt modelId="{0E3B5D73-FF30-4E45-B4F0-E3BEAB1F6580}">
      <dgm:prSet phldrT="[Texte]"/>
      <dgm:spPr/>
      <dgm:t>
        <a:bodyPr/>
        <a:lstStyle/>
        <a:p>
          <a:pPr algn="ctr"/>
          <a:r>
            <a:rPr lang="fr-FR" dirty="0" err="1"/>
            <a:t>Enrich</a:t>
          </a:r>
          <a:r>
            <a:rPr lang="fr-FR" dirty="0"/>
            <a:t> </a:t>
          </a:r>
          <a:r>
            <a:rPr lang="fr-FR" dirty="0" err="1"/>
            <a:t>relationships</a:t>
          </a:r>
          <a:r>
            <a:rPr lang="fr-FR" dirty="0"/>
            <a:t> </a:t>
          </a:r>
          <a:r>
            <a:rPr lang="fr-FR" dirty="0" err="1"/>
            <a:t>between</a:t>
          </a:r>
          <a:r>
            <a:rPr lang="fr-FR" dirty="0"/>
            <a:t> </a:t>
          </a:r>
          <a:r>
            <a:rPr lang="fr-FR" dirty="0" err="1"/>
            <a:t>terms</a:t>
          </a:r>
          <a:endParaRPr lang="fr-FR" dirty="0"/>
        </a:p>
      </dgm:t>
    </dgm:pt>
    <dgm:pt modelId="{481E3763-021E-4545-8347-6104FD8DC2BC}" type="parTrans" cxnId="{88ADBEC2-803C-4044-B5A8-B2DD0A15E7A5}">
      <dgm:prSet/>
      <dgm:spPr/>
      <dgm:t>
        <a:bodyPr/>
        <a:lstStyle/>
        <a:p>
          <a:endParaRPr lang="fr-FR"/>
        </a:p>
      </dgm:t>
    </dgm:pt>
    <dgm:pt modelId="{A5BE5F2F-A76A-4E45-A164-04D5B6B73CCF}" type="sibTrans" cxnId="{88ADBEC2-803C-4044-B5A8-B2DD0A15E7A5}">
      <dgm:prSet/>
      <dgm:spPr/>
      <dgm:t>
        <a:bodyPr/>
        <a:lstStyle/>
        <a:p>
          <a:endParaRPr lang="fr-FR"/>
        </a:p>
      </dgm:t>
    </dgm:pt>
    <dgm:pt modelId="{E64E8E77-E9D4-489D-9A4B-211D154BEA1D}">
      <dgm:prSet phldrT="[Texte]"/>
      <dgm:spPr/>
      <dgm:t>
        <a:bodyPr/>
        <a:lstStyle/>
        <a:p>
          <a:r>
            <a:rPr lang="fr-FR" dirty="0" err="1"/>
            <a:t>Partners</a:t>
          </a:r>
          <a:endParaRPr lang="fr-FR" dirty="0"/>
        </a:p>
      </dgm:t>
    </dgm:pt>
    <dgm:pt modelId="{7675EA1A-88AA-4286-AC4B-B941DA9410FD}" type="parTrans" cxnId="{8FC2947A-9C21-46F8-99E3-B41AC0A3A9E9}">
      <dgm:prSet/>
      <dgm:spPr/>
      <dgm:t>
        <a:bodyPr/>
        <a:lstStyle/>
        <a:p>
          <a:endParaRPr lang="fr-FR"/>
        </a:p>
      </dgm:t>
    </dgm:pt>
    <dgm:pt modelId="{990DC842-96C3-4E84-B909-B31A1EDE78F7}" type="sibTrans" cxnId="{8FC2947A-9C21-46F8-99E3-B41AC0A3A9E9}">
      <dgm:prSet/>
      <dgm:spPr/>
      <dgm:t>
        <a:bodyPr/>
        <a:lstStyle/>
        <a:p>
          <a:endParaRPr lang="fr-FR"/>
        </a:p>
      </dgm:t>
    </dgm:pt>
    <dgm:pt modelId="{9E4535BF-97EF-4C69-974B-29CDC3299199}" type="pres">
      <dgm:prSet presAssocID="{45D98517-3674-4DB6-8A29-A5E0793EEAB0}" presName="Name0" presStyleCnt="0">
        <dgm:presLayoutVars>
          <dgm:dir/>
          <dgm:animLvl val="lvl"/>
          <dgm:resizeHandles val="exact"/>
        </dgm:presLayoutVars>
      </dgm:prSet>
      <dgm:spPr/>
    </dgm:pt>
    <dgm:pt modelId="{3137EE7E-ECF4-4ACF-ACF7-145ED2D83388}" type="pres">
      <dgm:prSet presAssocID="{D403270B-4C51-4F82-B137-05A743957FA5}" presName="composite" presStyleCnt="0"/>
      <dgm:spPr/>
    </dgm:pt>
    <dgm:pt modelId="{82D3D61B-FFB8-4B87-A812-09F9E8FAC6ED}" type="pres">
      <dgm:prSet presAssocID="{D403270B-4C51-4F82-B137-05A743957FA5}" presName="parTx" presStyleLbl="alignNode1" presStyleIdx="0" presStyleCnt="4" custLinFactNeighborY="29379">
        <dgm:presLayoutVars>
          <dgm:chMax val="0"/>
          <dgm:chPref val="0"/>
          <dgm:bulletEnabled val="1"/>
        </dgm:presLayoutVars>
      </dgm:prSet>
      <dgm:spPr/>
    </dgm:pt>
    <dgm:pt modelId="{9CDB9247-CA96-4845-BAC1-0C4D1E821744}" type="pres">
      <dgm:prSet presAssocID="{D403270B-4C51-4F82-B137-05A743957FA5}" presName="desTx" presStyleLbl="alignAccFollowNode1" presStyleIdx="0" presStyleCnt="4" custLinFactNeighborY="7111">
        <dgm:presLayoutVars>
          <dgm:bulletEnabled val="1"/>
        </dgm:presLayoutVars>
      </dgm:prSet>
      <dgm:spPr/>
    </dgm:pt>
    <dgm:pt modelId="{46DB9EDF-426E-4C68-A080-BE3265CA9624}" type="pres">
      <dgm:prSet presAssocID="{AFD05CC4-1D37-417F-8839-7335DA80F3EA}" presName="space" presStyleCnt="0"/>
      <dgm:spPr/>
    </dgm:pt>
    <dgm:pt modelId="{74CDEEC7-27AC-447D-93FF-7334FD92E49E}" type="pres">
      <dgm:prSet presAssocID="{540AB764-7471-4E8F-A1F3-28C6E31FEED4}" presName="composite" presStyleCnt="0"/>
      <dgm:spPr/>
    </dgm:pt>
    <dgm:pt modelId="{29639F25-3370-4C21-AF30-9E174E33C521}" type="pres">
      <dgm:prSet presAssocID="{540AB764-7471-4E8F-A1F3-28C6E31FEED4}" presName="parTx" presStyleLbl="alignNode1" presStyleIdx="1" presStyleCnt="4" custAng="0" custLinFactNeighborY="26536">
        <dgm:presLayoutVars>
          <dgm:chMax val="0"/>
          <dgm:chPref val="0"/>
          <dgm:bulletEnabled val="1"/>
        </dgm:presLayoutVars>
      </dgm:prSet>
      <dgm:spPr/>
    </dgm:pt>
    <dgm:pt modelId="{729D1EAA-4E3A-4ACC-BA53-5B3DFFE4F7D5}" type="pres">
      <dgm:prSet presAssocID="{540AB764-7471-4E8F-A1F3-28C6E31FEED4}" presName="desTx" presStyleLbl="alignAccFollowNode1" presStyleIdx="1" presStyleCnt="4" custLinFactNeighborY="6582">
        <dgm:presLayoutVars>
          <dgm:bulletEnabled val="1"/>
        </dgm:presLayoutVars>
      </dgm:prSet>
      <dgm:spPr/>
    </dgm:pt>
    <dgm:pt modelId="{7D009266-4281-4A78-A75F-822779F3803D}" type="pres">
      <dgm:prSet presAssocID="{F67D4D2A-B88C-4405-9BEF-94F3243F4E51}" presName="space" presStyleCnt="0"/>
      <dgm:spPr/>
    </dgm:pt>
    <dgm:pt modelId="{019534B3-6EAF-4009-8C83-97FEF8B2AF77}" type="pres">
      <dgm:prSet presAssocID="{FEC1122E-7F1F-4370-8A3F-7A217341AB7B}" presName="composite" presStyleCnt="0"/>
      <dgm:spPr/>
    </dgm:pt>
    <dgm:pt modelId="{940AB2C2-8AD3-4C31-81DE-B27EB9A64C6D}" type="pres">
      <dgm:prSet presAssocID="{FEC1122E-7F1F-4370-8A3F-7A217341AB7B}" presName="parTx" presStyleLbl="alignNode1" presStyleIdx="2" presStyleCnt="4" custAng="0" custLinFactNeighborY="25593">
        <dgm:presLayoutVars>
          <dgm:chMax val="0"/>
          <dgm:chPref val="0"/>
          <dgm:bulletEnabled val="1"/>
        </dgm:presLayoutVars>
      </dgm:prSet>
      <dgm:spPr/>
    </dgm:pt>
    <dgm:pt modelId="{62F31B31-6469-41A1-B8C8-41E7A8B7CE04}" type="pres">
      <dgm:prSet presAssocID="{FEC1122E-7F1F-4370-8A3F-7A217341AB7B}" presName="desTx" presStyleLbl="alignAccFollowNode1" presStyleIdx="2" presStyleCnt="4" custLinFactNeighborY="7474">
        <dgm:presLayoutVars>
          <dgm:bulletEnabled val="1"/>
        </dgm:presLayoutVars>
      </dgm:prSet>
      <dgm:spPr/>
    </dgm:pt>
    <dgm:pt modelId="{7CBE4C77-43B9-4CF6-BFCD-FACFF2B00212}" type="pres">
      <dgm:prSet presAssocID="{E3881FF4-DB39-400E-98C6-3695401740CB}" presName="space" presStyleCnt="0"/>
      <dgm:spPr/>
    </dgm:pt>
    <dgm:pt modelId="{55FF7632-4D36-4D41-95B6-DEFCC6EBEC7E}" type="pres">
      <dgm:prSet presAssocID="{E64E8E77-E9D4-489D-9A4B-211D154BEA1D}" presName="composite" presStyleCnt="0"/>
      <dgm:spPr/>
    </dgm:pt>
    <dgm:pt modelId="{91F79F28-7845-4548-92F3-7C6CC6685D68}" type="pres">
      <dgm:prSet presAssocID="{E64E8E77-E9D4-489D-9A4B-211D154BEA1D}" presName="parTx" presStyleLbl="alignNode1" presStyleIdx="3" presStyleCnt="4" custLinFactNeighborY="26535">
        <dgm:presLayoutVars>
          <dgm:chMax val="0"/>
          <dgm:chPref val="0"/>
          <dgm:bulletEnabled val="1"/>
        </dgm:presLayoutVars>
      </dgm:prSet>
      <dgm:spPr/>
    </dgm:pt>
    <dgm:pt modelId="{42CB1C4B-EA81-4A58-BB14-2D04F59E1DBE}" type="pres">
      <dgm:prSet presAssocID="{E64E8E77-E9D4-489D-9A4B-211D154BEA1D}" presName="desTx" presStyleLbl="alignAccFollowNode1" presStyleIdx="3" presStyleCnt="4" custLinFactNeighborY="7737">
        <dgm:presLayoutVars>
          <dgm:bulletEnabled val="1"/>
        </dgm:presLayoutVars>
      </dgm:prSet>
      <dgm:spPr/>
    </dgm:pt>
  </dgm:ptLst>
  <dgm:cxnLst>
    <dgm:cxn modelId="{9A1E1F22-1FCF-4D6C-8185-523588910C48}" srcId="{540AB764-7471-4E8F-A1F3-28C6E31FEED4}" destId="{6BA3BDBA-AF9E-49FF-976D-D84B2013347A}" srcOrd="1" destOrd="0" parTransId="{391F7011-411C-4F28-BE6B-AE84A9D04C30}" sibTransId="{A26B5216-8026-468E-8FC4-DA5A59240F0B}"/>
    <dgm:cxn modelId="{E05BC72B-094D-4B92-A87F-75F7A601DA9D}" type="presOf" srcId="{45D98517-3674-4DB6-8A29-A5E0793EEAB0}" destId="{9E4535BF-97EF-4C69-974B-29CDC3299199}" srcOrd="0" destOrd="0" presId="urn:microsoft.com/office/officeart/2005/8/layout/hList1"/>
    <dgm:cxn modelId="{1FF64D5F-C428-4623-A32C-DF80DDB8B34F}" srcId="{D403270B-4C51-4F82-B137-05A743957FA5}" destId="{476E7E7F-D8F7-40AE-9D38-A5E5572605A2}" srcOrd="0" destOrd="0" parTransId="{C86913BE-1937-4145-83D1-EFE58DB3AA6E}" sibTransId="{7813CF3C-D66E-4EB4-B695-50C81D2D7F63}"/>
    <dgm:cxn modelId="{13721C66-C7AE-4B99-B3AF-A3D3C0A2A6AE}" type="presOf" srcId="{D403270B-4C51-4F82-B137-05A743957FA5}" destId="{82D3D61B-FFB8-4B87-A812-09F9E8FAC6ED}" srcOrd="0" destOrd="0" presId="urn:microsoft.com/office/officeart/2005/8/layout/hList1"/>
    <dgm:cxn modelId="{BD1B7A67-B358-4EE7-AD60-FA3D76EE46C5}" srcId="{45D98517-3674-4DB6-8A29-A5E0793EEAB0}" destId="{540AB764-7471-4E8F-A1F3-28C6E31FEED4}" srcOrd="1" destOrd="0" parTransId="{8D61BBA6-8881-4393-A9D3-5C0DAFC6B289}" sibTransId="{F67D4D2A-B88C-4405-9BEF-94F3243F4E51}"/>
    <dgm:cxn modelId="{AF1DD84A-BBF5-4E42-85AA-295D457BF33C}" type="presOf" srcId="{791ADB36-D68C-417E-BFB8-DD2C57E53F22}" destId="{729D1EAA-4E3A-4ACC-BA53-5B3DFFE4F7D5}" srcOrd="0" destOrd="0" presId="urn:microsoft.com/office/officeart/2005/8/layout/hList1"/>
    <dgm:cxn modelId="{2161764B-3ED9-490C-A17A-925611405382}" type="presOf" srcId="{0E3B5D73-FF30-4E45-B4F0-E3BEAB1F6580}" destId="{9CDB9247-CA96-4845-BAC1-0C4D1E821744}" srcOrd="0" destOrd="1" presId="urn:microsoft.com/office/officeart/2005/8/layout/hList1"/>
    <dgm:cxn modelId="{4284B74B-7C2F-4B2F-BF17-8114A6AD2142}" srcId="{45D98517-3674-4DB6-8A29-A5E0793EEAB0}" destId="{D403270B-4C51-4F82-B137-05A743957FA5}" srcOrd="0" destOrd="0" parTransId="{5C34B80B-74F8-416F-A2AA-D05655DE6452}" sibTransId="{AFD05CC4-1D37-417F-8839-7335DA80F3EA}"/>
    <dgm:cxn modelId="{DF808071-15C7-4C73-AB77-0A4A46826834}" type="presOf" srcId="{E64E8E77-E9D4-489D-9A4B-211D154BEA1D}" destId="{91F79F28-7845-4548-92F3-7C6CC6685D68}" srcOrd="0" destOrd="0" presId="urn:microsoft.com/office/officeart/2005/8/layout/hList1"/>
    <dgm:cxn modelId="{8FC2947A-9C21-46F8-99E3-B41AC0A3A9E9}" srcId="{45D98517-3674-4DB6-8A29-A5E0793EEAB0}" destId="{E64E8E77-E9D4-489D-9A4B-211D154BEA1D}" srcOrd="3" destOrd="0" parTransId="{7675EA1A-88AA-4286-AC4B-B941DA9410FD}" sibTransId="{990DC842-96C3-4E84-B909-B31A1EDE78F7}"/>
    <dgm:cxn modelId="{F96AB27C-D0AE-4967-9F12-73B585E0C9E8}" srcId="{540AB764-7471-4E8F-A1F3-28C6E31FEED4}" destId="{791ADB36-D68C-417E-BFB8-DD2C57E53F22}" srcOrd="0" destOrd="0" parTransId="{6F511AE1-8230-4535-B287-1825DC406DB2}" sibTransId="{9C6C975A-4C46-42EB-9509-5EA990C23FEB}"/>
    <dgm:cxn modelId="{24750B94-F021-4989-A3C3-290DE5CC7DE6}" type="presOf" srcId="{476E7E7F-D8F7-40AE-9D38-A5E5572605A2}" destId="{9CDB9247-CA96-4845-BAC1-0C4D1E821744}" srcOrd="0" destOrd="0" presId="urn:microsoft.com/office/officeart/2005/8/layout/hList1"/>
    <dgm:cxn modelId="{6FF6B79D-AE0B-45E9-9BBD-F7F4673EB28B}" srcId="{45D98517-3674-4DB6-8A29-A5E0793EEAB0}" destId="{FEC1122E-7F1F-4370-8A3F-7A217341AB7B}" srcOrd="2" destOrd="0" parTransId="{2ADAB543-CF03-4F9A-B4F7-B918B78A1EC0}" sibTransId="{E3881FF4-DB39-400E-98C6-3695401740CB}"/>
    <dgm:cxn modelId="{88ADBEC2-803C-4044-B5A8-B2DD0A15E7A5}" srcId="{D403270B-4C51-4F82-B137-05A743957FA5}" destId="{0E3B5D73-FF30-4E45-B4F0-E3BEAB1F6580}" srcOrd="1" destOrd="0" parTransId="{481E3763-021E-4545-8347-6104FD8DC2BC}" sibTransId="{A5BE5F2F-A76A-4E45-A164-04D5B6B73CCF}"/>
    <dgm:cxn modelId="{D92BA9DC-D5AA-467F-98DA-AB43DEED42C4}" type="presOf" srcId="{540AB764-7471-4E8F-A1F3-28C6E31FEED4}" destId="{29639F25-3370-4C21-AF30-9E174E33C521}" srcOrd="0" destOrd="0" presId="urn:microsoft.com/office/officeart/2005/8/layout/hList1"/>
    <dgm:cxn modelId="{031347EF-45B1-4B39-9962-E44050338ED4}" type="presOf" srcId="{FEC1122E-7F1F-4370-8A3F-7A217341AB7B}" destId="{940AB2C2-8AD3-4C31-81DE-B27EB9A64C6D}" srcOrd="0" destOrd="0" presId="urn:microsoft.com/office/officeart/2005/8/layout/hList1"/>
    <dgm:cxn modelId="{ED8833F3-E163-44F5-A3BD-7E8E537FAA80}" type="presOf" srcId="{6BA3BDBA-AF9E-49FF-976D-D84B2013347A}" destId="{729D1EAA-4E3A-4ACC-BA53-5B3DFFE4F7D5}" srcOrd="0" destOrd="1" presId="urn:microsoft.com/office/officeart/2005/8/layout/hList1"/>
    <dgm:cxn modelId="{9E0474CB-287C-49C4-A9C7-3F2667CD25CE}" type="presParOf" srcId="{9E4535BF-97EF-4C69-974B-29CDC3299199}" destId="{3137EE7E-ECF4-4ACF-ACF7-145ED2D83388}" srcOrd="0" destOrd="0" presId="urn:microsoft.com/office/officeart/2005/8/layout/hList1"/>
    <dgm:cxn modelId="{8CDBB31C-6D19-4829-BB14-98E27761998F}" type="presParOf" srcId="{3137EE7E-ECF4-4ACF-ACF7-145ED2D83388}" destId="{82D3D61B-FFB8-4B87-A812-09F9E8FAC6ED}" srcOrd="0" destOrd="0" presId="urn:microsoft.com/office/officeart/2005/8/layout/hList1"/>
    <dgm:cxn modelId="{8F4839BB-B844-4301-8D9A-20810E5DDE31}" type="presParOf" srcId="{3137EE7E-ECF4-4ACF-ACF7-145ED2D83388}" destId="{9CDB9247-CA96-4845-BAC1-0C4D1E821744}" srcOrd="1" destOrd="0" presId="urn:microsoft.com/office/officeart/2005/8/layout/hList1"/>
    <dgm:cxn modelId="{72258020-38CB-45DA-84BC-68A339D8B62E}" type="presParOf" srcId="{9E4535BF-97EF-4C69-974B-29CDC3299199}" destId="{46DB9EDF-426E-4C68-A080-BE3265CA9624}" srcOrd="1" destOrd="0" presId="urn:microsoft.com/office/officeart/2005/8/layout/hList1"/>
    <dgm:cxn modelId="{EAEF54DC-4AAB-4984-AEF0-0C4A8EAD86A5}" type="presParOf" srcId="{9E4535BF-97EF-4C69-974B-29CDC3299199}" destId="{74CDEEC7-27AC-447D-93FF-7334FD92E49E}" srcOrd="2" destOrd="0" presId="urn:microsoft.com/office/officeart/2005/8/layout/hList1"/>
    <dgm:cxn modelId="{934B25B8-7C91-43A4-ACF9-22DC025CD311}" type="presParOf" srcId="{74CDEEC7-27AC-447D-93FF-7334FD92E49E}" destId="{29639F25-3370-4C21-AF30-9E174E33C521}" srcOrd="0" destOrd="0" presId="urn:microsoft.com/office/officeart/2005/8/layout/hList1"/>
    <dgm:cxn modelId="{F2ACC0A6-AD41-407C-81B3-72B8B9A57013}" type="presParOf" srcId="{74CDEEC7-27AC-447D-93FF-7334FD92E49E}" destId="{729D1EAA-4E3A-4ACC-BA53-5B3DFFE4F7D5}" srcOrd="1" destOrd="0" presId="urn:microsoft.com/office/officeart/2005/8/layout/hList1"/>
    <dgm:cxn modelId="{B85262DF-64EF-4B9B-8E0C-CC3C86CD0EAB}" type="presParOf" srcId="{9E4535BF-97EF-4C69-974B-29CDC3299199}" destId="{7D009266-4281-4A78-A75F-822779F3803D}" srcOrd="3" destOrd="0" presId="urn:microsoft.com/office/officeart/2005/8/layout/hList1"/>
    <dgm:cxn modelId="{E518FF53-8737-4D44-9E4B-564BD3ADABC8}" type="presParOf" srcId="{9E4535BF-97EF-4C69-974B-29CDC3299199}" destId="{019534B3-6EAF-4009-8C83-97FEF8B2AF77}" srcOrd="4" destOrd="0" presId="urn:microsoft.com/office/officeart/2005/8/layout/hList1"/>
    <dgm:cxn modelId="{6440426D-0193-499F-B7B0-24B54CDFA9A8}" type="presParOf" srcId="{019534B3-6EAF-4009-8C83-97FEF8B2AF77}" destId="{940AB2C2-8AD3-4C31-81DE-B27EB9A64C6D}" srcOrd="0" destOrd="0" presId="urn:microsoft.com/office/officeart/2005/8/layout/hList1"/>
    <dgm:cxn modelId="{EDACB976-FCC4-495A-8232-03745C2CADE9}" type="presParOf" srcId="{019534B3-6EAF-4009-8C83-97FEF8B2AF77}" destId="{62F31B31-6469-41A1-B8C8-41E7A8B7CE04}" srcOrd="1" destOrd="0" presId="urn:microsoft.com/office/officeart/2005/8/layout/hList1"/>
    <dgm:cxn modelId="{5FF2D92A-24BD-4C76-AD70-0363D3984662}" type="presParOf" srcId="{9E4535BF-97EF-4C69-974B-29CDC3299199}" destId="{7CBE4C77-43B9-4CF6-BFCD-FACFF2B00212}" srcOrd="5" destOrd="0" presId="urn:microsoft.com/office/officeart/2005/8/layout/hList1"/>
    <dgm:cxn modelId="{FBE825E3-EF1A-462B-8221-DBC78DC5C842}" type="presParOf" srcId="{9E4535BF-97EF-4C69-974B-29CDC3299199}" destId="{55FF7632-4D36-4D41-95B6-DEFCC6EBEC7E}" srcOrd="6" destOrd="0" presId="urn:microsoft.com/office/officeart/2005/8/layout/hList1"/>
    <dgm:cxn modelId="{FC19D74B-F87E-44B9-A87E-007CD86838D5}" type="presParOf" srcId="{55FF7632-4D36-4D41-95B6-DEFCC6EBEC7E}" destId="{91F79F28-7845-4548-92F3-7C6CC6685D68}" srcOrd="0" destOrd="0" presId="urn:microsoft.com/office/officeart/2005/8/layout/hList1"/>
    <dgm:cxn modelId="{D048F135-BED7-4747-B3CB-D66FE492932F}" type="presParOf" srcId="{55FF7632-4D36-4D41-95B6-DEFCC6EBEC7E}" destId="{42CB1C4B-EA81-4A58-BB14-2D04F59E1D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21EA73-2528-4D5C-9AC6-9C3C14F4AD5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FCA075F5-887B-4F74-AC4B-AAED1DCD4B14}">
      <dgm:prSet phldrT="[Texte]"/>
      <dgm:spPr/>
      <dgm:t>
        <a:bodyPr/>
        <a:lstStyle/>
        <a:p>
          <a:r>
            <a:rPr lang="fr-FR" dirty="0"/>
            <a:t>Art &amp; Architecture Thesaurus</a:t>
          </a:r>
        </a:p>
      </dgm:t>
    </dgm:pt>
    <dgm:pt modelId="{B7E73AC0-F807-4145-884C-8F2E26E29CB5}" type="parTrans" cxnId="{17136DE8-C7BA-4EE2-AD38-020959885D70}">
      <dgm:prSet/>
      <dgm:spPr/>
      <dgm:t>
        <a:bodyPr/>
        <a:lstStyle/>
        <a:p>
          <a:endParaRPr lang="fr-FR"/>
        </a:p>
      </dgm:t>
    </dgm:pt>
    <dgm:pt modelId="{4405D356-15E2-4A16-BA60-4588D58B5C73}" type="sibTrans" cxnId="{17136DE8-C7BA-4EE2-AD38-020959885D70}">
      <dgm:prSet/>
      <dgm:spPr/>
      <dgm:t>
        <a:bodyPr/>
        <a:lstStyle/>
        <a:p>
          <a:r>
            <a:rPr lang="fr-FR" dirty="0" err="1"/>
            <a:t>Thesauri</a:t>
          </a:r>
          <a:r>
            <a:rPr lang="fr-FR" dirty="0"/>
            <a:t> </a:t>
          </a:r>
          <a:r>
            <a:rPr lang="fr-FR" dirty="0" err="1"/>
            <a:t>related</a:t>
          </a:r>
          <a:r>
            <a:rPr lang="fr-FR" dirty="0"/>
            <a:t> to </a:t>
          </a:r>
          <a:r>
            <a:rPr lang="fr-FR" dirty="0" err="1"/>
            <a:t>Archaeology</a:t>
          </a:r>
          <a:endParaRPr lang="fr-FR" dirty="0"/>
        </a:p>
      </dgm:t>
    </dgm:pt>
    <dgm:pt modelId="{241C1791-F634-4551-BF75-1985C02641E0}">
      <dgm:prSet phldrT="[Texte]"/>
      <dgm:spPr/>
      <dgm:t>
        <a:bodyPr/>
        <a:lstStyle/>
        <a:p>
          <a:r>
            <a:rPr lang="fr-FR" dirty="0"/>
            <a:t>AFS </a:t>
          </a:r>
          <a:r>
            <a:rPr lang="fr-FR" dirty="0" err="1"/>
            <a:t>Ethnographic</a:t>
          </a:r>
          <a:r>
            <a:rPr lang="fr-FR" dirty="0"/>
            <a:t> Thesaurus</a:t>
          </a:r>
        </a:p>
      </dgm:t>
    </dgm:pt>
    <dgm:pt modelId="{8903E04E-3B2B-413D-BE94-C991053F808F}" type="parTrans" cxnId="{5D335BEF-A0DC-4BB7-9CC2-BB290F232CCC}">
      <dgm:prSet/>
      <dgm:spPr/>
      <dgm:t>
        <a:bodyPr/>
        <a:lstStyle/>
        <a:p>
          <a:endParaRPr lang="fr-FR"/>
        </a:p>
      </dgm:t>
    </dgm:pt>
    <dgm:pt modelId="{160EAD32-1752-4A33-8BA0-ED91F46F242B}" type="sibTrans" cxnId="{5D335BEF-A0DC-4BB7-9CC2-BB290F232CCC}">
      <dgm:prSet/>
      <dgm:spPr/>
      <dgm:t>
        <a:bodyPr/>
        <a:lstStyle/>
        <a:p>
          <a:r>
            <a:rPr lang="fr-FR" dirty="0">
              <a:solidFill>
                <a:schemeClr val="bg1"/>
              </a:solidFill>
            </a:rPr>
            <a:t>ADS</a:t>
          </a:r>
        </a:p>
        <a:p>
          <a:r>
            <a:rPr lang="fr-FR" dirty="0" err="1">
              <a:solidFill>
                <a:schemeClr val="bg1"/>
              </a:solidFill>
            </a:rPr>
            <a:t>vocabularies</a:t>
          </a:r>
          <a:endParaRPr lang="fr-FR" dirty="0">
            <a:solidFill>
              <a:schemeClr val="bg1"/>
            </a:solidFill>
          </a:endParaRPr>
        </a:p>
      </dgm:t>
    </dgm:pt>
    <dgm:pt modelId="{3EF5BDC6-23C0-41D3-8AAC-014A8BE5B013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800" b="1" dirty="0" err="1"/>
            <a:t>BackBone</a:t>
          </a:r>
          <a:r>
            <a:rPr lang="fr-FR" sz="1800" b="1" dirty="0"/>
            <a:t> Thesaurus</a:t>
          </a:r>
        </a:p>
      </dgm:t>
    </dgm:pt>
    <dgm:pt modelId="{EBB7A07F-2C8A-45A6-9BC9-016E2636DDA4}" type="parTrans" cxnId="{64461EB1-BDB2-4089-987A-8F4E3F11F70B}">
      <dgm:prSet/>
      <dgm:spPr/>
      <dgm:t>
        <a:bodyPr/>
        <a:lstStyle/>
        <a:p>
          <a:endParaRPr lang="fr-FR"/>
        </a:p>
      </dgm:t>
    </dgm:pt>
    <dgm:pt modelId="{BA0C8B13-4EE3-4D02-889C-A80B7AA844D5}" type="sibTrans" cxnId="{64461EB1-BDB2-4089-987A-8F4E3F11F70B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DARIAH</a:t>
          </a:r>
          <a:br>
            <a:rPr lang="fr-FR" dirty="0"/>
          </a:br>
          <a:r>
            <a:rPr lang="fr-FR" dirty="0"/>
            <a:t>Thesaurus maintenance WG</a:t>
          </a:r>
        </a:p>
      </dgm:t>
    </dgm:pt>
    <dgm:pt modelId="{8C70B350-5D0D-48A8-A4A6-25CD04DCB895}">
      <dgm:prSet phldrT="[Texte]"/>
      <dgm:spPr>
        <a:noFill/>
      </dgm:spPr>
      <dgm:t>
        <a:bodyPr/>
        <a:lstStyle/>
        <a:p>
          <a:r>
            <a:rPr lang="fr-FR" b="1" dirty="0">
              <a:solidFill>
                <a:schemeClr val="accent2">
                  <a:lumMod val="50000"/>
                </a:schemeClr>
              </a:solidFill>
            </a:rPr>
            <a:t>. CIDOC-CRM </a:t>
          </a:r>
          <a:r>
            <a:rPr lang="fr-FR" b="1" dirty="0" err="1">
              <a:solidFill>
                <a:schemeClr val="accent2">
                  <a:lumMod val="50000"/>
                </a:schemeClr>
              </a:solidFill>
            </a:rPr>
            <a:t>Alignment</a:t>
          </a:r>
          <a:endParaRPr lang="fr-FR" b="1" dirty="0">
            <a:solidFill>
              <a:schemeClr val="accent2">
                <a:lumMod val="50000"/>
              </a:schemeClr>
            </a:solidFill>
          </a:endParaRPr>
        </a:p>
      </dgm:t>
    </dgm:pt>
    <dgm:pt modelId="{2206B904-D14D-4C6E-A21E-6EF91E41B15A}" type="parTrans" cxnId="{1E6B91D9-1CBB-4114-B694-D61C10F5B5C8}">
      <dgm:prSet/>
      <dgm:spPr/>
      <dgm:t>
        <a:bodyPr/>
        <a:lstStyle/>
        <a:p>
          <a:endParaRPr lang="fr-FR"/>
        </a:p>
      </dgm:t>
    </dgm:pt>
    <dgm:pt modelId="{99E80C7F-3854-4FA1-A761-39E6D7170D42}" type="sibTrans" cxnId="{1E6B91D9-1CBB-4114-B694-D61C10F5B5C8}">
      <dgm:prSet/>
      <dgm:spPr/>
      <dgm:t>
        <a:bodyPr/>
        <a:lstStyle/>
        <a:p>
          <a:endParaRPr lang="fr-FR"/>
        </a:p>
      </dgm:t>
    </dgm:pt>
    <dgm:pt modelId="{565AEE8D-4674-470A-9DDF-CFB24B1BB42B}">
      <dgm:prSet phldrT="[Texte]"/>
      <dgm:spPr>
        <a:noFill/>
      </dgm:spPr>
      <dgm:t>
        <a:bodyPr/>
        <a:lstStyle/>
        <a:p>
          <a:r>
            <a:rPr lang="fr-FR" b="1" dirty="0">
              <a:solidFill>
                <a:schemeClr val="accent2">
                  <a:lumMod val="50000"/>
                </a:schemeClr>
              </a:solidFill>
            </a:rPr>
            <a:t>. Reference Model</a:t>
          </a:r>
        </a:p>
      </dgm:t>
    </dgm:pt>
    <dgm:pt modelId="{DD10CC57-E4E9-450D-B2CD-3B6C6E58A996}" type="parTrans" cxnId="{BB76D548-FA24-4C4D-B8DC-11C483F530B7}">
      <dgm:prSet/>
      <dgm:spPr/>
      <dgm:t>
        <a:bodyPr/>
        <a:lstStyle/>
        <a:p>
          <a:endParaRPr lang="fr-FR"/>
        </a:p>
      </dgm:t>
    </dgm:pt>
    <dgm:pt modelId="{0B972504-E1D9-4D0E-91C7-C45973DE5301}" type="sibTrans" cxnId="{BB76D548-FA24-4C4D-B8DC-11C483F530B7}">
      <dgm:prSet/>
      <dgm:spPr/>
      <dgm:t>
        <a:bodyPr/>
        <a:lstStyle/>
        <a:p>
          <a:endParaRPr lang="fr-FR"/>
        </a:p>
      </dgm:t>
    </dgm:pt>
    <dgm:pt modelId="{EA3CA9BD-A788-48A3-A27B-E46C62BA8537}">
      <dgm:prSet phldrT="[Texte]"/>
      <dgm:spPr>
        <a:noFill/>
      </dgm:spPr>
      <dgm:t>
        <a:bodyPr/>
        <a:lstStyle/>
        <a:p>
          <a:r>
            <a:rPr lang="fr-FR" b="1" dirty="0">
              <a:solidFill>
                <a:schemeClr val="accent2">
                  <a:lumMod val="50000"/>
                </a:schemeClr>
              </a:solidFill>
            </a:rPr>
            <a:t>. </a:t>
          </a:r>
          <a:r>
            <a:rPr lang="fr-FR" b="1" dirty="0" err="1">
              <a:solidFill>
                <a:schemeClr val="accent2">
                  <a:lumMod val="50000"/>
                </a:schemeClr>
              </a:solidFill>
            </a:rPr>
            <a:t>Conceptual</a:t>
          </a:r>
          <a:r>
            <a:rPr lang="fr-FR" b="1" dirty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fr-FR" b="1" dirty="0" err="1">
              <a:solidFill>
                <a:schemeClr val="accent2">
                  <a:lumMod val="50000"/>
                </a:schemeClr>
              </a:solidFill>
            </a:rPr>
            <a:t>Level</a:t>
          </a:r>
          <a:endParaRPr lang="fr-FR" b="1" dirty="0">
            <a:solidFill>
              <a:schemeClr val="accent2">
                <a:lumMod val="50000"/>
              </a:schemeClr>
            </a:solidFill>
          </a:endParaRPr>
        </a:p>
      </dgm:t>
    </dgm:pt>
    <dgm:pt modelId="{1BE35AA8-AAB7-4B04-8B72-B7B533D7BF3D}" type="parTrans" cxnId="{B7944F8D-59E0-4B68-8D6B-89D1C1727613}">
      <dgm:prSet/>
      <dgm:spPr/>
      <dgm:t>
        <a:bodyPr/>
        <a:lstStyle/>
        <a:p>
          <a:endParaRPr lang="fr-FR"/>
        </a:p>
      </dgm:t>
    </dgm:pt>
    <dgm:pt modelId="{9DF0A3C6-0213-4852-AFF1-743810CD6DEB}" type="sibTrans" cxnId="{B7944F8D-59E0-4B68-8D6B-89D1C1727613}">
      <dgm:prSet/>
      <dgm:spPr/>
      <dgm:t>
        <a:bodyPr/>
        <a:lstStyle/>
        <a:p>
          <a:endParaRPr lang="fr-FR"/>
        </a:p>
      </dgm:t>
    </dgm:pt>
    <dgm:pt modelId="{71DC26EC-8A34-4E75-A0D5-38D158326A2A}" type="pres">
      <dgm:prSet presAssocID="{4621EA73-2528-4D5C-9AC6-9C3C14F4AD52}" presName="Name0" presStyleCnt="0">
        <dgm:presLayoutVars>
          <dgm:chMax/>
          <dgm:chPref/>
          <dgm:dir/>
          <dgm:animLvl val="lvl"/>
        </dgm:presLayoutVars>
      </dgm:prSet>
      <dgm:spPr/>
    </dgm:pt>
    <dgm:pt modelId="{98FA0E2E-AAAB-4F0A-A78F-CEBBE1D69825}" type="pres">
      <dgm:prSet presAssocID="{FCA075F5-887B-4F74-AC4B-AAED1DCD4B14}" presName="composite" presStyleCnt="0"/>
      <dgm:spPr/>
    </dgm:pt>
    <dgm:pt modelId="{406C235E-DBFE-4780-BDFB-E5A42E97504B}" type="pres">
      <dgm:prSet presAssocID="{FCA075F5-887B-4F74-AC4B-AAED1DCD4B1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3A38D90-F9D1-451C-A2FD-27008837B237}" type="pres">
      <dgm:prSet presAssocID="{FCA075F5-887B-4F74-AC4B-AAED1DCD4B1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D0AEA85-D950-4AF0-98C0-9BDDBBEE4D1D}" type="pres">
      <dgm:prSet presAssocID="{FCA075F5-887B-4F74-AC4B-AAED1DCD4B14}" presName="BalanceSpacing" presStyleCnt="0"/>
      <dgm:spPr/>
    </dgm:pt>
    <dgm:pt modelId="{45145EC8-E6EB-4FF9-9252-E0D307BECDC2}" type="pres">
      <dgm:prSet presAssocID="{FCA075F5-887B-4F74-AC4B-AAED1DCD4B14}" presName="BalanceSpacing1" presStyleCnt="0"/>
      <dgm:spPr/>
    </dgm:pt>
    <dgm:pt modelId="{20266205-F561-4758-A592-BF441EDE85D4}" type="pres">
      <dgm:prSet presAssocID="{4405D356-15E2-4A16-BA60-4588D58B5C73}" presName="Accent1Text" presStyleLbl="node1" presStyleIdx="1" presStyleCnt="6"/>
      <dgm:spPr/>
    </dgm:pt>
    <dgm:pt modelId="{AB92181E-092A-4AB3-B160-4EC76CF6F5AE}" type="pres">
      <dgm:prSet presAssocID="{4405D356-15E2-4A16-BA60-4588D58B5C73}" presName="spaceBetweenRectangles" presStyleCnt="0"/>
      <dgm:spPr/>
    </dgm:pt>
    <dgm:pt modelId="{AF32A3F5-206A-4172-B431-2C5D3561B034}" type="pres">
      <dgm:prSet presAssocID="{241C1791-F634-4551-BF75-1985C02641E0}" presName="composite" presStyleCnt="0"/>
      <dgm:spPr/>
    </dgm:pt>
    <dgm:pt modelId="{2E061AB0-3E8B-43C3-B855-9D0683B97531}" type="pres">
      <dgm:prSet presAssocID="{241C1791-F634-4551-BF75-1985C02641E0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B6A76723-3EB2-482C-953B-C045CA82215E}" type="pres">
      <dgm:prSet presAssocID="{241C1791-F634-4551-BF75-1985C02641E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EA273B7-03D4-4F02-88B7-968B441A59DE}" type="pres">
      <dgm:prSet presAssocID="{241C1791-F634-4551-BF75-1985C02641E0}" presName="BalanceSpacing" presStyleCnt="0"/>
      <dgm:spPr/>
    </dgm:pt>
    <dgm:pt modelId="{13B7594D-85D8-4451-A496-C3D04800FEB1}" type="pres">
      <dgm:prSet presAssocID="{241C1791-F634-4551-BF75-1985C02641E0}" presName="BalanceSpacing1" presStyleCnt="0"/>
      <dgm:spPr/>
    </dgm:pt>
    <dgm:pt modelId="{4CD5FD63-08BE-47C5-884C-6D5C838B2A06}" type="pres">
      <dgm:prSet presAssocID="{160EAD32-1752-4A33-8BA0-ED91F46F242B}" presName="Accent1Text" presStyleLbl="node1" presStyleIdx="3" presStyleCnt="6"/>
      <dgm:spPr/>
    </dgm:pt>
    <dgm:pt modelId="{1E256B3F-07B6-46A8-9D97-289CB6A87F9A}" type="pres">
      <dgm:prSet presAssocID="{160EAD32-1752-4A33-8BA0-ED91F46F242B}" presName="spaceBetweenRectangles" presStyleCnt="0"/>
      <dgm:spPr/>
    </dgm:pt>
    <dgm:pt modelId="{50936527-2FB6-41C9-8519-C0333EE02200}" type="pres">
      <dgm:prSet presAssocID="{3EF5BDC6-23C0-41D3-8AAC-014A8BE5B013}" presName="composite" presStyleCnt="0"/>
      <dgm:spPr/>
    </dgm:pt>
    <dgm:pt modelId="{737B83BB-C60C-43A1-ADA6-7560E0C05F78}" type="pres">
      <dgm:prSet presAssocID="{3EF5BDC6-23C0-41D3-8AAC-014A8BE5B013}" presName="Parent1" presStyleLbl="node1" presStyleIdx="4" presStyleCnt="6" custScaleX="105500" custScaleY="85843" custLinFactNeighborY="-3237">
        <dgm:presLayoutVars>
          <dgm:chMax val="1"/>
          <dgm:chPref val="1"/>
          <dgm:bulletEnabled val="1"/>
        </dgm:presLayoutVars>
      </dgm:prSet>
      <dgm:spPr>
        <a:prstGeom prst="ellipse">
          <a:avLst/>
        </a:prstGeom>
      </dgm:spPr>
    </dgm:pt>
    <dgm:pt modelId="{07038E27-862C-43A0-A87F-8931EEB114E3}" type="pres">
      <dgm:prSet presAssocID="{3EF5BDC6-23C0-41D3-8AAC-014A8BE5B013}" presName="Childtext1" presStyleLbl="revTx" presStyleIdx="2" presStyleCnt="3" custScaleX="97448" custLinFactNeighborX="4605" custLinFactNeighborY="1944">
        <dgm:presLayoutVars>
          <dgm:chMax val="0"/>
          <dgm:chPref val="0"/>
          <dgm:bulletEnabled val="1"/>
        </dgm:presLayoutVars>
      </dgm:prSet>
      <dgm:spPr/>
    </dgm:pt>
    <dgm:pt modelId="{83522965-7DC8-41E7-92BE-7EDAA7E8CD21}" type="pres">
      <dgm:prSet presAssocID="{3EF5BDC6-23C0-41D3-8AAC-014A8BE5B013}" presName="BalanceSpacing" presStyleCnt="0"/>
      <dgm:spPr/>
    </dgm:pt>
    <dgm:pt modelId="{D44FF9E4-F050-4027-83F7-8F0EE69785AB}" type="pres">
      <dgm:prSet presAssocID="{3EF5BDC6-23C0-41D3-8AAC-014A8BE5B013}" presName="BalanceSpacing1" presStyleCnt="0"/>
      <dgm:spPr/>
    </dgm:pt>
    <dgm:pt modelId="{6E0D59E6-0757-42AA-B994-81217200F62C}" type="pres">
      <dgm:prSet presAssocID="{BA0C8B13-4EE3-4D02-889C-A80B7AA844D5}" presName="Accent1Text" presStyleLbl="node1" presStyleIdx="5" presStyleCnt="6"/>
      <dgm:spPr/>
    </dgm:pt>
  </dgm:ptLst>
  <dgm:cxnLst>
    <dgm:cxn modelId="{961D5D04-34E4-4689-9EBF-5A3355650479}" type="presOf" srcId="{BA0C8B13-4EE3-4D02-889C-A80B7AA844D5}" destId="{6E0D59E6-0757-42AA-B994-81217200F62C}" srcOrd="0" destOrd="0" presId="urn:microsoft.com/office/officeart/2008/layout/AlternatingHexagons"/>
    <dgm:cxn modelId="{FFAA472B-A6EB-4B98-AC23-9611DF487F32}" type="presOf" srcId="{4405D356-15E2-4A16-BA60-4588D58B5C73}" destId="{20266205-F561-4758-A592-BF441EDE85D4}" srcOrd="0" destOrd="0" presId="urn:microsoft.com/office/officeart/2008/layout/AlternatingHexagons"/>
    <dgm:cxn modelId="{D646A23D-F530-4A84-A274-83D427130A1F}" type="presOf" srcId="{565AEE8D-4674-470A-9DDF-CFB24B1BB42B}" destId="{07038E27-862C-43A0-A87F-8931EEB114E3}" srcOrd="0" destOrd="0" presId="urn:microsoft.com/office/officeart/2008/layout/AlternatingHexagons"/>
    <dgm:cxn modelId="{17338A46-8B30-4340-9E6A-1A25344A1B8C}" type="presOf" srcId="{241C1791-F634-4551-BF75-1985C02641E0}" destId="{2E061AB0-3E8B-43C3-B855-9D0683B97531}" srcOrd="0" destOrd="0" presId="urn:microsoft.com/office/officeart/2008/layout/AlternatingHexagons"/>
    <dgm:cxn modelId="{BB76D548-FA24-4C4D-B8DC-11C483F530B7}" srcId="{3EF5BDC6-23C0-41D3-8AAC-014A8BE5B013}" destId="{565AEE8D-4674-470A-9DDF-CFB24B1BB42B}" srcOrd="0" destOrd="0" parTransId="{DD10CC57-E4E9-450D-B2CD-3B6C6E58A996}" sibTransId="{0B972504-E1D9-4D0E-91C7-C45973DE5301}"/>
    <dgm:cxn modelId="{848F3A76-0C6D-401C-851E-F6FEE8B28CE9}" type="presOf" srcId="{8C70B350-5D0D-48A8-A4A6-25CD04DCB895}" destId="{07038E27-862C-43A0-A87F-8931EEB114E3}" srcOrd="0" destOrd="2" presId="urn:microsoft.com/office/officeart/2008/layout/AlternatingHexagons"/>
    <dgm:cxn modelId="{B7944F8D-59E0-4B68-8D6B-89D1C1727613}" srcId="{3EF5BDC6-23C0-41D3-8AAC-014A8BE5B013}" destId="{EA3CA9BD-A788-48A3-A27B-E46C62BA8537}" srcOrd="1" destOrd="0" parTransId="{1BE35AA8-AAB7-4B04-8B72-B7B533D7BF3D}" sibTransId="{9DF0A3C6-0213-4852-AFF1-743810CD6DEB}"/>
    <dgm:cxn modelId="{CDCE0A98-ADCE-4699-9580-8EF03EB73441}" type="presOf" srcId="{3EF5BDC6-23C0-41D3-8AAC-014A8BE5B013}" destId="{737B83BB-C60C-43A1-ADA6-7560E0C05F78}" srcOrd="0" destOrd="0" presId="urn:microsoft.com/office/officeart/2008/layout/AlternatingHexagons"/>
    <dgm:cxn modelId="{A0B68BB0-48AC-4FC3-80BC-45928A299B40}" type="presOf" srcId="{EA3CA9BD-A788-48A3-A27B-E46C62BA8537}" destId="{07038E27-862C-43A0-A87F-8931EEB114E3}" srcOrd="0" destOrd="1" presId="urn:microsoft.com/office/officeart/2008/layout/AlternatingHexagons"/>
    <dgm:cxn modelId="{64461EB1-BDB2-4089-987A-8F4E3F11F70B}" srcId="{4621EA73-2528-4D5C-9AC6-9C3C14F4AD52}" destId="{3EF5BDC6-23C0-41D3-8AAC-014A8BE5B013}" srcOrd="2" destOrd="0" parTransId="{EBB7A07F-2C8A-45A6-9BC9-016E2636DDA4}" sibTransId="{BA0C8B13-4EE3-4D02-889C-A80B7AA844D5}"/>
    <dgm:cxn modelId="{8930B1C5-DC44-4024-8FEB-AF9DA7193192}" type="presOf" srcId="{160EAD32-1752-4A33-8BA0-ED91F46F242B}" destId="{4CD5FD63-08BE-47C5-884C-6D5C838B2A06}" srcOrd="0" destOrd="0" presId="urn:microsoft.com/office/officeart/2008/layout/AlternatingHexagons"/>
    <dgm:cxn modelId="{A567A0D0-A3E3-45C0-BF98-1828DA9E70D5}" type="presOf" srcId="{FCA075F5-887B-4F74-AC4B-AAED1DCD4B14}" destId="{406C235E-DBFE-4780-BDFB-E5A42E97504B}" srcOrd="0" destOrd="0" presId="urn:microsoft.com/office/officeart/2008/layout/AlternatingHexagons"/>
    <dgm:cxn modelId="{34DD65D5-96D6-479E-B5AC-51FEA8072DC8}" type="presOf" srcId="{4621EA73-2528-4D5C-9AC6-9C3C14F4AD52}" destId="{71DC26EC-8A34-4E75-A0D5-38D158326A2A}" srcOrd="0" destOrd="0" presId="urn:microsoft.com/office/officeart/2008/layout/AlternatingHexagons"/>
    <dgm:cxn modelId="{1E6B91D9-1CBB-4114-B694-D61C10F5B5C8}" srcId="{3EF5BDC6-23C0-41D3-8AAC-014A8BE5B013}" destId="{8C70B350-5D0D-48A8-A4A6-25CD04DCB895}" srcOrd="2" destOrd="0" parTransId="{2206B904-D14D-4C6E-A21E-6EF91E41B15A}" sibTransId="{99E80C7F-3854-4FA1-A761-39E6D7170D42}"/>
    <dgm:cxn modelId="{17136DE8-C7BA-4EE2-AD38-020959885D70}" srcId="{4621EA73-2528-4D5C-9AC6-9C3C14F4AD52}" destId="{FCA075F5-887B-4F74-AC4B-AAED1DCD4B14}" srcOrd="0" destOrd="0" parTransId="{B7E73AC0-F807-4145-884C-8F2E26E29CB5}" sibTransId="{4405D356-15E2-4A16-BA60-4588D58B5C73}"/>
    <dgm:cxn modelId="{5D335BEF-A0DC-4BB7-9CC2-BB290F232CCC}" srcId="{4621EA73-2528-4D5C-9AC6-9C3C14F4AD52}" destId="{241C1791-F634-4551-BF75-1985C02641E0}" srcOrd="1" destOrd="0" parTransId="{8903E04E-3B2B-413D-BE94-C991053F808F}" sibTransId="{160EAD32-1752-4A33-8BA0-ED91F46F242B}"/>
    <dgm:cxn modelId="{E319C1B5-7671-4066-AFFA-DE0475399E69}" type="presParOf" srcId="{71DC26EC-8A34-4E75-A0D5-38D158326A2A}" destId="{98FA0E2E-AAAB-4F0A-A78F-CEBBE1D69825}" srcOrd="0" destOrd="0" presId="urn:microsoft.com/office/officeart/2008/layout/AlternatingHexagons"/>
    <dgm:cxn modelId="{3AA7D231-898B-4C40-880D-FF17684C6A88}" type="presParOf" srcId="{98FA0E2E-AAAB-4F0A-A78F-CEBBE1D69825}" destId="{406C235E-DBFE-4780-BDFB-E5A42E97504B}" srcOrd="0" destOrd="0" presId="urn:microsoft.com/office/officeart/2008/layout/AlternatingHexagons"/>
    <dgm:cxn modelId="{12CED3EE-9AE3-4DED-92E0-108FBCEC6810}" type="presParOf" srcId="{98FA0E2E-AAAB-4F0A-A78F-CEBBE1D69825}" destId="{73A38D90-F9D1-451C-A2FD-27008837B237}" srcOrd="1" destOrd="0" presId="urn:microsoft.com/office/officeart/2008/layout/AlternatingHexagons"/>
    <dgm:cxn modelId="{21315598-E454-44D9-B395-BFB6792BAA68}" type="presParOf" srcId="{98FA0E2E-AAAB-4F0A-A78F-CEBBE1D69825}" destId="{8D0AEA85-D950-4AF0-98C0-9BDDBBEE4D1D}" srcOrd="2" destOrd="0" presId="urn:microsoft.com/office/officeart/2008/layout/AlternatingHexagons"/>
    <dgm:cxn modelId="{FD063FF3-1EFC-4452-9833-989E2C084200}" type="presParOf" srcId="{98FA0E2E-AAAB-4F0A-A78F-CEBBE1D69825}" destId="{45145EC8-E6EB-4FF9-9252-E0D307BECDC2}" srcOrd="3" destOrd="0" presId="urn:microsoft.com/office/officeart/2008/layout/AlternatingHexagons"/>
    <dgm:cxn modelId="{75771908-9BB1-46BB-A6FE-0C3ED84AB77B}" type="presParOf" srcId="{98FA0E2E-AAAB-4F0A-A78F-CEBBE1D69825}" destId="{20266205-F561-4758-A592-BF441EDE85D4}" srcOrd="4" destOrd="0" presId="urn:microsoft.com/office/officeart/2008/layout/AlternatingHexagons"/>
    <dgm:cxn modelId="{62BBB062-2BCD-40FA-949E-298CB698F087}" type="presParOf" srcId="{71DC26EC-8A34-4E75-A0D5-38D158326A2A}" destId="{AB92181E-092A-4AB3-B160-4EC76CF6F5AE}" srcOrd="1" destOrd="0" presId="urn:microsoft.com/office/officeart/2008/layout/AlternatingHexagons"/>
    <dgm:cxn modelId="{3C94825F-202A-46BC-9EA9-1DB79521E05B}" type="presParOf" srcId="{71DC26EC-8A34-4E75-A0D5-38D158326A2A}" destId="{AF32A3F5-206A-4172-B431-2C5D3561B034}" srcOrd="2" destOrd="0" presId="urn:microsoft.com/office/officeart/2008/layout/AlternatingHexagons"/>
    <dgm:cxn modelId="{F93B117E-33FC-4900-87F8-DA6DD0D024C4}" type="presParOf" srcId="{AF32A3F5-206A-4172-B431-2C5D3561B034}" destId="{2E061AB0-3E8B-43C3-B855-9D0683B97531}" srcOrd="0" destOrd="0" presId="urn:microsoft.com/office/officeart/2008/layout/AlternatingHexagons"/>
    <dgm:cxn modelId="{A21A37E5-8D1F-4A5D-A4B8-B5ACF91DDCF6}" type="presParOf" srcId="{AF32A3F5-206A-4172-B431-2C5D3561B034}" destId="{B6A76723-3EB2-482C-953B-C045CA82215E}" srcOrd="1" destOrd="0" presId="urn:microsoft.com/office/officeart/2008/layout/AlternatingHexagons"/>
    <dgm:cxn modelId="{F0382598-4D7D-46E9-BFDF-67372ED8ACD1}" type="presParOf" srcId="{AF32A3F5-206A-4172-B431-2C5D3561B034}" destId="{3EA273B7-03D4-4F02-88B7-968B441A59DE}" srcOrd="2" destOrd="0" presId="urn:microsoft.com/office/officeart/2008/layout/AlternatingHexagons"/>
    <dgm:cxn modelId="{7B9960CE-7044-454A-81BB-AE7CD518EDFC}" type="presParOf" srcId="{AF32A3F5-206A-4172-B431-2C5D3561B034}" destId="{13B7594D-85D8-4451-A496-C3D04800FEB1}" srcOrd="3" destOrd="0" presId="urn:microsoft.com/office/officeart/2008/layout/AlternatingHexagons"/>
    <dgm:cxn modelId="{7772A031-DB68-46D2-8089-FE189DEA05D4}" type="presParOf" srcId="{AF32A3F5-206A-4172-B431-2C5D3561B034}" destId="{4CD5FD63-08BE-47C5-884C-6D5C838B2A06}" srcOrd="4" destOrd="0" presId="urn:microsoft.com/office/officeart/2008/layout/AlternatingHexagons"/>
    <dgm:cxn modelId="{B675E0C7-C4AB-4DB9-8BB7-82F349E42E06}" type="presParOf" srcId="{71DC26EC-8A34-4E75-A0D5-38D158326A2A}" destId="{1E256B3F-07B6-46A8-9D97-289CB6A87F9A}" srcOrd="3" destOrd="0" presId="urn:microsoft.com/office/officeart/2008/layout/AlternatingHexagons"/>
    <dgm:cxn modelId="{2C3A280D-0E69-4304-B001-A966B232C43C}" type="presParOf" srcId="{71DC26EC-8A34-4E75-A0D5-38D158326A2A}" destId="{50936527-2FB6-41C9-8519-C0333EE02200}" srcOrd="4" destOrd="0" presId="urn:microsoft.com/office/officeart/2008/layout/AlternatingHexagons"/>
    <dgm:cxn modelId="{28B932A0-4B02-4266-A4AC-5FF6D8B5EB84}" type="presParOf" srcId="{50936527-2FB6-41C9-8519-C0333EE02200}" destId="{737B83BB-C60C-43A1-ADA6-7560E0C05F78}" srcOrd="0" destOrd="0" presId="urn:microsoft.com/office/officeart/2008/layout/AlternatingHexagons"/>
    <dgm:cxn modelId="{353336C0-5209-4BE8-96E1-21B664151637}" type="presParOf" srcId="{50936527-2FB6-41C9-8519-C0333EE02200}" destId="{07038E27-862C-43A0-A87F-8931EEB114E3}" srcOrd="1" destOrd="0" presId="urn:microsoft.com/office/officeart/2008/layout/AlternatingHexagons"/>
    <dgm:cxn modelId="{47980A2A-168F-4A5F-B8A7-5703FBE496E2}" type="presParOf" srcId="{50936527-2FB6-41C9-8519-C0333EE02200}" destId="{83522965-7DC8-41E7-92BE-7EDAA7E8CD21}" srcOrd="2" destOrd="0" presId="urn:microsoft.com/office/officeart/2008/layout/AlternatingHexagons"/>
    <dgm:cxn modelId="{24FDACF4-EE2B-4288-9190-7A178A018366}" type="presParOf" srcId="{50936527-2FB6-41C9-8519-C0333EE02200}" destId="{D44FF9E4-F050-4027-83F7-8F0EE69785AB}" srcOrd="3" destOrd="0" presId="urn:microsoft.com/office/officeart/2008/layout/AlternatingHexagons"/>
    <dgm:cxn modelId="{6F2B447F-A5E9-4528-A04E-BD5D005527E5}" type="presParOf" srcId="{50936527-2FB6-41C9-8519-C0333EE02200}" destId="{6E0D59E6-0757-42AA-B994-81217200F62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2271C5-D6B7-41EA-86EA-98A1FAB6458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C16E5BE8-EF44-41C1-BB0F-4365F715C743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96 concepts PACTOLS</a:t>
          </a:r>
        </a:p>
      </dgm:t>
    </dgm:pt>
    <dgm:pt modelId="{AC40D52E-F3FD-465A-A4CF-4F4FAB53EBD4}" type="parTrans" cxnId="{FF712D83-F1FB-4E9A-9440-302AA7F17F6F}">
      <dgm:prSet/>
      <dgm:spPr/>
      <dgm:t>
        <a:bodyPr/>
        <a:lstStyle/>
        <a:p>
          <a:endParaRPr lang="fr-FR"/>
        </a:p>
      </dgm:t>
    </dgm:pt>
    <dgm:pt modelId="{81F36054-EEF6-45BE-8BE3-6A84593D772A}" type="sibTrans" cxnId="{FF712D83-F1FB-4E9A-9440-302AA7F17F6F}">
      <dgm:prSet/>
      <dgm:spPr/>
      <dgm:t>
        <a:bodyPr/>
        <a:lstStyle/>
        <a:p>
          <a:endParaRPr lang="fr-FR"/>
        </a:p>
      </dgm:t>
    </dgm:pt>
    <dgm:pt modelId="{393533A8-85E3-4ADD-B12A-62702B32E8FF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158 candidats</a:t>
          </a:r>
        </a:p>
      </dgm:t>
    </dgm:pt>
    <dgm:pt modelId="{6DFDD24D-367A-45AC-B710-D48E280CF4A5}" type="parTrans" cxnId="{735DE58F-6C6D-47AB-AC90-9ACEB23EA04F}">
      <dgm:prSet/>
      <dgm:spPr/>
      <dgm:t>
        <a:bodyPr/>
        <a:lstStyle/>
        <a:p>
          <a:endParaRPr lang="fr-FR"/>
        </a:p>
      </dgm:t>
    </dgm:pt>
    <dgm:pt modelId="{DA0623F5-80BF-4F07-BFF1-DF9B55B6A4CE}" type="sibTrans" cxnId="{735DE58F-6C6D-47AB-AC90-9ACEB23EA04F}">
      <dgm:prSet/>
      <dgm:spPr/>
      <dgm:t>
        <a:bodyPr/>
        <a:lstStyle/>
        <a:p>
          <a:endParaRPr lang="fr-FR"/>
        </a:p>
      </dgm:t>
    </dgm:pt>
    <dgm:pt modelId="{B438375C-89FB-42F6-9553-F0C840E8B56B}">
      <dgm:prSet phldrT="[Texte]" custT="1"/>
      <dgm:spPr/>
      <dgm:t>
        <a:bodyPr/>
        <a:lstStyle/>
        <a:p>
          <a:r>
            <a:rPr lang="fr-FR" sz="1500" dirty="0"/>
            <a:t>1 </a:t>
          </a:r>
          <a:r>
            <a:rPr lang="fr-FR" sz="1500" dirty="0" err="1"/>
            <a:t>temporary</a:t>
          </a:r>
          <a:r>
            <a:rPr lang="fr-FR" sz="1500" dirty="0"/>
            <a:t> file </a:t>
          </a:r>
          <a:r>
            <a:rPr lang="fr-FR" sz="1600" dirty="0" err="1"/>
            <a:t>PACTOLS_BBT_iconography</a:t>
          </a:r>
          <a:endParaRPr lang="fr-FR" sz="1600" dirty="0"/>
        </a:p>
      </dgm:t>
    </dgm:pt>
    <dgm:pt modelId="{F13FC233-1E9C-450A-8E4B-3FD2C80E5659}" type="parTrans" cxnId="{BB097545-663B-483D-9599-480719B5F0D0}">
      <dgm:prSet/>
      <dgm:spPr/>
      <dgm:t>
        <a:bodyPr/>
        <a:lstStyle/>
        <a:p>
          <a:endParaRPr lang="fr-FR"/>
        </a:p>
      </dgm:t>
    </dgm:pt>
    <dgm:pt modelId="{FEE75592-16D5-4729-BE71-B1D352F6FA3A}" type="sibTrans" cxnId="{BB097545-663B-483D-9599-480719B5F0D0}">
      <dgm:prSet/>
      <dgm:spPr/>
      <dgm:t>
        <a:bodyPr/>
        <a:lstStyle/>
        <a:p>
          <a:endParaRPr lang="fr-FR"/>
        </a:p>
      </dgm:t>
    </dgm:pt>
    <dgm:pt modelId="{DF1036C0-236B-440F-A7FE-A8D9B7B88654}" type="pres">
      <dgm:prSet presAssocID="{F52271C5-D6B7-41EA-86EA-98A1FAB6458E}" presName="Name0" presStyleCnt="0">
        <dgm:presLayoutVars>
          <dgm:dir/>
          <dgm:resizeHandles val="exact"/>
        </dgm:presLayoutVars>
      </dgm:prSet>
      <dgm:spPr/>
    </dgm:pt>
    <dgm:pt modelId="{24BDDC8C-8340-4C8B-9F21-75A47E625406}" type="pres">
      <dgm:prSet presAssocID="{F52271C5-D6B7-41EA-86EA-98A1FAB6458E}" presName="vNodes" presStyleCnt="0"/>
      <dgm:spPr/>
    </dgm:pt>
    <dgm:pt modelId="{55A8A0BE-4CF2-4E4A-BB63-BED698BC8993}" type="pres">
      <dgm:prSet presAssocID="{C16E5BE8-EF44-41C1-BB0F-4365F715C743}" presName="node" presStyleLbl="node1" presStyleIdx="0" presStyleCnt="3">
        <dgm:presLayoutVars>
          <dgm:bulletEnabled val="1"/>
        </dgm:presLayoutVars>
      </dgm:prSet>
      <dgm:spPr/>
    </dgm:pt>
    <dgm:pt modelId="{B1E53FB7-4E98-4060-AFE6-D27918A9686C}" type="pres">
      <dgm:prSet presAssocID="{81F36054-EEF6-45BE-8BE3-6A84593D772A}" presName="spacerT" presStyleCnt="0"/>
      <dgm:spPr/>
    </dgm:pt>
    <dgm:pt modelId="{572D80F7-5EEA-4066-BA8F-D0D21ED42995}" type="pres">
      <dgm:prSet presAssocID="{81F36054-EEF6-45BE-8BE3-6A84593D772A}" presName="sibTrans" presStyleLbl="sibTrans2D1" presStyleIdx="0" presStyleCnt="2"/>
      <dgm:spPr/>
    </dgm:pt>
    <dgm:pt modelId="{5E85E1E7-4B3B-4D48-AD34-347762CEA953}" type="pres">
      <dgm:prSet presAssocID="{81F36054-EEF6-45BE-8BE3-6A84593D772A}" presName="spacerB" presStyleCnt="0"/>
      <dgm:spPr/>
    </dgm:pt>
    <dgm:pt modelId="{D5647697-E045-4885-BC76-A264C2E1DAEB}" type="pres">
      <dgm:prSet presAssocID="{393533A8-85E3-4ADD-B12A-62702B32E8FF}" presName="node" presStyleLbl="node1" presStyleIdx="1" presStyleCnt="3">
        <dgm:presLayoutVars>
          <dgm:bulletEnabled val="1"/>
        </dgm:presLayoutVars>
      </dgm:prSet>
      <dgm:spPr/>
    </dgm:pt>
    <dgm:pt modelId="{093F202B-65D0-4C5B-BA0C-1710032FE001}" type="pres">
      <dgm:prSet presAssocID="{F52271C5-D6B7-41EA-86EA-98A1FAB6458E}" presName="sibTransLast" presStyleLbl="sibTrans2D1" presStyleIdx="1" presStyleCnt="2"/>
      <dgm:spPr/>
    </dgm:pt>
    <dgm:pt modelId="{060AF3F7-58AF-4646-AC26-8A8E228F6A00}" type="pres">
      <dgm:prSet presAssocID="{F52271C5-D6B7-41EA-86EA-98A1FAB6458E}" presName="connectorText" presStyleLbl="sibTrans2D1" presStyleIdx="1" presStyleCnt="2"/>
      <dgm:spPr/>
    </dgm:pt>
    <dgm:pt modelId="{DC7E0DA8-8BF0-4E1F-9E82-1E38D0003E1A}" type="pres">
      <dgm:prSet presAssocID="{F52271C5-D6B7-41EA-86EA-98A1FAB6458E}" presName="lastNode" presStyleLbl="node1" presStyleIdx="2" presStyleCnt="3" custScaleX="107819" custScaleY="105839">
        <dgm:presLayoutVars>
          <dgm:bulletEnabled val="1"/>
        </dgm:presLayoutVars>
      </dgm:prSet>
      <dgm:spPr/>
    </dgm:pt>
  </dgm:ptLst>
  <dgm:cxnLst>
    <dgm:cxn modelId="{F795925B-884B-4757-846D-F5FB52BDA367}" type="presOf" srcId="{C16E5BE8-EF44-41C1-BB0F-4365F715C743}" destId="{55A8A0BE-4CF2-4E4A-BB63-BED698BC8993}" srcOrd="0" destOrd="0" presId="urn:microsoft.com/office/officeart/2005/8/layout/equation2"/>
    <dgm:cxn modelId="{BB097545-663B-483D-9599-480719B5F0D0}" srcId="{F52271C5-D6B7-41EA-86EA-98A1FAB6458E}" destId="{B438375C-89FB-42F6-9553-F0C840E8B56B}" srcOrd="2" destOrd="0" parTransId="{F13FC233-1E9C-450A-8E4B-3FD2C80E5659}" sibTransId="{FEE75592-16D5-4729-BE71-B1D352F6FA3A}"/>
    <dgm:cxn modelId="{D92A6781-4DA5-4550-B34E-1977E5ECD7B7}" type="presOf" srcId="{DA0623F5-80BF-4F07-BFF1-DF9B55B6A4CE}" destId="{093F202B-65D0-4C5B-BA0C-1710032FE001}" srcOrd="0" destOrd="0" presId="urn:microsoft.com/office/officeart/2005/8/layout/equation2"/>
    <dgm:cxn modelId="{FF712D83-F1FB-4E9A-9440-302AA7F17F6F}" srcId="{F52271C5-D6B7-41EA-86EA-98A1FAB6458E}" destId="{C16E5BE8-EF44-41C1-BB0F-4365F715C743}" srcOrd="0" destOrd="0" parTransId="{AC40D52E-F3FD-465A-A4CF-4F4FAB53EBD4}" sibTransId="{81F36054-EEF6-45BE-8BE3-6A84593D772A}"/>
    <dgm:cxn modelId="{735DE58F-6C6D-47AB-AC90-9ACEB23EA04F}" srcId="{F52271C5-D6B7-41EA-86EA-98A1FAB6458E}" destId="{393533A8-85E3-4ADD-B12A-62702B32E8FF}" srcOrd="1" destOrd="0" parTransId="{6DFDD24D-367A-45AC-B710-D48E280CF4A5}" sibTransId="{DA0623F5-80BF-4F07-BFF1-DF9B55B6A4CE}"/>
    <dgm:cxn modelId="{E2F827A2-59E4-4AE6-9333-BE8CD5E1B488}" type="presOf" srcId="{F52271C5-D6B7-41EA-86EA-98A1FAB6458E}" destId="{DF1036C0-236B-440F-A7FE-A8D9B7B88654}" srcOrd="0" destOrd="0" presId="urn:microsoft.com/office/officeart/2005/8/layout/equation2"/>
    <dgm:cxn modelId="{384F2AA5-D5E4-410F-9034-C2AA56A08ED9}" type="presOf" srcId="{DA0623F5-80BF-4F07-BFF1-DF9B55B6A4CE}" destId="{060AF3F7-58AF-4646-AC26-8A8E228F6A00}" srcOrd="1" destOrd="0" presId="urn:microsoft.com/office/officeart/2005/8/layout/equation2"/>
    <dgm:cxn modelId="{A8884DC5-C82E-4D55-ACB1-667C1691022B}" type="presOf" srcId="{81F36054-EEF6-45BE-8BE3-6A84593D772A}" destId="{572D80F7-5EEA-4066-BA8F-D0D21ED42995}" srcOrd="0" destOrd="0" presId="urn:microsoft.com/office/officeart/2005/8/layout/equation2"/>
    <dgm:cxn modelId="{26A532D3-092B-4404-9575-42526342DB1E}" type="presOf" srcId="{B438375C-89FB-42F6-9553-F0C840E8B56B}" destId="{DC7E0DA8-8BF0-4E1F-9E82-1E38D0003E1A}" srcOrd="0" destOrd="0" presId="urn:microsoft.com/office/officeart/2005/8/layout/equation2"/>
    <dgm:cxn modelId="{472203F9-0704-484A-BC67-B1D29D541464}" type="presOf" srcId="{393533A8-85E3-4ADD-B12A-62702B32E8FF}" destId="{D5647697-E045-4885-BC76-A264C2E1DAEB}" srcOrd="0" destOrd="0" presId="urn:microsoft.com/office/officeart/2005/8/layout/equation2"/>
    <dgm:cxn modelId="{3E9ACD15-9617-48E0-8434-90E87CE4EBB7}" type="presParOf" srcId="{DF1036C0-236B-440F-A7FE-A8D9B7B88654}" destId="{24BDDC8C-8340-4C8B-9F21-75A47E625406}" srcOrd="0" destOrd="0" presId="urn:microsoft.com/office/officeart/2005/8/layout/equation2"/>
    <dgm:cxn modelId="{73A13FE9-E70D-41A7-A75F-184532754DAE}" type="presParOf" srcId="{24BDDC8C-8340-4C8B-9F21-75A47E625406}" destId="{55A8A0BE-4CF2-4E4A-BB63-BED698BC8993}" srcOrd="0" destOrd="0" presId="urn:microsoft.com/office/officeart/2005/8/layout/equation2"/>
    <dgm:cxn modelId="{5F586143-E8EF-4905-95B3-44BFA1858D33}" type="presParOf" srcId="{24BDDC8C-8340-4C8B-9F21-75A47E625406}" destId="{B1E53FB7-4E98-4060-AFE6-D27918A9686C}" srcOrd="1" destOrd="0" presId="urn:microsoft.com/office/officeart/2005/8/layout/equation2"/>
    <dgm:cxn modelId="{72D6871F-1FE5-438F-8ECF-0A53FC72A164}" type="presParOf" srcId="{24BDDC8C-8340-4C8B-9F21-75A47E625406}" destId="{572D80F7-5EEA-4066-BA8F-D0D21ED42995}" srcOrd="2" destOrd="0" presId="urn:microsoft.com/office/officeart/2005/8/layout/equation2"/>
    <dgm:cxn modelId="{EC00C93C-73F1-4297-8920-EC6E1F0CB1D1}" type="presParOf" srcId="{24BDDC8C-8340-4C8B-9F21-75A47E625406}" destId="{5E85E1E7-4B3B-4D48-AD34-347762CEA953}" srcOrd="3" destOrd="0" presId="urn:microsoft.com/office/officeart/2005/8/layout/equation2"/>
    <dgm:cxn modelId="{5047628F-C055-4CA2-9E31-8BAC540B7D3A}" type="presParOf" srcId="{24BDDC8C-8340-4C8B-9F21-75A47E625406}" destId="{D5647697-E045-4885-BC76-A264C2E1DAEB}" srcOrd="4" destOrd="0" presId="urn:microsoft.com/office/officeart/2005/8/layout/equation2"/>
    <dgm:cxn modelId="{F0591E27-74A0-4433-A7D3-D704BACEB6F1}" type="presParOf" srcId="{DF1036C0-236B-440F-A7FE-A8D9B7B88654}" destId="{093F202B-65D0-4C5B-BA0C-1710032FE001}" srcOrd="1" destOrd="0" presId="urn:microsoft.com/office/officeart/2005/8/layout/equation2"/>
    <dgm:cxn modelId="{E351AAE3-F69A-433A-A3EE-BE5ABAAD28E0}" type="presParOf" srcId="{093F202B-65D0-4C5B-BA0C-1710032FE001}" destId="{060AF3F7-58AF-4646-AC26-8A8E228F6A00}" srcOrd="0" destOrd="0" presId="urn:microsoft.com/office/officeart/2005/8/layout/equation2"/>
    <dgm:cxn modelId="{FAA10D31-6993-4939-84C7-BAF24B9ABB49}" type="presParOf" srcId="{DF1036C0-236B-440F-A7FE-A8D9B7B88654}" destId="{DC7E0DA8-8BF0-4E1F-9E82-1E38D0003E1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3D61B-FFB8-4B87-A812-09F9E8FAC6ED}">
      <dsp:nvSpPr>
        <dsp:cNvPr id="0" name=""/>
        <dsp:cNvSpPr/>
      </dsp:nvSpPr>
      <dsp:spPr>
        <a:xfrm>
          <a:off x="4039" y="1007305"/>
          <a:ext cx="2428986" cy="93678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 err="1"/>
            <a:t>Reorganise</a:t>
          </a:r>
          <a:endParaRPr lang="fr-FR" sz="2600" kern="1200" dirty="0"/>
        </a:p>
      </dsp:txBody>
      <dsp:txXfrm>
        <a:off x="4039" y="1007305"/>
        <a:ext cx="2428986" cy="936782"/>
      </dsp:txXfrm>
    </dsp:sp>
    <dsp:sp modelId="{9CDB9247-CA96-4845-BAC1-0C4D1E821744}">
      <dsp:nvSpPr>
        <dsp:cNvPr id="0" name=""/>
        <dsp:cNvSpPr/>
      </dsp:nvSpPr>
      <dsp:spPr>
        <a:xfrm>
          <a:off x="4039" y="1882026"/>
          <a:ext cx="2428986" cy="2997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600" kern="1200" dirty="0" err="1"/>
            <a:t>Consolidate</a:t>
          </a:r>
          <a:r>
            <a:rPr lang="fr-FR" sz="2600" kern="1200" dirty="0"/>
            <a:t> structure</a:t>
          </a:r>
          <a:br>
            <a:rPr lang="fr-FR" sz="2600" kern="1200" dirty="0"/>
          </a:br>
          <a:r>
            <a:rPr lang="fr-FR" sz="2600" kern="1200" dirty="0"/>
            <a:t>+</a:t>
          </a: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600" kern="1200" dirty="0" err="1"/>
            <a:t>Enrich</a:t>
          </a:r>
          <a:r>
            <a:rPr lang="fr-FR" sz="2600" kern="1200" dirty="0"/>
            <a:t> </a:t>
          </a:r>
          <a:r>
            <a:rPr lang="fr-FR" sz="2600" kern="1200" dirty="0" err="1"/>
            <a:t>relationships</a:t>
          </a:r>
          <a:r>
            <a:rPr lang="fr-FR" sz="2600" kern="1200" dirty="0"/>
            <a:t> </a:t>
          </a:r>
          <a:r>
            <a:rPr lang="fr-FR" sz="2600" kern="1200" dirty="0" err="1"/>
            <a:t>between</a:t>
          </a:r>
          <a:r>
            <a:rPr lang="fr-FR" sz="2600" kern="1200" dirty="0"/>
            <a:t> </a:t>
          </a:r>
          <a:r>
            <a:rPr lang="fr-FR" sz="2600" kern="1200" dirty="0" err="1"/>
            <a:t>terms</a:t>
          </a:r>
          <a:endParaRPr lang="fr-FR" sz="2600" kern="1200" dirty="0"/>
        </a:p>
      </dsp:txBody>
      <dsp:txXfrm>
        <a:off x="4039" y="1882026"/>
        <a:ext cx="2428986" cy="2997539"/>
      </dsp:txXfrm>
    </dsp:sp>
    <dsp:sp modelId="{29639F25-3370-4C21-AF30-9E174E33C521}">
      <dsp:nvSpPr>
        <dsp:cNvPr id="0" name=""/>
        <dsp:cNvSpPr/>
      </dsp:nvSpPr>
      <dsp:spPr>
        <a:xfrm>
          <a:off x="2773084" y="980673"/>
          <a:ext cx="2428986" cy="93678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 err="1"/>
            <a:t>Work</a:t>
          </a:r>
          <a:r>
            <a:rPr lang="fr-FR" sz="2600" kern="1200" dirty="0"/>
            <a:t> on </a:t>
          </a:r>
          <a:r>
            <a:rPr lang="fr-FR" sz="2600" kern="1200" dirty="0" err="1"/>
            <a:t>vocabulary</a:t>
          </a:r>
          <a:endParaRPr lang="fr-FR" sz="2600" kern="1200" dirty="0"/>
        </a:p>
      </dsp:txBody>
      <dsp:txXfrm>
        <a:off x="2773084" y="980673"/>
        <a:ext cx="2428986" cy="936782"/>
      </dsp:txXfrm>
    </dsp:sp>
    <dsp:sp modelId="{729D1EAA-4E3A-4ACC-BA53-5B3DFFE4F7D5}">
      <dsp:nvSpPr>
        <dsp:cNvPr id="0" name=""/>
        <dsp:cNvSpPr/>
      </dsp:nvSpPr>
      <dsp:spPr>
        <a:xfrm>
          <a:off x="2773084" y="1866169"/>
          <a:ext cx="2428986" cy="2997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600" kern="1200" dirty="0"/>
            <a:t>Restore balance</a:t>
          </a:r>
          <a:br>
            <a:rPr lang="fr-FR" sz="2600" kern="1200" dirty="0"/>
          </a:br>
          <a:r>
            <a:rPr lang="fr-FR" sz="2600" kern="1200" dirty="0"/>
            <a:t>+</a:t>
          </a: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600" kern="1200" dirty="0" err="1"/>
            <a:t>Enrich</a:t>
          </a:r>
          <a:r>
            <a:rPr lang="fr-FR" sz="2600" kern="1200" dirty="0"/>
            <a:t> </a:t>
          </a:r>
          <a:r>
            <a:rPr lang="fr-FR" sz="2600" kern="1200" dirty="0" err="1"/>
            <a:t>vocabulary</a:t>
          </a:r>
          <a:r>
            <a:rPr lang="fr-FR" sz="2600" kern="1200" dirty="0"/>
            <a:t> </a:t>
          </a:r>
        </a:p>
      </dsp:txBody>
      <dsp:txXfrm>
        <a:off x="2773084" y="1866169"/>
        <a:ext cx="2428986" cy="2997539"/>
      </dsp:txXfrm>
    </dsp:sp>
    <dsp:sp modelId="{940AB2C2-8AD3-4C31-81DE-B27EB9A64C6D}">
      <dsp:nvSpPr>
        <dsp:cNvPr id="0" name=""/>
        <dsp:cNvSpPr/>
      </dsp:nvSpPr>
      <dsp:spPr>
        <a:xfrm>
          <a:off x="5542129" y="971839"/>
          <a:ext cx="2428986" cy="93678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 err="1"/>
            <a:t>Alignments</a:t>
          </a:r>
          <a:endParaRPr lang="fr-FR" sz="2600" kern="1200" dirty="0"/>
        </a:p>
      </dsp:txBody>
      <dsp:txXfrm>
        <a:off x="5542129" y="971839"/>
        <a:ext cx="2428986" cy="936782"/>
      </dsp:txXfrm>
    </dsp:sp>
    <dsp:sp modelId="{62F31B31-6469-41A1-B8C8-41E7A8B7CE04}">
      <dsp:nvSpPr>
        <dsp:cNvPr id="0" name=""/>
        <dsp:cNvSpPr/>
      </dsp:nvSpPr>
      <dsp:spPr>
        <a:xfrm>
          <a:off x="5542129" y="1892907"/>
          <a:ext cx="2428986" cy="2997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79F28-7845-4548-92F3-7C6CC6685D68}">
      <dsp:nvSpPr>
        <dsp:cNvPr id="0" name=""/>
        <dsp:cNvSpPr/>
      </dsp:nvSpPr>
      <dsp:spPr>
        <a:xfrm>
          <a:off x="8311173" y="980663"/>
          <a:ext cx="2428986" cy="93678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 err="1"/>
            <a:t>Partners</a:t>
          </a:r>
          <a:endParaRPr lang="fr-FR" sz="2600" kern="1200" dirty="0"/>
        </a:p>
      </dsp:txBody>
      <dsp:txXfrm>
        <a:off x="8311173" y="980663"/>
        <a:ext cx="2428986" cy="936782"/>
      </dsp:txXfrm>
    </dsp:sp>
    <dsp:sp modelId="{42CB1C4B-EA81-4A58-BB14-2D04F59E1DBE}">
      <dsp:nvSpPr>
        <dsp:cNvPr id="0" name=""/>
        <dsp:cNvSpPr/>
      </dsp:nvSpPr>
      <dsp:spPr>
        <a:xfrm>
          <a:off x="8311173" y="1900791"/>
          <a:ext cx="2428986" cy="2997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C235E-DBFE-4780-BDFB-E5A42E97504B}">
      <dsp:nvSpPr>
        <dsp:cNvPr id="0" name=""/>
        <dsp:cNvSpPr/>
      </dsp:nvSpPr>
      <dsp:spPr>
        <a:xfrm rot="5400000">
          <a:off x="3945957" y="129955"/>
          <a:ext cx="1991475" cy="17325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Art &amp; Architecture Thesaurus</a:t>
          </a:r>
        </a:p>
      </dsp:txBody>
      <dsp:txXfrm rot="-5400000">
        <a:off x="4345397" y="310847"/>
        <a:ext cx="1192595" cy="1370799"/>
      </dsp:txXfrm>
    </dsp:sp>
    <dsp:sp modelId="{73A38D90-F9D1-451C-A2FD-27008837B237}">
      <dsp:nvSpPr>
        <dsp:cNvPr id="0" name=""/>
        <dsp:cNvSpPr/>
      </dsp:nvSpPr>
      <dsp:spPr>
        <a:xfrm>
          <a:off x="5860561" y="398804"/>
          <a:ext cx="2222487" cy="119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66205-F561-4758-A592-BF441EDE85D4}">
      <dsp:nvSpPr>
        <dsp:cNvPr id="0" name=""/>
        <dsp:cNvSpPr/>
      </dsp:nvSpPr>
      <dsp:spPr>
        <a:xfrm rot="5400000">
          <a:off x="2074766" y="129955"/>
          <a:ext cx="1991475" cy="17325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54253"/>
            <a:satOff val="1035"/>
            <a:lumOff val="45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/>
            <a:t>Thesauri</a:t>
          </a:r>
          <a:r>
            <a:rPr lang="fr-FR" sz="1800" kern="1200" dirty="0"/>
            <a:t> </a:t>
          </a:r>
          <a:r>
            <a:rPr lang="fr-FR" sz="1800" kern="1200" dirty="0" err="1"/>
            <a:t>related</a:t>
          </a:r>
          <a:r>
            <a:rPr lang="fr-FR" sz="1800" kern="1200" dirty="0"/>
            <a:t> to </a:t>
          </a:r>
          <a:r>
            <a:rPr lang="fr-FR" sz="1800" kern="1200" dirty="0" err="1"/>
            <a:t>Archaeology</a:t>
          </a:r>
          <a:endParaRPr lang="fr-FR" sz="1800" kern="1200" dirty="0"/>
        </a:p>
      </dsp:txBody>
      <dsp:txXfrm rot="-5400000">
        <a:off x="2474206" y="310847"/>
        <a:ext cx="1192595" cy="1370799"/>
      </dsp:txXfrm>
    </dsp:sp>
    <dsp:sp modelId="{2E061AB0-3E8B-43C3-B855-9D0683B97531}">
      <dsp:nvSpPr>
        <dsp:cNvPr id="0" name=""/>
        <dsp:cNvSpPr/>
      </dsp:nvSpPr>
      <dsp:spPr>
        <a:xfrm rot="5400000">
          <a:off x="3006777" y="1820320"/>
          <a:ext cx="1991475" cy="17325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108505"/>
            <a:satOff val="2070"/>
            <a:lumOff val="91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AFS </a:t>
          </a:r>
          <a:r>
            <a:rPr lang="fr-FR" sz="1500" kern="1200" dirty="0" err="1"/>
            <a:t>Ethnographic</a:t>
          </a:r>
          <a:r>
            <a:rPr lang="fr-FR" sz="1500" kern="1200" dirty="0"/>
            <a:t> Thesaurus</a:t>
          </a:r>
        </a:p>
      </dsp:txBody>
      <dsp:txXfrm rot="-5400000">
        <a:off x="3406217" y="2001212"/>
        <a:ext cx="1192595" cy="1370799"/>
      </dsp:txXfrm>
    </dsp:sp>
    <dsp:sp modelId="{B6A76723-3EB2-482C-953B-C045CA82215E}">
      <dsp:nvSpPr>
        <dsp:cNvPr id="0" name=""/>
        <dsp:cNvSpPr/>
      </dsp:nvSpPr>
      <dsp:spPr>
        <a:xfrm>
          <a:off x="913735" y="2089169"/>
          <a:ext cx="2150793" cy="119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D5FD63-08BE-47C5-884C-6D5C838B2A06}">
      <dsp:nvSpPr>
        <dsp:cNvPr id="0" name=""/>
        <dsp:cNvSpPr/>
      </dsp:nvSpPr>
      <dsp:spPr>
        <a:xfrm rot="5400000">
          <a:off x="4877967" y="1820320"/>
          <a:ext cx="1991475" cy="17325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162758"/>
            <a:satOff val="3105"/>
            <a:lumOff val="137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bg1"/>
              </a:solidFill>
            </a:rPr>
            <a:t>ADS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>
              <a:solidFill>
                <a:schemeClr val="bg1"/>
              </a:solidFill>
            </a:rPr>
            <a:t>vocabularies</a:t>
          </a:r>
          <a:endParaRPr lang="fr-FR" sz="1800" kern="1200" dirty="0">
            <a:solidFill>
              <a:schemeClr val="bg1"/>
            </a:solidFill>
          </a:endParaRPr>
        </a:p>
      </dsp:txBody>
      <dsp:txXfrm rot="-5400000">
        <a:off x="5277407" y="2001212"/>
        <a:ext cx="1192595" cy="1370799"/>
      </dsp:txXfrm>
    </dsp:sp>
    <dsp:sp modelId="{737B83BB-C60C-43A1-ADA6-7560E0C05F78}">
      <dsp:nvSpPr>
        <dsp:cNvPr id="0" name=""/>
        <dsp:cNvSpPr/>
      </dsp:nvSpPr>
      <dsp:spPr>
        <a:xfrm rot="5400000">
          <a:off x="4086923" y="3398574"/>
          <a:ext cx="1709542" cy="1827876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 err="1"/>
            <a:t>BackBone</a:t>
          </a:r>
          <a:r>
            <a:rPr lang="fr-FR" sz="1800" b="1" kern="1200" dirty="0"/>
            <a:t> Thesaurus</a:t>
          </a:r>
        </a:p>
      </dsp:txBody>
      <dsp:txXfrm rot="-5400000">
        <a:off x="4295442" y="3708098"/>
        <a:ext cx="1292504" cy="1208828"/>
      </dsp:txXfrm>
    </dsp:sp>
    <dsp:sp modelId="{07038E27-862C-43A0-A87F-8931EEB114E3}">
      <dsp:nvSpPr>
        <dsp:cNvPr id="0" name=""/>
        <dsp:cNvSpPr/>
      </dsp:nvSpPr>
      <dsp:spPr>
        <a:xfrm>
          <a:off x="5991266" y="3802762"/>
          <a:ext cx="2165769" cy="1194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b="1" kern="1200" dirty="0">
              <a:solidFill>
                <a:schemeClr val="accent2">
                  <a:lumMod val="50000"/>
                </a:schemeClr>
              </a:solidFill>
            </a:rPr>
            <a:t>. Reference Model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b="1" kern="1200" dirty="0">
              <a:solidFill>
                <a:schemeClr val="accent2">
                  <a:lumMod val="50000"/>
                </a:schemeClr>
              </a:solidFill>
            </a:rPr>
            <a:t>. </a:t>
          </a:r>
          <a:r>
            <a:rPr lang="fr-FR" sz="1500" b="1" kern="1200" dirty="0" err="1">
              <a:solidFill>
                <a:schemeClr val="accent2">
                  <a:lumMod val="50000"/>
                </a:schemeClr>
              </a:solidFill>
            </a:rPr>
            <a:t>Conceptual</a:t>
          </a:r>
          <a:r>
            <a:rPr lang="fr-FR" sz="1500" b="1" kern="1200" dirty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fr-FR" sz="1500" b="1" kern="1200" dirty="0" err="1">
              <a:solidFill>
                <a:schemeClr val="accent2">
                  <a:lumMod val="50000"/>
                </a:schemeClr>
              </a:solidFill>
            </a:rPr>
            <a:t>Level</a:t>
          </a:r>
          <a:endParaRPr lang="fr-FR" sz="1500" b="1" kern="1200" dirty="0">
            <a:solidFill>
              <a:schemeClr val="accent2">
                <a:lumMod val="50000"/>
              </a:schemeClr>
            </a:solidFill>
          </a:endParaRP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b="1" kern="1200" dirty="0">
              <a:solidFill>
                <a:schemeClr val="accent2">
                  <a:lumMod val="50000"/>
                </a:schemeClr>
              </a:solidFill>
            </a:rPr>
            <a:t>. CIDOC-CRM </a:t>
          </a:r>
          <a:r>
            <a:rPr lang="fr-FR" sz="1500" b="1" kern="1200" dirty="0" err="1">
              <a:solidFill>
                <a:schemeClr val="accent2">
                  <a:lumMod val="50000"/>
                </a:schemeClr>
              </a:solidFill>
            </a:rPr>
            <a:t>Alignment</a:t>
          </a:r>
          <a:endParaRPr lang="fr-FR" sz="15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991266" y="3802762"/>
        <a:ext cx="2165769" cy="1194885"/>
      </dsp:txXfrm>
    </dsp:sp>
    <dsp:sp modelId="{6E0D59E6-0757-42AA-B994-81217200F62C}">
      <dsp:nvSpPr>
        <dsp:cNvPr id="0" name=""/>
        <dsp:cNvSpPr/>
      </dsp:nvSpPr>
      <dsp:spPr>
        <a:xfrm rot="5400000">
          <a:off x="2074766" y="3510684"/>
          <a:ext cx="1991475" cy="173258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DARIAH</a:t>
          </a:r>
          <a:br>
            <a:rPr lang="fr-FR" sz="1700" kern="1200" dirty="0"/>
          </a:br>
          <a:r>
            <a:rPr lang="fr-FR" sz="1700" kern="1200" dirty="0"/>
            <a:t>Thesaurus maintenance WG</a:t>
          </a:r>
        </a:p>
      </dsp:txBody>
      <dsp:txXfrm rot="-5400000">
        <a:off x="2474206" y="3691576"/>
        <a:ext cx="1192595" cy="13707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8A0BE-4CF2-4E4A-BB63-BED698BC8993}">
      <dsp:nvSpPr>
        <dsp:cNvPr id="0" name=""/>
        <dsp:cNvSpPr/>
      </dsp:nvSpPr>
      <dsp:spPr>
        <a:xfrm>
          <a:off x="402512" y="121"/>
          <a:ext cx="1634292" cy="1634292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96 concepts PACTOLS</a:t>
          </a:r>
        </a:p>
      </dsp:txBody>
      <dsp:txXfrm>
        <a:off x="641849" y="239458"/>
        <a:ext cx="1155618" cy="1155618"/>
      </dsp:txXfrm>
    </dsp:sp>
    <dsp:sp modelId="{572D80F7-5EEA-4066-BA8F-D0D21ED42995}">
      <dsp:nvSpPr>
        <dsp:cNvPr id="0" name=""/>
        <dsp:cNvSpPr/>
      </dsp:nvSpPr>
      <dsp:spPr>
        <a:xfrm>
          <a:off x="745713" y="1767119"/>
          <a:ext cx="947889" cy="94788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871356" y="2129592"/>
        <a:ext cx="696603" cy="222943"/>
      </dsp:txXfrm>
    </dsp:sp>
    <dsp:sp modelId="{D5647697-E045-4885-BC76-A264C2E1DAEB}">
      <dsp:nvSpPr>
        <dsp:cNvPr id="0" name=""/>
        <dsp:cNvSpPr/>
      </dsp:nvSpPr>
      <dsp:spPr>
        <a:xfrm>
          <a:off x="402512" y="2847713"/>
          <a:ext cx="1634292" cy="1634292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158 candidats</a:t>
          </a:r>
        </a:p>
      </dsp:txBody>
      <dsp:txXfrm>
        <a:off x="641849" y="3087050"/>
        <a:ext cx="1155618" cy="1155618"/>
      </dsp:txXfrm>
    </dsp:sp>
    <dsp:sp modelId="{093F202B-65D0-4C5B-BA0C-1710032FE001}">
      <dsp:nvSpPr>
        <dsp:cNvPr id="0" name=""/>
        <dsp:cNvSpPr/>
      </dsp:nvSpPr>
      <dsp:spPr>
        <a:xfrm>
          <a:off x="2281948" y="1937085"/>
          <a:ext cx="519705" cy="607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/>
        </a:p>
      </dsp:txBody>
      <dsp:txXfrm>
        <a:off x="2281948" y="2058676"/>
        <a:ext cx="363794" cy="364774"/>
      </dsp:txXfrm>
    </dsp:sp>
    <dsp:sp modelId="{DC7E0DA8-8BF0-4E1F-9E82-1E38D0003E1A}">
      <dsp:nvSpPr>
        <dsp:cNvPr id="0" name=""/>
        <dsp:cNvSpPr/>
      </dsp:nvSpPr>
      <dsp:spPr>
        <a:xfrm>
          <a:off x="3017380" y="511344"/>
          <a:ext cx="3524156" cy="34594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1 </a:t>
          </a:r>
          <a:r>
            <a:rPr lang="fr-FR" sz="1500" kern="1200" dirty="0" err="1"/>
            <a:t>temporary</a:t>
          </a:r>
          <a:r>
            <a:rPr lang="fr-FR" sz="1500" kern="1200" dirty="0"/>
            <a:t> file </a:t>
          </a:r>
          <a:r>
            <a:rPr lang="fr-FR" sz="1600" kern="1200" dirty="0" err="1"/>
            <a:t>PACTOLS_BBT_iconography</a:t>
          </a:r>
          <a:endParaRPr lang="fr-FR" sz="1600" kern="1200" dirty="0"/>
        </a:p>
      </dsp:txBody>
      <dsp:txXfrm>
        <a:off x="3533481" y="1017967"/>
        <a:ext cx="2491954" cy="2446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0.83447</cdr:x>
      <cdr:y>0.95188</cdr:y>
    </cdr:from>
    <cdr:to>
      <cdr:x>1</cdr:x>
      <cdr:y>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036419" y="4616604"/>
          <a:ext cx="1395760" cy="2333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100" dirty="0"/>
            <a:t>Chiffres au 7/8/2018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21321-F43B-4027-9A50-C23864F7C50A}" type="datetimeFigureOut">
              <a:rPr lang="fr-FR" smtClean="0"/>
              <a:pPr/>
              <a:t>28/09/2018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0FE19-2636-45CD-BA7E-5463156EB1F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94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C70F8-E5D1-422D-8035-17FACD297125}" type="datetimeFigureOut">
              <a:rPr lang="fr-FR" smtClean="0"/>
              <a:pPr/>
              <a:t>28/09/2018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4FE98-A873-46F9-B389-25EB4C80E8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87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afternoon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everybody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Blandine Nouvel and Evelyne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Sinigaglia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organisers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session for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opportunity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ongoing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PACTOLS thesaurus.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Blandine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director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FRANTIQ (La Fédération et Ressources sur l’archéologie) GDS (group of services) of the CNRS. I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coordinator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PACTOLS thesaurus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Group.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PACTOLS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archaeology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thesaurus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developed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France by FRANTIQ.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open and collaborative thesaurus.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outside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libraries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broaden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scope,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portable on the web.</a:t>
            </a:r>
          </a:p>
          <a:p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Today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thesaurus,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content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look at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ongoing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reorganisation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PACTOLS,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reorganisation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been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remains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feedback on the organisation of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Iconography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branch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BBT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categories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649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PACTOLS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1987. 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archaeology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prehistory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contemporary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It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sciences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Antiquity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acronym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thematic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components</a:t>
            </a:r>
          </a:p>
          <a:p>
            <a:r>
              <a:rPr lang="fr-FR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French</a:t>
            </a:r>
            <a:r>
              <a:rPr lang="fr-FR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</a:t>
            </a:r>
            <a:endParaRPr lang="fr-FR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fr-FR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Peuples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ancient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modern peoples.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prehistoric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cultures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Spartans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Magdalenian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culture </a:t>
            </a: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Anthroponymes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kings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philosophers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artists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but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deities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Chronologie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absolute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dating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geological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eras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periodization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historical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Toponymes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place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smaller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village,  for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archaeological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sites,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hamlets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caves</a:t>
            </a: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Œuvres (Works) :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classic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literature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art,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religious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Lieux (Places) :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 and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ancient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geography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(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rivers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etc…) but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imaginary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places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Tartarus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  <a:p>
            <a:r>
              <a:rPr lang="fr-FR" baseline="0" dirty="0" err="1"/>
              <a:t>CHRONOLOGy</a:t>
            </a:r>
            <a:r>
              <a:rPr lang="fr-FR" baseline="0" dirty="0"/>
              <a:t> </a:t>
            </a:r>
            <a:r>
              <a:rPr lang="fr-FR" baseline="0" dirty="0" err="1"/>
              <a:t>was</a:t>
            </a:r>
            <a:r>
              <a:rPr lang="fr-FR" baseline="0" dirty="0"/>
              <a:t> </a:t>
            </a:r>
            <a:r>
              <a:rPr lang="fr-FR" baseline="0" dirty="0" err="1"/>
              <a:t>recently</a:t>
            </a:r>
            <a:r>
              <a:rPr lang="fr-FR" baseline="0" dirty="0"/>
              <a:t> </a:t>
            </a:r>
            <a:r>
              <a:rPr lang="fr-FR" baseline="0" dirty="0" err="1"/>
              <a:t>revised</a:t>
            </a:r>
            <a:r>
              <a:rPr lang="fr-FR" baseline="0" dirty="0"/>
              <a:t> and </a:t>
            </a:r>
            <a:r>
              <a:rPr lang="fr-FR" baseline="0" dirty="0" err="1"/>
              <a:t>updated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50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We</a:t>
            </a:r>
            <a:r>
              <a:rPr lang="fr-FR" dirty="0"/>
              <a:t> use a free thesaurus management </a:t>
            </a:r>
            <a:r>
              <a:rPr lang="fr-FR" dirty="0" err="1"/>
              <a:t>sofware</a:t>
            </a:r>
            <a:r>
              <a:rPr lang="fr-FR" dirty="0"/>
              <a:t> </a:t>
            </a:r>
            <a:r>
              <a:rPr lang="fr-FR" dirty="0" err="1"/>
              <a:t>called</a:t>
            </a:r>
            <a:r>
              <a:rPr lang="fr-FR" dirty="0"/>
              <a:t> </a:t>
            </a:r>
            <a:r>
              <a:rPr lang="fr-FR" dirty="0" err="1"/>
              <a:t>Opentheso</a:t>
            </a:r>
            <a:r>
              <a:rPr lang="fr-FR" dirty="0"/>
              <a:t>. This </a:t>
            </a:r>
            <a:r>
              <a:rPr lang="fr-FR" dirty="0" err="1"/>
              <a:t>was</a:t>
            </a:r>
            <a:r>
              <a:rPr lang="fr-FR" dirty="0"/>
              <a:t> first </a:t>
            </a:r>
            <a:r>
              <a:rPr lang="fr-FR" dirty="0" err="1"/>
              <a:t>developed</a:t>
            </a:r>
            <a:r>
              <a:rPr lang="fr-FR" dirty="0"/>
              <a:t> for </a:t>
            </a:r>
            <a:r>
              <a:rPr lang="fr-FR" dirty="0" err="1"/>
              <a:t>managing</a:t>
            </a:r>
            <a:r>
              <a:rPr lang="fr-FR" dirty="0"/>
              <a:t> PACTOLS,</a:t>
            </a:r>
          </a:p>
          <a:p>
            <a:r>
              <a:rPr lang="fr-FR" dirty="0"/>
              <a:t>The association</a:t>
            </a:r>
            <a:r>
              <a:rPr lang="fr-FR" baseline="0" dirty="0"/>
              <a:t> of the </a:t>
            </a:r>
            <a:r>
              <a:rPr lang="fr-FR" baseline="0" dirty="0" err="1"/>
              <a:t>functionnalities</a:t>
            </a:r>
            <a:r>
              <a:rPr lang="fr-FR" baseline="0" dirty="0"/>
              <a:t> and standards of PACTOLS and </a:t>
            </a:r>
            <a:r>
              <a:rPr lang="fr-FR" baseline="0" dirty="0" err="1"/>
              <a:t>Opentheso</a:t>
            </a:r>
            <a:r>
              <a:rPr lang="fr-FR" baseline="0" dirty="0"/>
              <a:t> have </a:t>
            </a:r>
            <a:r>
              <a:rPr lang="fr-FR" baseline="0" dirty="0" err="1"/>
              <a:t>outstanding</a:t>
            </a:r>
            <a:r>
              <a:rPr lang="fr-FR" baseline="0" dirty="0"/>
              <a:t> </a:t>
            </a:r>
            <a:r>
              <a:rPr lang="fr-FR" baseline="0" dirty="0" err="1"/>
              <a:t>features</a:t>
            </a:r>
            <a:r>
              <a:rPr lang="fr-FR" baseline="0" dirty="0"/>
              <a:t>,</a:t>
            </a:r>
          </a:p>
          <a:p>
            <a:r>
              <a:rPr lang="fr-FR" baseline="0" dirty="0"/>
              <a:t>PACTOLS :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Is </a:t>
            </a:r>
            <a:r>
              <a:rPr lang="fr-FR" baseline="0" dirty="0" err="1"/>
              <a:t>easily</a:t>
            </a:r>
            <a:r>
              <a:rPr lang="fr-FR" baseline="0" dirty="0"/>
              <a:t> </a:t>
            </a:r>
            <a:r>
              <a:rPr lang="fr-FR" baseline="0" dirty="0" err="1"/>
              <a:t>available</a:t>
            </a:r>
            <a:r>
              <a:rPr lang="fr-FR" baseline="0" dirty="0"/>
              <a:t> on a stable URL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French </a:t>
            </a:r>
            <a:r>
              <a:rPr lang="fr-FR" baseline="0" dirty="0" err="1"/>
              <a:t>preferred</a:t>
            </a:r>
            <a:r>
              <a:rPr lang="fr-FR" baseline="0" dirty="0"/>
              <a:t> </a:t>
            </a:r>
            <a:r>
              <a:rPr lang="fr-FR" baseline="0" dirty="0" err="1"/>
              <a:t>terms</a:t>
            </a:r>
            <a:r>
              <a:rPr lang="fr-FR" baseline="0" dirty="0"/>
              <a:t> are </a:t>
            </a:r>
            <a:r>
              <a:rPr lang="fr-FR" baseline="0" dirty="0" err="1"/>
              <a:t>translated</a:t>
            </a:r>
            <a:r>
              <a:rPr lang="fr-FR" baseline="0" dirty="0"/>
              <a:t> </a:t>
            </a:r>
            <a:r>
              <a:rPr lang="fr-FR" baseline="0" dirty="0" err="1"/>
              <a:t>into</a:t>
            </a:r>
            <a:r>
              <a:rPr lang="fr-FR" baseline="0" dirty="0"/>
              <a:t> 6 </a:t>
            </a:r>
            <a:r>
              <a:rPr lang="fr-FR" baseline="0" dirty="0" err="1"/>
              <a:t>languages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It </a:t>
            </a:r>
            <a:r>
              <a:rPr lang="fr-FR" baseline="0" dirty="0" err="1"/>
              <a:t>conforms</a:t>
            </a:r>
            <a:r>
              <a:rPr lang="fr-FR" baseline="0" dirty="0"/>
              <a:t> to the ISO 25964 </a:t>
            </a:r>
            <a:r>
              <a:rPr lang="fr-FR" baseline="0" dirty="0" err="1"/>
              <a:t>norm</a:t>
            </a:r>
            <a:r>
              <a:rPr lang="fr-FR" baseline="0" dirty="0"/>
              <a:t> on organisation and </a:t>
            </a:r>
            <a:r>
              <a:rPr lang="fr-FR" baseline="0" dirty="0" err="1"/>
              <a:t>interoperability</a:t>
            </a:r>
            <a:r>
              <a:rPr lang="fr-FR" baseline="0" dirty="0"/>
              <a:t> of </a:t>
            </a:r>
            <a:r>
              <a:rPr lang="fr-FR" baseline="0" dirty="0" err="1"/>
              <a:t>thesauri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It </a:t>
            </a:r>
            <a:r>
              <a:rPr lang="fr-FR" baseline="0" dirty="0" err="1"/>
              <a:t>is</a:t>
            </a:r>
            <a:r>
              <a:rPr lang="fr-FR" baseline="0" dirty="0"/>
              <a:t> exportable in non-</a:t>
            </a:r>
            <a:r>
              <a:rPr lang="fr-FR" baseline="0" dirty="0" err="1"/>
              <a:t>proprietary</a:t>
            </a:r>
            <a:r>
              <a:rPr lang="fr-FR" baseline="0" dirty="0"/>
              <a:t> CSV, SKOS, </a:t>
            </a:r>
            <a:r>
              <a:rPr lang="fr-FR" baseline="0" dirty="0" err="1"/>
              <a:t>Json</a:t>
            </a:r>
            <a:r>
              <a:rPr lang="fr-FR" baseline="0" dirty="0"/>
              <a:t>-LD formats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It </a:t>
            </a:r>
            <a:r>
              <a:rPr lang="fr-FR" baseline="0" dirty="0" err="1"/>
              <a:t>is</a:t>
            </a:r>
            <a:r>
              <a:rPr lang="fr-FR" baseline="0" dirty="0"/>
              <a:t> accessible and </a:t>
            </a:r>
            <a:r>
              <a:rPr lang="fr-FR" baseline="0" dirty="0" err="1"/>
              <a:t>reusable</a:t>
            </a:r>
            <a:r>
              <a:rPr lang="fr-FR" baseline="0" dirty="0"/>
              <a:t> </a:t>
            </a:r>
            <a:r>
              <a:rPr lang="fr-FR" baseline="0" dirty="0" err="1"/>
              <a:t>through</a:t>
            </a:r>
            <a:r>
              <a:rPr lang="fr-FR" baseline="0" dirty="0"/>
              <a:t> REST </a:t>
            </a:r>
            <a:r>
              <a:rPr lang="fr-FR" baseline="0" dirty="0" err="1"/>
              <a:t>webservices</a:t>
            </a:r>
            <a:r>
              <a:rPr lang="fr-FR" baseline="0" dirty="0"/>
              <a:t> and URI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And </a:t>
            </a:r>
            <a:r>
              <a:rPr lang="fr-FR" baseline="0" dirty="0" err="1"/>
              <a:t>finally</a:t>
            </a:r>
            <a:r>
              <a:rPr lang="fr-FR" baseline="0" dirty="0"/>
              <a:t> </a:t>
            </a:r>
            <a:r>
              <a:rPr lang="fr-FR" baseline="0" dirty="0" err="1"/>
              <a:t>its</a:t>
            </a:r>
            <a:r>
              <a:rPr lang="fr-FR" baseline="0" dirty="0"/>
              <a:t> concepts are </a:t>
            </a:r>
            <a:r>
              <a:rPr lang="fr-FR" baseline="0" dirty="0" err="1"/>
              <a:t>citable</a:t>
            </a:r>
            <a:r>
              <a:rPr lang="fr-FR" baseline="0" dirty="0"/>
              <a:t> on web </a:t>
            </a:r>
            <a:r>
              <a:rPr lang="fr-FR" baseline="0" dirty="0" err="1"/>
              <a:t>through</a:t>
            </a:r>
            <a:r>
              <a:rPr lang="fr-FR" baseline="0" dirty="0"/>
              <a:t> </a:t>
            </a:r>
            <a:r>
              <a:rPr lang="fr-FR" baseline="0" dirty="0" err="1"/>
              <a:t>Ark</a:t>
            </a:r>
            <a:r>
              <a:rPr lang="fr-FR" baseline="0" dirty="0"/>
              <a:t> URI</a:t>
            </a:r>
          </a:p>
          <a:p>
            <a:pPr marL="0" indent="0">
              <a:buFontTx/>
              <a:buNone/>
            </a:pPr>
            <a:r>
              <a:rPr lang="fr-FR" baseline="0" dirty="0" err="1"/>
              <a:t>These</a:t>
            </a:r>
            <a:r>
              <a:rPr lang="fr-FR" baseline="0" dirty="0"/>
              <a:t> are </a:t>
            </a:r>
            <a:r>
              <a:rPr lang="fr-FR" baseline="0" dirty="0" err="1"/>
              <a:t>thus</a:t>
            </a:r>
            <a:r>
              <a:rPr lang="fr-FR" baseline="0" dirty="0"/>
              <a:t> compatible </a:t>
            </a:r>
            <a:r>
              <a:rPr lang="fr-FR" baseline="0" dirty="0" err="1"/>
              <a:t>with</a:t>
            </a:r>
            <a:r>
              <a:rPr lang="fr-FR" baseline="0" dirty="0"/>
              <a:t> the FAIR </a:t>
            </a:r>
            <a:r>
              <a:rPr lang="fr-FR" baseline="0" dirty="0" err="1"/>
              <a:t>principles</a:t>
            </a:r>
            <a:r>
              <a:rPr lang="fr-FR" baseline="0" dirty="0"/>
              <a:t> for sharing data on the web</a:t>
            </a:r>
          </a:p>
          <a:p>
            <a:pPr marL="0" indent="0">
              <a:buFontTx/>
              <a:buNone/>
            </a:pPr>
            <a:r>
              <a:rPr lang="fr-FR" baseline="0" dirty="0"/>
              <a:t>PACTOLS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regularly</a:t>
            </a:r>
            <a:r>
              <a:rPr lang="fr-FR" baseline="0" dirty="0"/>
              <a:t> </a:t>
            </a:r>
            <a:r>
              <a:rPr lang="fr-FR" baseline="0" dirty="0" err="1"/>
              <a:t>updated</a:t>
            </a:r>
            <a:r>
              <a:rPr lang="fr-FR" baseline="0" dirty="0"/>
              <a:t> to </a:t>
            </a:r>
            <a:r>
              <a:rPr lang="fr-FR" baseline="0" dirty="0" err="1"/>
              <a:t>take</a:t>
            </a:r>
            <a:r>
              <a:rPr lang="fr-FR" baseline="0" dirty="0"/>
              <a:t> </a:t>
            </a:r>
            <a:r>
              <a:rPr lang="fr-FR" baseline="0" dirty="0" err="1"/>
              <a:t>into</a:t>
            </a:r>
            <a:r>
              <a:rPr lang="fr-FR" baseline="0" dirty="0"/>
              <a:t> </a:t>
            </a:r>
            <a:r>
              <a:rPr lang="fr-FR" baseline="0" dirty="0" err="1"/>
              <a:t>account</a:t>
            </a:r>
            <a:r>
              <a:rPr lang="fr-FR" baseline="0" dirty="0"/>
              <a:t> the </a:t>
            </a:r>
            <a:r>
              <a:rPr lang="fr-FR" baseline="0" dirty="0" err="1"/>
              <a:t>evolution</a:t>
            </a:r>
            <a:r>
              <a:rPr lang="fr-FR" baseline="0" dirty="0"/>
              <a:t> of </a:t>
            </a:r>
            <a:r>
              <a:rPr lang="fr-FR" baseline="0" dirty="0" err="1"/>
              <a:t>archaeology</a:t>
            </a:r>
            <a:r>
              <a:rPr lang="fr-FR" baseline="0" dirty="0"/>
              <a:t> in a collaborative workflow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includes</a:t>
            </a:r>
            <a:r>
              <a:rPr lang="fr-FR" baseline="0" dirty="0"/>
              <a:t> </a:t>
            </a:r>
            <a:r>
              <a:rPr lang="fr-FR" baseline="0" dirty="0" err="1"/>
              <a:t>librarians</a:t>
            </a:r>
            <a:r>
              <a:rPr lang="fr-FR" baseline="0" dirty="0"/>
              <a:t>, editors, and </a:t>
            </a:r>
            <a:r>
              <a:rPr lang="fr-FR" baseline="0" dirty="0" err="1"/>
              <a:t>researchers</a:t>
            </a:r>
            <a:endParaRPr lang="fr-FR" baseline="0" dirty="0"/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PACTOLS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by 3 </a:t>
            </a:r>
            <a:r>
              <a:rPr lang="fr-FR" dirty="0" err="1"/>
              <a:t>communities</a:t>
            </a:r>
            <a:r>
              <a:rPr lang="fr-FR" dirty="0"/>
              <a:t>. </a:t>
            </a:r>
            <a:r>
              <a:rPr lang="fr-FR" dirty="0" err="1"/>
              <a:t>These</a:t>
            </a:r>
            <a:r>
              <a:rPr lang="fr-FR" dirty="0"/>
              <a:t> are :</a:t>
            </a:r>
          </a:p>
          <a:p>
            <a:pPr marL="171450" lvl="0" indent="-171450">
              <a:buFontTx/>
              <a:buChar char="-"/>
            </a:pPr>
            <a:r>
              <a:rPr lang="fr-FR" dirty="0"/>
              <a:t>The 40 </a:t>
            </a:r>
            <a:r>
              <a:rPr lang="fr-FR" dirty="0" err="1"/>
              <a:t>libraries</a:t>
            </a:r>
            <a:r>
              <a:rPr lang="fr-FR" dirty="0"/>
              <a:t> of the FRANTIQ network </a:t>
            </a:r>
            <a:r>
              <a:rPr lang="fr-FR" dirty="0" err="1"/>
              <a:t>connected</a:t>
            </a:r>
            <a:r>
              <a:rPr lang="fr-FR" dirty="0"/>
              <a:t> to the collective catalogue (CCI)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integrated</a:t>
            </a:r>
            <a:r>
              <a:rPr lang="fr-FR" dirty="0"/>
              <a:t> </a:t>
            </a:r>
            <a:r>
              <a:rPr lang="fr-FR" dirty="0" err="1"/>
              <a:t>library</a:t>
            </a:r>
            <a:r>
              <a:rPr lang="fr-FR" dirty="0"/>
              <a:t> system</a:t>
            </a:r>
            <a:r>
              <a:rPr lang="fr-FR" baseline="0" dirty="0"/>
              <a:t> (KOHA). This </a:t>
            </a:r>
            <a:r>
              <a:rPr lang="fr-FR" baseline="0" dirty="0" err="1"/>
              <a:t>library</a:t>
            </a:r>
            <a:r>
              <a:rPr lang="fr-FR" baseline="0" dirty="0"/>
              <a:t> system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interfaced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Opentheso</a:t>
            </a:r>
            <a:r>
              <a:rPr lang="fr-FR" baseline="0" dirty="0"/>
              <a:t> to </a:t>
            </a:r>
            <a:r>
              <a:rPr lang="fr-FR" baseline="0" dirty="0" err="1"/>
              <a:t>enable</a:t>
            </a:r>
            <a:r>
              <a:rPr lang="fr-FR" baseline="0" dirty="0"/>
              <a:t> a </a:t>
            </a:r>
            <a:r>
              <a:rPr lang="fr-FR" baseline="0" dirty="0" err="1"/>
              <a:t>dynamic</a:t>
            </a:r>
            <a:r>
              <a:rPr lang="fr-FR" baseline="0" dirty="0"/>
              <a:t> indexation of </a:t>
            </a:r>
            <a:r>
              <a:rPr lang="fr-FR" baseline="0" dirty="0" err="1"/>
              <a:t>bibliographic</a:t>
            </a:r>
            <a:r>
              <a:rPr lang="fr-FR" baseline="0" dirty="0"/>
              <a:t> records by </a:t>
            </a:r>
            <a:r>
              <a:rPr lang="fr-FR" baseline="0" dirty="0" err="1"/>
              <a:t>using</a:t>
            </a:r>
            <a:r>
              <a:rPr lang="fr-FR" baseline="0" dirty="0"/>
              <a:t> PACTOLS</a:t>
            </a:r>
          </a:p>
          <a:p>
            <a:pPr marL="171450" lvl="0" indent="-171450">
              <a:buFontTx/>
              <a:buChar char="-"/>
            </a:pPr>
            <a:r>
              <a:rPr lang="fr-FR" baseline="0" dirty="0"/>
              <a:t>XML-TEI Métopes (Méthodes et outils pour l’édition structurée) an </a:t>
            </a:r>
            <a:r>
              <a:rPr lang="fr-FR" baseline="0" dirty="0" err="1"/>
              <a:t>editorial</a:t>
            </a:r>
            <a:r>
              <a:rPr lang="fr-FR" baseline="0" dirty="0"/>
              <a:t> </a:t>
            </a:r>
            <a:r>
              <a:rPr lang="fr-FR" baseline="0" dirty="0" err="1"/>
              <a:t>chain</a:t>
            </a:r>
            <a:r>
              <a:rPr lang="fr-FR" baseline="0" dirty="0"/>
              <a:t> </a:t>
            </a:r>
            <a:r>
              <a:rPr lang="fr-FR" baseline="0" dirty="0" err="1"/>
              <a:t>developed</a:t>
            </a:r>
            <a:r>
              <a:rPr lang="fr-FR" baseline="0" dirty="0"/>
              <a:t> by the FRENCH </a:t>
            </a:r>
            <a:r>
              <a:rPr lang="fr-FR" baseline="0" dirty="0" err="1"/>
              <a:t>research</a:t>
            </a:r>
            <a:r>
              <a:rPr lang="fr-FR" baseline="0" dirty="0"/>
              <a:t> infrastructure </a:t>
            </a:r>
            <a:r>
              <a:rPr lang="fr-FR" baseline="0" dirty="0" err="1"/>
              <a:t>Numédif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also</a:t>
            </a:r>
            <a:r>
              <a:rPr lang="fr-FR" baseline="0" dirty="0"/>
              <a:t> </a:t>
            </a:r>
            <a:r>
              <a:rPr lang="fr-FR" baseline="0" dirty="0" err="1"/>
              <a:t>linked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Opentheso</a:t>
            </a:r>
            <a:r>
              <a:rPr lang="fr-FR" baseline="0" dirty="0"/>
              <a:t>. </a:t>
            </a:r>
            <a:r>
              <a:rPr lang="fr-FR" baseline="0" dirty="0" err="1"/>
              <a:t>Archaeology</a:t>
            </a:r>
            <a:r>
              <a:rPr lang="fr-FR" baseline="0" dirty="0"/>
              <a:t> editors </a:t>
            </a:r>
            <a:r>
              <a:rPr lang="fr-FR" baseline="0" dirty="0" err="1"/>
              <a:t>working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Métopes </a:t>
            </a:r>
            <a:r>
              <a:rPr lang="fr-FR" baseline="0" dirty="0" err="1"/>
              <a:t>integrate</a:t>
            </a:r>
            <a:r>
              <a:rPr lang="fr-FR" baseline="0" dirty="0"/>
              <a:t> PACTOLS concepts </a:t>
            </a:r>
            <a:r>
              <a:rPr lang="fr-FR" baseline="0" dirty="0" err="1"/>
              <a:t>into</a:t>
            </a:r>
            <a:r>
              <a:rPr lang="fr-FR" baseline="0" dirty="0"/>
              <a:t> </a:t>
            </a:r>
            <a:r>
              <a:rPr lang="fr-FR" baseline="0" dirty="0" err="1"/>
              <a:t>metadata</a:t>
            </a:r>
            <a:r>
              <a:rPr lang="fr-FR" baseline="0" dirty="0"/>
              <a:t> and </a:t>
            </a:r>
            <a:r>
              <a:rPr lang="fr-FR" baseline="0" dirty="0" err="1"/>
              <a:t>monographs</a:t>
            </a:r>
            <a:r>
              <a:rPr lang="fr-FR" baseline="0" dirty="0"/>
              <a:t>. </a:t>
            </a:r>
            <a:r>
              <a:rPr lang="fr-FR" baseline="0" dirty="0" err="1"/>
              <a:t>These</a:t>
            </a:r>
            <a:r>
              <a:rPr lang="fr-FR" baseline="0" dirty="0"/>
              <a:t> are </a:t>
            </a:r>
            <a:r>
              <a:rPr lang="fr-FR" baseline="0" dirty="0" err="1"/>
              <a:t>used</a:t>
            </a:r>
            <a:r>
              <a:rPr lang="fr-FR" baseline="0" dirty="0"/>
              <a:t> in the </a:t>
            </a:r>
            <a:r>
              <a:rPr lang="fr-FR" baseline="0" dirty="0" err="1"/>
              <a:t>following</a:t>
            </a:r>
            <a:r>
              <a:rPr lang="fr-FR" baseline="0" dirty="0"/>
              <a:t> : Archéologie médiévale, </a:t>
            </a:r>
            <a:r>
              <a:rPr lang="fr-FR" baseline="0" dirty="0" err="1"/>
              <a:t>AdlFI</a:t>
            </a:r>
            <a:r>
              <a:rPr lang="fr-FR" baseline="0" dirty="0"/>
              <a:t> (Archéologie de la France Informations), Gallia, and Préhistoires méditerranéennes</a:t>
            </a:r>
          </a:p>
          <a:p>
            <a:pPr marL="171450" lvl="0" indent="-171450">
              <a:buFontTx/>
              <a:buChar char="-"/>
            </a:pPr>
            <a:r>
              <a:rPr lang="fr-FR" baseline="0" dirty="0"/>
              <a:t>The 3rd </a:t>
            </a:r>
            <a:r>
              <a:rPr lang="fr-FR" baseline="0" dirty="0" err="1"/>
              <a:t>community</a:t>
            </a:r>
            <a:r>
              <a:rPr lang="fr-FR" baseline="0" dirty="0"/>
              <a:t> to use PACTOLS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researchers</a:t>
            </a:r>
            <a:r>
              <a:rPr lang="fr-FR" baseline="0" dirty="0"/>
              <a:t> for </a:t>
            </a:r>
            <a:r>
              <a:rPr lang="fr-FR" baseline="0" dirty="0" err="1"/>
              <a:t>research</a:t>
            </a:r>
            <a:r>
              <a:rPr lang="fr-FR" baseline="0" dirty="0"/>
              <a:t> </a:t>
            </a:r>
            <a:r>
              <a:rPr lang="fr-FR" baseline="0" dirty="0" err="1"/>
              <a:t>databases</a:t>
            </a:r>
            <a:r>
              <a:rPr lang="fr-FR" baseline="0" dirty="0"/>
              <a:t> </a:t>
            </a:r>
            <a:r>
              <a:rPr lang="fr-FR" baseline="0" dirty="0" err="1"/>
              <a:t>developed</a:t>
            </a:r>
            <a:r>
              <a:rPr lang="fr-FR" baseline="0" dirty="0"/>
              <a:t> in </a:t>
            </a:r>
            <a:r>
              <a:rPr lang="fr-FR" baseline="0" dirty="0" err="1"/>
              <a:t>Drupal</a:t>
            </a:r>
            <a:r>
              <a:rPr lang="fr-FR" baseline="0" dirty="0"/>
              <a:t> or </a:t>
            </a:r>
            <a:r>
              <a:rPr lang="fr-FR" baseline="0" dirty="0" err="1"/>
              <a:t>Omeka</a:t>
            </a:r>
            <a:r>
              <a:rPr lang="fr-FR" baseline="0" dirty="0"/>
              <a:t>. </a:t>
            </a:r>
          </a:p>
          <a:p>
            <a:pPr marL="0" lvl="0" indent="0">
              <a:buFontTx/>
              <a:buNone/>
            </a:pPr>
            <a:r>
              <a:rPr lang="fr-FR" baseline="0" dirty="0"/>
              <a:t>This </a:t>
            </a:r>
            <a:r>
              <a:rPr lang="fr-FR" baseline="0" dirty="0" err="1"/>
              <a:t>allows</a:t>
            </a:r>
            <a:r>
              <a:rPr lang="fr-FR" baseline="0" dirty="0"/>
              <a:t> information </a:t>
            </a:r>
            <a:r>
              <a:rPr lang="fr-FR" baseline="0" dirty="0" err="1"/>
              <a:t>retrieval</a:t>
            </a:r>
            <a:r>
              <a:rPr lang="fr-FR" baseline="0" dirty="0"/>
              <a:t> </a:t>
            </a:r>
            <a:r>
              <a:rPr lang="fr-FR" baseline="0" dirty="0" err="1"/>
              <a:t>from</a:t>
            </a:r>
            <a:r>
              <a:rPr lang="fr-FR" baseline="0" dirty="0"/>
              <a:t> the CCI catalogue and </a:t>
            </a:r>
            <a:r>
              <a:rPr lang="fr-FR" baseline="0" dirty="0" err="1"/>
              <a:t>from</a:t>
            </a:r>
            <a:r>
              <a:rPr lang="fr-FR" baseline="0" dirty="0"/>
              <a:t> </a:t>
            </a:r>
            <a:r>
              <a:rPr lang="fr-FR" baseline="0" dirty="0" err="1"/>
              <a:t>scientific</a:t>
            </a:r>
            <a:r>
              <a:rPr lang="fr-FR" baseline="0" dirty="0"/>
              <a:t> archives of </a:t>
            </a:r>
            <a:r>
              <a:rPr lang="fr-FR" baseline="0" dirty="0" err="1"/>
              <a:t>research</a:t>
            </a:r>
            <a:r>
              <a:rPr lang="fr-FR" baseline="0" dirty="0"/>
              <a:t> centres</a:t>
            </a:r>
          </a:p>
          <a:p>
            <a:pPr marL="0" lvl="0" indent="0">
              <a:buFontTx/>
              <a:buNone/>
            </a:pPr>
            <a:endParaRPr lang="fr-FR" dirty="0"/>
          </a:p>
          <a:p>
            <a:pPr marL="0" lvl="0" indent="0">
              <a:buFontTx/>
              <a:buNone/>
            </a:pPr>
            <a:r>
              <a:rPr lang="fr-FR" dirty="0"/>
              <a:t>There</a:t>
            </a:r>
            <a:r>
              <a:rPr lang="fr-FR" baseline="0" dirty="0"/>
              <a:t> has </a:t>
            </a:r>
            <a:r>
              <a:rPr lang="fr-FR" baseline="0" dirty="0" err="1"/>
              <a:t>thus</a:t>
            </a:r>
            <a:r>
              <a:rPr lang="fr-FR" baseline="0" dirty="0"/>
              <a:t> been a shift in the use of PACTOLS </a:t>
            </a:r>
            <a:r>
              <a:rPr lang="fr-FR" baseline="0" dirty="0" err="1"/>
              <a:t>from</a:t>
            </a:r>
            <a:r>
              <a:rPr lang="fr-FR" baseline="0" dirty="0"/>
              <a:t> </a:t>
            </a:r>
            <a:r>
              <a:rPr lang="fr-FR" baseline="0" dirty="0" err="1"/>
              <a:t>being</a:t>
            </a:r>
            <a:r>
              <a:rPr lang="fr-FR" baseline="0" dirty="0"/>
              <a:t> a </a:t>
            </a:r>
            <a:r>
              <a:rPr lang="fr-FR" baseline="0" dirty="0" err="1"/>
              <a:t>bibliographical</a:t>
            </a:r>
            <a:r>
              <a:rPr lang="fr-FR" baseline="0" dirty="0"/>
              <a:t> thesaurus to </a:t>
            </a:r>
            <a:r>
              <a:rPr lang="fr-FR" baseline="0" dirty="0" err="1"/>
              <a:t>becoming</a:t>
            </a:r>
            <a:r>
              <a:rPr lang="fr-FR" baseline="0" dirty="0"/>
              <a:t> </a:t>
            </a:r>
            <a:r>
              <a:rPr lang="fr-FR" baseline="0" dirty="0" err="1"/>
              <a:t>register</a:t>
            </a:r>
            <a:r>
              <a:rPr lang="fr-FR" baseline="0" dirty="0"/>
              <a:t> of </a:t>
            </a:r>
            <a:r>
              <a:rPr lang="fr-FR" baseline="0" dirty="0" err="1"/>
              <a:t>research</a:t>
            </a:r>
            <a:r>
              <a:rPr lang="fr-FR" baseline="0" dirty="0"/>
              <a:t> </a:t>
            </a:r>
            <a:r>
              <a:rPr lang="fr-FR" baseline="0" dirty="0" err="1"/>
              <a:t>metadata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328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Since</a:t>
            </a:r>
            <a:r>
              <a:rPr lang="fr-FR" baseline="0" dirty="0"/>
              <a:t> </a:t>
            </a:r>
            <a:r>
              <a:rPr lang="fr-FR" baseline="0" dirty="0" err="1"/>
              <a:t>its</a:t>
            </a:r>
            <a:r>
              <a:rPr lang="fr-FR" baseline="0" dirty="0"/>
              <a:t> </a:t>
            </a:r>
            <a:r>
              <a:rPr lang="fr-FR" baseline="0" dirty="0" err="1"/>
              <a:t>creation</a:t>
            </a:r>
            <a:r>
              <a:rPr lang="fr-FR" baseline="0" dirty="0"/>
              <a:t> in the 1980’s the structure of PACTOLS has </a:t>
            </a:r>
            <a:r>
              <a:rPr lang="fr-FR" baseline="0" dirty="0" err="1"/>
              <a:t>remained</a:t>
            </a:r>
            <a:r>
              <a:rPr lang="fr-FR" baseline="0" dirty="0"/>
              <a:t> </a:t>
            </a:r>
            <a:r>
              <a:rPr lang="fr-FR" baseline="0" dirty="0" err="1"/>
              <a:t>unchanged</a:t>
            </a:r>
            <a:r>
              <a:rPr lang="fr-FR" baseline="0" dirty="0"/>
              <a:t>. It </a:t>
            </a:r>
            <a:r>
              <a:rPr lang="fr-FR" baseline="0" dirty="0" err="1"/>
              <a:t>still</a:t>
            </a:r>
            <a:r>
              <a:rPr lang="fr-FR" baseline="0" dirty="0"/>
              <a:t> comprises 6 micro </a:t>
            </a:r>
            <a:r>
              <a:rPr lang="fr-FR" baseline="0" dirty="0" err="1"/>
              <a:t>thesauri</a:t>
            </a:r>
            <a:r>
              <a:rPr lang="fr-FR" baseline="0" dirty="0"/>
              <a:t>.</a:t>
            </a:r>
          </a:p>
          <a:p>
            <a:r>
              <a:rPr lang="fr-FR" baseline="0" dirty="0" err="1"/>
              <a:t>Its</a:t>
            </a:r>
            <a:r>
              <a:rPr lang="fr-FR" baseline="0" dirty="0"/>
              <a:t> content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regularly</a:t>
            </a:r>
            <a:r>
              <a:rPr lang="fr-FR" baseline="0" dirty="0"/>
              <a:t> </a:t>
            </a:r>
            <a:r>
              <a:rPr lang="fr-FR" baseline="0" dirty="0" err="1"/>
              <a:t>updated</a:t>
            </a:r>
            <a:r>
              <a:rPr lang="fr-FR" baseline="0" dirty="0"/>
              <a:t> on the basis of suggestions made by </a:t>
            </a:r>
            <a:r>
              <a:rPr lang="fr-FR" baseline="0" dirty="0" err="1"/>
              <a:t>librarians</a:t>
            </a:r>
            <a:r>
              <a:rPr lang="fr-FR" baseline="0" dirty="0"/>
              <a:t> of the FRANTIQ network </a:t>
            </a:r>
            <a:r>
              <a:rPr lang="fr-FR" baseline="0" dirty="0" err="1"/>
              <a:t>who</a:t>
            </a:r>
            <a:r>
              <a:rPr lang="fr-FR" baseline="0" dirty="0"/>
              <a:t> index </a:t>
            </a:r>
            <a:r>
              <a:rPr lang="fr-FR" baseline="0" dirty="0" err="1"/>
              <a:t>scientific</a:t>
            </a:r>
            <a:r>
              <a:rPr lang="fr-FR" baseline="0" dirty="0"/>
              <a:t> </a:t>
            </a:r>
            <a:r>
              <a:rPr lang="fr-FR" baseline="0" dirty="0" err="1"/>
              <a:t>literature</a:t>
            </a:r>
            <a:r>
              <a:rPr lang="fr-FR" baseline="0" dirty="0"/>
              <a:t>.</a:t>
            </a:r>
          </a:p>
          <a:p>
            <a:r>
              <a:rPr lang="fr-FR" baseline="0" dirty="0" err="1"/>
              <a:t>Yet</a:t>
            </a:r>
            <a:r>
              <a:rPr lang="fr-FR" baseline="0" dirty="0"/>
              <a:t> certain </a:t>
            </a:r>
            <a:r>
              <a:rPr lang="fr-FR" baseline="0" dirty="0" err="1"/>
              <a:t>flaws</a:t>
            </a:r>
            <a:r>
              <a:rPr lang="fr-FR" baseline="0" dirty="0"/>
              <a:t> and </a:t>
            </a:r>
            <a:r>
              <a:rPr lang="fr-FR" baseline="0" dirty="0" err="1"/>
              <a:t>inconsistencies</a:t>
            </a:r>
            <a:r>
              <a:rPr lang="fr-FR" baseline="0" dirty="0"/>
              <a:t> have </a:t>
            </a:r>
            <a:r>
              <a:rPr lang="fr-FR" baseline="0" dirty="0" err="1"/>
              <a:t>emerged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are an </a:t>
            </a:r>
            <a:r>
              <a:rPr lang="fr-FR" baseline="0" dirty="0" err="1"/>
              <a:t>impedidment</a:t>
            </a:r>
            <a:r>
              <a:rPr lang="fr-FR" baseline="0" dirty="0"/>
              <a:t> to a </a:t>
            </a:r>
            <a:r>
              <a:rPr lang="fr-FR" baseline="0" dirty="0" err="1"/>
              <a:t>wider</a:t>
            </a:r>
            <a:r>
              <a:rPr lang="fr-FR" baseline="0" dirty="0"/>
              <a:t> use.</a:t>
            </a:r>
          </a:p>
          <a:p>
            <a:r>
              <a:rPr lang="fr-FR" baseline="0" dirty="0"/>
              <a:t>A </a:t>
            </a:r>
            <a:r>
              <a:rPr lang="fr-FR" baseline="0" dirty="0" err="1"/>
              <a:t>complete</a:t>
            </a:r>
            <a:r>
              <a:rPr lang="fr-FR" baseline="0" dirty="0"/>
              <a:t> </a:t>
            </a:r>
            <a:r>
              <a:rPr lang="fr-FR" baseline="0" dirty="0" err="1"/>
              <a:t>redesign</a:t>
            </a:r>
            <a:r>
              <a:rPr lang="fr-FR" baseline="0" dirty="0"/>
              <a:t> programme </a:t>
            </a:r>
            <a:r>
              <a:rPr lang="fr-FR" baseline="0" dirty="0" err="1"/>
              <a:t>was</a:t>
            </a:r>
            <a:r>
              <a:rPr lang="fr-FR" baseline="0" dirty="0"/>
              <a:t> </a:t>
            </a:r>
            <a:r>
              <a:rPr lang="fr-FR" baseline="0" dirty="0" err="1"/>
              <a:t>launched</a:t>
            </a:r>
            <a:r>
              <a:rPr lang="fr-FR" baseline="0" dirty="0"/>
              <a:t> in 2017 in </a:t>
            </a:r>
            <a:r>
              <a:rPr lang="fr-FR" baseline="0" dirty="0" err="1"/>
              <a:t>order</a:t>
            </a:r>
            <a:r>
              <a:rPr lang="fr-FR" baseline="0" dirty="0"/>
              <a:t> to </a:t>
            </a:r>
            <a:r>
              <a:rPr lang="fr-FR" baseline="0" dirty="0" err="1"/>
              <a:t>turn</a:t>
            </a:r>
            <a:r>
              <a:rPr lang="fr-FR" baseline="0" dirty="0"/>
              <a:t> the PACTOLS thesaurus </a:t>
            </a:r>
            <a:r>
              <a:rPr lang="fr-FR" baseline="0" dirty="0" err="1"/>
              <a:t>into</a:t>
            </a:r>
            <a:r>
              <a:rPr lang="fr-FR" baseline="0" dirty="0"/>
              <a:t> a </a:t>
            </a:r>
            <a:r>
              <a:rPr lang="fr-FR" baseline="0" dirty="0" err="1"/>
              <a:t>specialised</a:t>
            </a:r>
            <a:r>
              <a:rPr lang="fr-FR" baseline="0" dirty="0"/>
              <a:t> </a:t>
            </a:r>
            <a:r>
              <a:rPr lang="fr-FR" baseline="0" dirty="0" err="1"/>
              <a:t>repository</a:t>
            </a:r>
            <a:r>
              <a:rPr lang="fr-FR" baseline="0" dirty="0"/>
              <a:t> of </a:t>
            </a:r>
            <a:r>
              <a:rPr lang="fr-FR" baseline="0" dirty="0" err="1"/>
              <a:t>metadata</a:t>
            </a:r>
            <a:r>
              <a:rPr lang="fr-FR" baseline="0" dirty="0"/>
              <a:t> for the </a:t>
            </a:r>
            <a:r>
              <a:rPr lang="fr-FR" baseline="0" dirty="0" err="1"/>
              <a:t>semantic</a:t>
            </a:r>
            <a:r>
              <a:rPr lang="fr-FR" baseline="0" dirty="0"/>
              <a:t> web.</a:t>
            </a:r>
          </a:p>
          <a:p>
            <a:r>
              <a:rPr lang="fr-FR" baseline="0" dirty="0"/>
              <a:t>This programme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supported</a:t>
            </a:r>
            <a:r>
              <a:rPr lang="fr-FR" baseline="0" dirty="0"/>
              <a:t> by the MASA (Mémoire des archéologues et des sites archéologiques) consortium of the TGIR </a:t>
            </a:r>
            <a:r>
              <a:rPr lang="fr-FR" baseline="0" dirty="0" err="1"/>
              <a:t>Huma-Num</a:t>
            </a:r>
            <a:r>
              <a:rPr lang="fr-FR" baseline="0" dirty="0"/>
              <a:t> </a:t>
            </a:r>
            <a:r>
              <a:rPr lang="fr-FR" baseline="0" dirty="0" err="1"/>
              <a:t>research</a:t>
            </a:r>
            <a:r>
              <a:rPr lang="fr-FR" baseline="0" dirty="0"/>
              <a:t> infrastructure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coordinates</a:t>
            </a:r>
            <a:r>
              <a:rPr lang="fr-FR" baseline="0" dirty="0"/>
              <a:t> the French contribution to DARIAH.</a:t>
            </a:r>
          </a:p>
          <a:p>
            <a:r>
              <a:rPr lang="fr-FR" baseline="0" dirty="0"/>
              <a:t>Our plan for the </a:t>
            </a:r>
            <a:r>
              <a:rPr lang="fr-FR" baseline="0" dirty="0" err="1"/>
              <a:t>next</a:t>
            </a:r>
            <a:r>
              <a:rPr lang="fr-FR" baseline="0" dirty="0"/>
              <a:t> five </a:t>
            </a:r>
            <a:r>
              <a:rPr lang="fr-FR" baseline="0" dirty="0" err="1"/>
              <a:t>years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: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To </a:t>
            </a:r>
            <a:r>
              <a:rPr lang="fr-FR" baseline="0" dirty="0" err="1"/>
              <a:t>consolidate</a:t>
            </a:r>
            <a:r>
              <a:rPr lang="fr-FR" baseline="0" dirty="0"/>
              <a:t> PACTOLS </a:t>
            </a:r>
            <a:r>
              <a:rPr lang="fr-FR" baseline="0" dirty="0" err="1"/>
              <a:t>according</a:t>
            </a:r>
            <a:r>
              <a:rPr lang="fr-FR" baseline="0" dirty="0"/>
              <a:t> to the </a:t>
            </a:r>
            <a:r>
              <a:rPr lang="fr-FR" baseline="0" dirty="0" err="1"/>
              <a:t>rules</a:t>
            </a:r>
            <a:r>
              <a:rPr lang="fr-FR" baseline="0" dirty="0"/>
              <a:t> of ontologies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To </a:t>
            </a:r>
            <a:r>
              <a:rPr lang="fr-FR" baseline="0" dirty="0" err="1"/>
              <a:t>enrich</a:t>
            </a:r>
            <a:r>
              <a:rPr lang="fr-FR" baseline="0" dirty="0"/>
              <a:t> </a:t>
            </a:r>
            <a:r>
              <a:rPr lang="fr-FR" baseline="0" dirty="0" err="1"/>
              <a:t>relationships</a:t>
            </a:r>
            <a:r>
              <a:rPr lang="fr-FR" baseline="0" dirty="0"/>
              <a:t> </a:t>
            </a:r>
            <a:r>
              <a:rPr lang="fr-FR" baseline="0" dirty="0" err="1"/>
              <a:t>between</a:t>
            </a:r>
            <a:r>
              <a:rPr lang="fr-FR" baseline="0" dirty="0"/>
              <a:t> </a:t>
            </a:r>
            <a:r>
              <a:rPr lang="fr-FR" baseline="0" dirty="0" err="1"/>
              <a:t>terms</a:t>
            </a:r>
            <a:r>
              <a:rPr lang="fr-FR" baseline="0" dirty="0"/>
              <a:t>, </a:t>
            </a:r>
            <a:r>
              <a:rPr lang="fr-FR" baseline="0" dirty="0" err="1"/>
              <a:t>particularly</a:t>
            </a:r>
            <a:r>
              <a:rPr lang="fr-FR" baseline="0" dirty="0"/>
              <a:t> by </a:t>
            </a:r>
            <a:r>
              <a:rPr lang="fr-FR" baseline="0" dirty="0" err="1"/>
              <a:t>developing</a:t>
            </a:r>
            <a:r>
              <a:rPr lang="fr-FR" baseline="0" dirty="0"/>
              <a:t> associative and </a:t>
            </a:r>
            <a:r>
              <a:rPr lang="fr-FR" baseline="0" dirty="0" err="1"/>
              <a:t>equivalence</a:t>
            </a:r>
            <a:r>
              <a:rPr lang="fr-FR" baseline="0" dirty="0"/>
              <a:t> </a:t>
            </a:r>
            <a:r>
              <a:rPr lang="fr-FR" baseline="0" dirty="0" err="1"/>
              <a:t>relationships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To restore balance </a:t>
            </a:r>
            <a:r>
              <a:rPr lang="fr-FR" baseline="0" dirty="0" err="1"/>
              <a:t>between</a:t>
            </a:r>
            <a:r>
              <a:rPr lang="fr-FR" baseline="0" dirty="0"/>
              <a:t> </a:t>
            </a:r>
            <a:r>
              <a:rPr lang="fr-FR" baseline="0" dirty="0" err="1"/>
              <a:t>thematic</a:t>
            </a:r>
            <a:r>
              <a:rPr lang="fr-FR" baseline="0" dirty="0"/>
              <a:t> </a:t>
            </a:r>
            <a:r>
              <a:rPr lang="fr-FR" baseline="0" dirty="0" err="1"/>
              <a:t>fields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To </a:t>
            </a:r>
            <a:r>
              <a:rPr lang="fr-FR" baseline="0" dirty="0" err="1"/>
              <a:t>enrich</a:t>
            </a:r>
            <a:r>
              <a:rPr lang="fr-FR" baseline="0" dirty="0"/>
              <a:t> the </a:t>
            </a:r>
            <a:r>
              <a:rPr lang="fr-FR" baseline="0" dirty="0" err="1"/>
              <a:t>vocabulary</a:t>
            </a:r>
            <a:r>
              <a:rPr lang="fr-FR" baseline="0" dirty="0"/>
              <a:t> by </a:t>
            </a:r>
            <a:r>
              <a:rPr lang="fr-FR" baseline="0" dirty="0" err="1"/>
              <a:t>including</a:t>
            </a:r>
            <a:r>
              <a:rPr lang="fr-FR" baseline="0" dirty="0"/>
              <a:t> </a:t>
            </a:r>
            <a:r>
              <a:rPr lang="fr-FR" baseline="0" dirty="0" err="1"/>
              <a:t>specialised</a:t>
            </a:r>
            <a:r>
              <a:rPr lang="fr-FR" baseline="0" dirty="0"/>
              <a:t> concepts (</a:t>
            </a:r>
            <a:r>
              <a:rPr lang="fr-FR" baseline="0" dirty="0" err="1"/>
              <a:t>such</a:t>
            </a:r>
            <a:r>
              <a:rPr lang="fr-FR" baseline="0" dirty="0"/>
              <a:t> as </a:t>
            </a:r>
            <a:r>
              <a:rPr lang="fr-FR" baseline="0" dirty="0" err="1"/>
              <a:t>medieval</a:t>
            </a:r>
            <a:r>
              <a:rPr lang="fr-FR" baseline="0" dirty="0"/>
              <a:t>- </a:t>
            </a:r>
            <a:r>
              <a:rPr lang="fr-FR" baseline="0" dirty="0" err="1"/>
              <a:t>built</a:t>
            </a:r>
            <a:r>
              <a:rPr lang="fr-FR" baseline="0" dirty="0"/>
              <a:t> </a:t>
            </a:r>
            <a:r>
              <a:rPr lang="fr-FR" baseline="0" dirty="0" err="1"/>
              <a:t>heritage</a:t>
            </a:r>
            <a:r>
              <a:rPr lang="fr-FR" baseline="0" dirty="0"/>
              <a:t> </a:t>
            </a:r>
            <a:r>
              <a:rPr lang="fr-FR" baseline="0" dirty="0" err="1"/>
              <a:t>archaeology</a:t>
            </a:r>
            <a:r>
              <a:rPr lang="fr-FR" baseline="0" dirty="0"/>
              <a:t> concepts)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synonyms</a:t>
            </a:r>
            <a:r>
              <a:rPr lang="fr-FR" baseline="0" dirty="0"/>
              <a:t> and non-</a:t>
            </a:r>
            <a:r>
              <a:rPr lang="fr-FR" baseline="0" dirty="0" err="1"/>
              <a:t>preferred</a:t>
            </a:r>
            <a:r>
              <a:rPr lang="fr-FR" baseline="0" dirty="0"/>
              <a:t> </a:t>
            </a: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their</a:t>
            </a:r>
            <a:r>
              <a:rPr lang="fr-FR" baseline="0" dirty="0"/>
              <a:t> translations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To </a:t>
            </a:r>
            <a:r>
              <a:rPr lang="fr-FR" baseline="0" dirty="0" err="1"/>
              <a:t>facilitate</a:t>
            </a:r>
            <a:r>
              <a:rPr lang="fr-FR" baseline="0" dirty="0"/>
              <a:t> </a:t>
            </a:r>
            <a:r>
              <a:rPr lang="fr-FR" baseline="0" dirty="0" err="1"/>
              <a:t>matching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online </a:t>
            </a:r>
            <a:r>
              <a:rPr lang="fr-FR" baseline="0" dirty="0" err="1"/>
              <a:t>metadata</a:t>
            </a:r>
            <a:r>
              <a:rPr lang="fr-FR" baseline="0" dirty="0"/>
              <a:t> repositories </a:t>
            </a:r>
            <a:r>
              <a:rPr lang="fr-FR" baseline="0" dirty="0" err="1"/>
              <a:t>particularly</a:t>
            </a:r>
            <a:r>
              <a:rPr lang="fr-FR" baseline="0" dirty="0"/>
              <a:t> Wikidata / </a:t>
            </a:r>
            <a:r>
              <a:rPr lang="fr-FR" baseline="0" dirty="0" err="1"/>
              <a:t>Wikipedia</a:t>
            </a:r>
            <a:r>
              <a:rPr lang="fr-FR" baseline="0" dirty="0"/>
              <a:t> and </a:t>
            </a:r>
            <a:r>
              <a:rPr lang="fr-FR" baseline="0" dirty="0" err="1"/>
              <a:t>GeoNames</a:t>
            </a:r>
            <a:r>
              <a:rPr lang="fr-FR" baseline="0" dirty="0"/>
              <a:t>. A partial </a:t>
            </a:r>
            <a:r>
              <a:rPr lang="fr-FR" baseline="0" dirty="0" err="1"/>
              <a:t>alignment</a:t>
            </a:r>
            <a:r>
              <a:rPr lang="fr-FR" baseline="0" dirty="0"/>
              <a:t> of the </a:t>
            </a:r>
            <a:r>
              <a:rPr lang="fr-FR" baseline="0" dirty="0" err="1"/>
              <a:t>Subjects</a:t>
            </a:r>
            <a:r>
              <a:rPr lang="fr-FR" baseline="0" dirty="0"/>
              <a:t> micro thesaurus </a:t>
            </a:r>
            <a:r>
              <a:rPr lang="fr-FR" baseline="0" dirty="0" err="1"/>
              <a:t>with</a:t>
            </a:r>
            <a:r>
              <a:rPr lang="fr-FR" baseline="0" dirty="0"/>
              <a:t> the AAT </a:t>
            </a:r>
            <a:r>
              <a:rPr lang="fr-FR" baseline="0" dirty="0" err="1"/>
              <a:t>hab</a:t>
            </a:r>
            <a:r>
              <a:rPr lang="fr-FR" baseline="0" dirty="0"/>
              <a:t> been </a:t>
            </a:r>
            <a:r>
              <a:rPr lang="fr-FR" baseline="0" dirty="0" err="1"/>
              <a:t>carried</a:t>
            </a:r>
            <a:r>
              <a:rPr lang="fr-FR" baseline="0" dirty="0"/>
              <a:t> out in the </a:t>
            </a:r>
            <a:r>
              <a:rPr lang="fr-FR" baseline="0" dirty="0" err="1"/>
              <a:t>context</a:t>
            </a:r>
            <a:r>
              <a:rPr lang="fr-FR" baseline="0" dirty="0"/>
              <a:t> of the ARIADNE infrastructure</a:t>
            </a:r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347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/>
              <a:t>Work</a:t>
            </a:r>
            <a:r>
              <a:rPr lang="fr-FR" baseline="0" dirty="0"/>
              <a:t> </a:t>
            </a:r>
            <a:r>
              <a:rPr lang="fr-FR" baseline="0" dirty="0" err="1"/>
              <a:t>concentrated</a:t>
            </a:r>
            <a:r>
              <a:rPr lang="fr-FR" baseline="0" dirty="0"/>
              <a:t> on the </a:t>
            </a:r>
            <a:r>
              <a:rPr lang="fr-FR" baseline="0" dirty="0" err="1"/>
              <a:t>Subjects</a:t>
            </a:r>
            <a:r>
              <a:rPr lang="fr-FR" baseline="0" dirty="0"/>
              <a:t> micro thesaurus.</a:t>
            </a:r>
          </a:p>
          <a:p>
            <a:r>
              <a:rPr lang="fr-FR" baseline="0" dirty="0" err="1"/>
              <a:t>Thematic</a:t>
            </a:r>
            <a:r>
              <a:rPr lang="fr-FR" baseline="0" dirty="0"/>
              <a:t> </a:t>
            </a:r>
            <a:r>
              <a:rPr lang="fr-FR" baseline="0" dirty="0" err="1"/>
              <a:t>fields</a:t>
            </a:r>
            <a:r>
              <a:rPr lang="fr-FR" baseline="0" dirty="0"/>
              <a:t> have been </a:t>
            </a:r>
            <a:r>
              <a:rPr lang="fr-FR" baseline="0" dirty="0" err="1"/>
              <a:t>reorganised</a:t>
            </a:r>
            <a:r>
              <a:rPr lang="fr-FR" baseline="0" dirty="0"/>
              <a:t> </a:t>
            </a:r>
            <a:r>
              <a:rPr lang="fr-FR" baseline="0" dirty="0" err="1"/>
              <a:t>into</a:t>
            </a:r>
            <a:r>
              <a:rPr lang="fr-FR" baseline="0" dirty="0"/>
              <a:t> new top </a:t>
            </a:r>
            <a:r>
              <a:rPr lang="fr-FR" baseline="0" dirty="0" err="1"/>
              <a:t>term</a:t>
            </a:r>
            <a:r>
              <a:rPr lang="fr-FR" baseline="0" dirty="0"/>
              <a:t> </a:t>
            </a:r>
            <a:r>
              <a:rPr lang="fr-FR" baseline="0" dirty="0" err="1"/>
              <a:t>levels</a:t>
            </a:r>
            <a:r>
              <a:rPr lang="fr-FR" baseline="0" dirty="0"/>
              <a:t>.</a:t>
            </a:r>
          </a:p>
          <a:p>
            <a:r>
              <a:rPr lang="fr-FR" baseline="0" dirty="0"/>
              <a:t>In </a:t>
            </a:r>
            <a:r>
              <a:rPr lang="fr-FR" baseline="0" dirty="0" err="1"/>
              <a:t>bold</a:t>
            </a:r>
            <a:r>
              <a:rPr lang="fr-FR" baseline="0" dirty="0"/>
              <a:t> in </a:t>
            </a:r>
            <a:r>
              <a:rPr lang="fr-FR" baseline="0" dirty="0" err="1"/>
              <a:t>this</a:t>
            </a:r>
            <a:r>
              <a:rPr lang="fr-FR" baseline="0" dirty="0"/>
              <a:t> slide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can</a:t>
            </a:r>
            <a:r>
              <a:rPr lang="fr-FR" baseline="0" dirty="0"/>
              <a:t> </a:t>
            </a:r>
            <a:r>
              <a:rPr lang="fr-FR" baseline="0" dirty="0" err="1"/>
              <a:t>see</a:t>
            </a:r>
            <a:r>
              <a:rPr lang="fr-FR" baseline="0" dirty="0"/>
              <a:t> the 6 </a:t>
            </a:r>
            <a:r>
              <a:rPr lang="fr-FR" baseline="0" dirty="0" err="1"/>
              <a:t>mico</a:t>
            </a:r>
            <a:r>
              <a:rPr lang="fr-FR" baseline="0" dirty="0"/>
              <a:t> </a:t>
            </a:r>
            <a:r>
              <a:rPr lang="fr-FR" baseline="0" dirty="0" err="1"/>
              <a:t>thesauri</a:t>
            </a:r>
            <a:r>
              <a:rPr lang="fr-FR" baseline="0" dirty="0"/>
              <a:t> : Peuples etc.</a:t>
            </a:r>
          </a:p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created</a:t>
            </a:r>
            <a:r>
              <a:rPr lang="fr-FR" baseline="0" dirty="0"/>
              <a:t> new top </a:t>
            </a:r>
            <a:r>
              <a:rPr lang="fr-FR" baseline="0" dirty="0" err="1"/>
              <a:t>terms</a:t>
            </a:r>
            <a:r>
              <a:rPr lang="fr-FR" baseline="0" dirty="0"/>
              <a:t> : Agents and Objets</a:t>
            </a:r>
          </a:p>
          <a:p>
            <a:r>
              <a:rPr lang="fr-FR" baseline="0" dirty="0"/>
              <a:t>And </a:t>
            </a:r>
            <a:r>
              <a:rPr lang="fr-FR" baseline="0" dirty="0" err="1"/>
              <a:t>finallly</a:t>
            </a:r>
            <a:r>
              <a:rPr lang="fr-FR" baseline="0" dirty="0"/>
              <a:t>, the </a:t>
            </a:r>
            <a:r>
              <a:rPr lang="fr-FR" baseline="0" dirty="0" err="1"/>
              <a:t>Subjects</a:t>
            </a:r>
            <a:r>
              <a:rPr lang="fr-FR" baseline="0" dirty="0"/>
              <a:t> micro thesaurus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merge</a:t>
            </a:r>
            <a:r>
              <a:rPr lang="fr-FR" baseline="0" dirty="0"/>
              <a:t> </a:t>
            </a:r>
            <a:r>
              <a:rPr lang="fr-FR" baseline="0" dirty="0" err="1"/>
              <a:t>into</a:t>
            </a:r>
            <a:r>
              <a:rPr lang="fr-FR" baseline="0" dirty="0"/>
              <a:t> one </a:t>
            </a:r>
            <a:r>
              <a:rPr lang="fr-FR" baseline="0" dirty="0" err="1"/>
              <a:t>big</a:t>
            </a:r>
            <a:r>
              <a:rPr lang="fr-FR" baseline="0" dirty="0"/>
              <a:t> thesaurus </a:t>
            </a:r>
            <a:r>
              <a:rPr lang="fr-FR" baseline="0" dirty="0" err="1"/>
              <a:t>including</a:t>
            </a:r>
            <a:r>
              <a:rPr lang="fr-FR" baseline="0" dirty="0"/>
              <a:t> </a:t>
            </a:r>
            <a:r>
              <a:rPr lang="fr-FR" baseline="0" dirty="0" err="1"/>
              <a:t>Anthroponyms</a:t>
            </a:r>
            <a:r>
              <a:rPr lang="fr-FR" baseline="0" dirty="0"/>
              <a:t>, </a:t>
            </a:r>
            <a:r>
              <a:rPr lang="fr-FR" baseline="0" dirty="0" err="1"/>
              <a:t>Chronology</a:t>
            </a:r>
            <a:r>
              <a:rPr lang="fr-FR" baseline="0" dirty="0"/>
              <a:t> etc.</a:t>
            </a:r>
          </a:p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nevertheless</a:t>
            </a:r>
            <a:r>
              <a:rPr lang="fr-FR" baseline="0" dirty="0"/>
              <a:t> </a:t>
            </a:r>
            <a:r>
              <a:rPr lang="fr-FR" baseline="0" dirty="0" err="1"/>
              <a:t>keep</a:t>
            </a:r>
            <a:r>
              <a:rPr lang="fr-FR" baseline="0" dirty="0"/>
              <a:t> the </a:t>
            </a:r>
            <a:r>
              <a:rPr lang="fr-FR" baseline="0" dirty="0" err="1"/>
              <a:t>name</a:t>
            </a:r>
            <a:r>
              <a:rPr lang="fr-FR" baseline="0" dirty="0"/>
              <a:t> PACTOLS.</a:t>
            </a:r>
          </a:p>
          <a:p>
            <a:r>
              <a:rPr lang="fr-FR" baseline="0" dirty="0" err="1"/>
              <a:t>Headings</a:t>
            </a:r>
            <a:r>
              <a:rPr lang="fr-FR" baseline="0" dirty="0"/>
              <a:t> of top </a:t>
            </a:r>
            <a:r>
              <a:rPr lang="fr-FR" baseline="0" dirty="0" err="1"/>
              <a:t>terms</a:t>
            </a:r>
            <a:r>
              <a:rPr lang="fr-FR" baseline="0" dirty="0"/>
              <a:t> are </a:t>
            </a:r>
            <a:r>
              <a:rPr lang="fr-FR" baseline="0" dirty="0" err="1"/>
              <a:t>still</a:t>
            </a:r>
            <a:r>
              <a:rPr lang="fr-FR" baseline="0" dirty="0"/>
              <a:t> susceptible to change, </a:t>
            </a:r>
            <a:r>
              <a:rPr lang="fr-FR" baseline="0" dirty="0" err="1"/>
              <a:t>however</a:t>
            </a:r>
            <a:r>
              <a:rPr lang="fr-FR" baseline="0" dirty="0"/>
              <a:t>.</a:t>
            </a:r>
          </a:p>
          <a:p>
            <a:r>
              <a:rPr lang="fr-FR" baseline="0" dirty="0"/>
              <a:t>The </a:t>
            </a:r>
            <a:r>
              <a:rPr lang="fr-FR" baseline="0" dirty="0" err="1"/>
              <a:t>vocabulary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include</a:t>
            </a:r>
            <a:r>
              <a:rPr lang="fr-FR" baseline="0" dirty="0"/>
              <a:t> :</a:t>
            </a:r>
          </a:p>
          <a:p>
            <a:pPr marL="171450" indent="-171450">
              <a:buFontTx/>
              <a:buChar char="-"/>
            </a:pPr>
            <a:r>
              <a:rPr lang="fr-FR" baseline="0" dirty="0" err="1"/>
              <a:t>Existing</a:t>
            </a:r>
            <a:r>
              <a:rPr lang="fr-FR" baseline="0" dirty="0"/>
              <a:t> PACTOLS concepts</a:t>
            </a:r>
          </a:p>
          <a:p>
            <a:pPr marL="171450" indent="-171450">
              <a:buFontTx/>
              <a:buChar char="-"/>
            </a:pPr>
            <a:r>
              <a:rPr lang="fr-FR" baseline="0" dirty="0"/>
              <a:t>Candidate </a:t>
            </a: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which</a:t>
            </a:r>
            <a:r>
              <a:rPr lang="fr-FR" baseline="0" dirty="0"/>
              <a:t> are </a:t>
            </a:r>
            <a:r>
              <a:rPr lang="fr-FR" baseline="0" dirty="0" err="1"/>
              <a:t>awaiting</a:t>
            </a:r>
            <a:r>
              <a:rPr lang="fr-FR" baseline="0" dirty="0"/>
              <a:t> </a:t>
            </a:r>
            <a:r>
              <a:rPr lang="fr-FR" baseline="0" dirty="0" err="1"/>
              <a:t>examination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/>
              <a:t>New </a:t>
            </a: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suggested</a:t>
            </a:r>
            <a:r>
              <a:rPr lang="fr-FR" baseline="0" dirty="0"/>
              <a:t> by </a:t>
            </a:r>
            <a:r>
              <a:rPr lang="fr-FR" baseline="0" dirty="0" err="1"/>
              <a:t>specialists</a:t>
            </a:r>
            <a:endParaRPr lang="fr-FR" baseline="0" dirty="0"/>
          </a:p>
          <a:p>
            <a:pPr marL="171450" indent="-171450">
              <a:buFontTx/>
              <a:buChar char="-"/>
            </a:pP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belonging</a:t>
            </a:r>
            <a:r>
              <a:rPr lang="fr-FR" baseline="0" dirty="0"/>
              <a:t> to </a:t>
            </a:r>
            <a:r>
              <a:rPr lang="fr-FR" baseline="0" dirty="0" err="1"/>
              <a:t>well-established</a:t>
            </a:r>
            <a:r>
              <a:rPr lang="fr-FR" baseline="0" dirty="0"/>
              <a:t> </a:t>
            </a:r>
            <a:r>
              <a:rPr lang="fr-FR" baseline="0" dirty="0" err="1"/>
              <a:t>vocabularies</a:t>
            </a:r>
            <a:r>
              <a:rPr lang="fr-FR" baseline="0" dirty="0"/>
              <a:t> in the </a:t>
            </a:r>
            <a:r>
              <a:rPr lang="fr-FR" baseline="0" dirty="0" err="1"/>
              <a:t>field</a:t>
            </a:r>
            <a:r>
              <a:rPr lang="fr-FR" baseline="0" dirty="0"/>
              <a:t> of </a:t>
            </a:r>
            <a:r>
              <a:rPr lang="fr-FR" baseline="0" dirty="0" err="1"/>
              <a:t>lithic</a:t>
            </a:r>
            <a:r>
              <a:rPr lang="fr-FR" baseline="0" dirty="0"/>
              <a:t> </a:t>
            </a:r>
            <a:r>
              <a:rPr lang="fr-FR" baseline="0" dirty="0" err="1"/>
              <a:t>industry</a:t>
            </a:r>
            <a:r>
              <a:rPr lang="fr-FR" baseline="0" dirty="0"/>
              <a:t>, </a:t>
            </a:r>
            <a:r>
              <a:rPr lang="fr-FR" baseline="0" dirty="0" err="1"/>
              <a:t>bone</a:t>
            </a:r>
            <a:r>
              <a:rPr lang="fr-FR" baseline="0" dirty="0"/>
              <a:t> </a:t>
            </a:r>
            <a:r>
              <a:rPr lang="fr-FR" baseline="0" dirty="0" err="1"/>
              <a:t>industry</a:t>
            </a:r>
            <a:r>
              <a:rPr lang="fr-FR" baseline="0" dirty="0"/>
              <a:t> or </a:t>
            </a:r>
            <a:r>
              <a:rPr lang="fr-FR" baseline="0" dirty="0" err="1"/>
              <a:t>pottery</a:t>
            </a:r>
            <a:r>
              <a:rPr lang="fr-FR" baseline="0" dirty="0"/>
              <a:t> </a:t>
            </a:r>
            <a:r>
              <a:rPr lang="fr-FR" baseline="0" dirty="0" err="1"/>
              <a:t>typology</a:t>
            </a:r>
            <a:r>
              <a:rPr lang="fr-FR" baseline="0" dirty="0"/>
              <a:t>…</a:t>
            </a:r>
          </a:p>
          <a:p>
            <a:pPr marL="0" indent="0">
              <a:buFontTx/>
              <a:buNone/>
            </a:pPr>
            <a:r>
              <a:rPr lang="fr-FR" baseline="0" dirty="0"/>
              <a:t>To </a:t>
            </a:r>
            <a:r>
              <a:rPr lang="fr-FR" baseline="0" dirty="0" err="1"/>
              <a:t>facilitate</a:t>
            </a:r>
            <a:r>
              <a:rPr lang="fr-FR" baseline="0" dirty="0"/>
              <a:t> </a:t>
            </a:r>
            <a:r>
              <a:rPr lang="fr-FR" baseline="0" dirty="0" err="1"/>
              <a:t>browsing</a:t>
            </a:r>
            <a:r>
              <a:rPr lang="fr-FR" baseline="0" dirty="0"/>
              <a:t> </a:t>
            </a: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try</a:t>
            </a:r>
            <a:r>
              <a:rPr lang="fr-FR" baseline="0" dirty="0"/>
              <a:t> to </a:t>
            </a:r>
            <a:r>
              <a:rPr lang="fr-FR" baseline="0" dirty="0" err="1"/>
              <a:t>limit</a:t>
            </a:r>
            <a:r>
              <a:rPr lang="fr-FR" baseline="0" dirty="0"/>
              <a:t> the content of </a:t>
            </a:r>
            <a:r>
              <a:rPr lang="fr-FR" baseline="0" dirty="0" err="1"/>
              <a:t>thematic</a:t>
            </a:r>
            <a:r>
              <a:rPr lang="fr-FR" baseline="0" dirty="0"/>
              <a:t> </a:t>
            </a:r>
            <a:r>
              <a:rPr lang="fr-FR" baseline="0" dirty="0" err="1"/>
              <a:t>fields</a:t>
            </a:r>
            <a:r>
              <a:rPr lang="fr-FR" baseline="0" dirty="0"/>
              <a:t> to about 500 concepts.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006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base">
              <a:buFontTx/>
              <a:buNone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new structure of the PACTOLS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took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thesauri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close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discipline : the AAT, the AFS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ethnographic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thesaurus, the ADS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vocabularies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lvl="0" indent="0" fontAlgn="base">
              <a:buFontTx/>
              <a:buNone/>
            </a:pP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discovered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BBT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made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DARIAH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Annual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Event in May.</a:t>
            </a:r>
          </a:p>
          <a:p>
            <a:pPr marL="0" lvl="0" indent="0" fontAlgn="base">
              <a:buFontTx/>
              <a:buNone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somewhat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way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think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about the new structure of the PACTOLS.</a:t>
            </a:r>
          </a:p>
          <a:p>
            <a:pPr marL="0" lvl="0" indent="0" fontAlgn="base">
              <a:buFontTx/>
              <a:buNone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BBT model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challenge :</a:t>
            </a:r>
          </a:p>
          <a:p>
            <a:pPr marL="171450" lvl="0" indent="-171450" fontAlgn="base">
              <a:buFontTx/>
              <a:buChar char="-"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seemed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interesting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a more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conceptual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archaeological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171450" lvl="0" indent="-171450" fontAlgn="base">
              <a:buFontTx/>
              <a:buChar char="-"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CIDOC-CRM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alignment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possibilities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decisive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factor</a:t>
            </a:r>
          </a:p>
          <a:p>
            <a:pPr marL="171450" lvl="0" indent="-171450" fontAlgn="base">
              <a:buFontTx/>
              <a:buChar char="-"/>
            </a:pP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last,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 of a more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federation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thesauri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coincides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FRANTIQ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collaborative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dissemination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information, and exchange of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experience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741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Before</a:t>
            </a:r>
            <a:r>
              <a:rPr lang="fr-FR" baseline="0" dirty="0"/>
              <a:t> </a:t>
            </a:r>
            <a:r>
              <a:rPr lang="fr-FR" baseline="0" dirty="0" err="1"/>
              <a:t>applying</a:t>
            </a:r>
            <a:r>
              <a:rPr lang="fr-FR" baseline="0" dirty="0"/>
              <a:t> the BBT structure to the </a:t>
            </a:r>
            <a:r>
              <a:rPr lang="fr-FR" baseline="0" dirty="0" err="1"/>
              <a:t>whole</a:t>
            </a:r>
            <a:r>
              <a:rPr lang="fr-FR" baseline="0" dirty="0"/>
              <a:t> PACTOLS, </a:t>
            </a: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tested</a:t>
            </a:r>
            <a:r>
              <a:rPr lang="fr-FR" baseline="0" dirty="0"/>
              <a:t> </a:t>
            </a:r>
            <a:r>
              <a:rPr lang="fr-FR" baseline="0" dirty="0" err="1"/>
              <a:t>it</a:t>
            </a:r>
            <a:r>
              <a:rPr lang="fr-FR" baseline="0" dirty="0"/>
              <a:t> on a </a:t>
            </a:r>
            <a:r>
              <a:rPr lang="fr-FR" baseline="0" dirty="0" err="1"/>
              <a:t>relatively</a:t>
            </a:r>
            <a:r>
              <a:rPr lang="fr-FR" baseline="0" dirty="0"/>
              <a:t> </a:t>
            </a:r>
            <a:r>
              <a:rPr lang="fr-FR" baseline="0" dirty="0" err="1"/>
              <a:t>narrow</a:t>
            </a:r>
            <a:r>
              <a:rPr lang="fr-FR" baseline="0" dirty="0"/>
              <a:t> </a:t>
            </a:r>
            <a:r>
              <a:rPr lang="fr-FR" baseline="0" dirty="0" err="1"/>
              <a:t>thematic</a:t>
            </a:r>
            <a:r>
              <a:rPr lang="fr-FR" baseline="0" dirty="0"/>
              <a:t> </a:t>
            </a:r>
            <a:r>
              <a:rPr lang="fr-FR" baseline="0" dirty="0" err="1"/>
              <a:t>field</a:t>
            </a:r>
            <a:r>
              <a:rPr lang="fr-FR" baseline="0" dirty="0"/>
              <a:t>, </a:t>
            </a:r>
            <a:r>
              <a:rPr lang="fr-FR" baseline="0" dirty="0" err="1"/>
              <a:t>that</a:t>
            </a:r>
            <a:r>
              <a:rPr lang="fr-FR" baseline="0" dirty="0"/>
              <a:t> of the </a:t>
            </a:r>
            <a:r>
              <a:rPr lang="fr-FR" baseline="0" dirty="0" err="1"/>
              <a:t>iconography</a:t>
            </a:r>
            <a:r>
              <a:rPr lang="fr-FR" baseline="0" dirty="0"/>
              <a:t>,</a:t>
            </a:r>
          </a:p>
          <a:p>
            <a:r>
              <a:rPr lang="fr-FR" baseline="0" dirty="0"/>
              <a:t>The </a:t>
            </a:r>
            <a:r>
              <a:rPr lang="fr-FR" baseline="0" dirty="0" err="1"/>
              <a:t>branch</a:t>
            </a:r>
            <a:r>
              <a:rPr lang="fr-FR" baseline="0" dirty="0"/>
              <a:t> </a:t>
            </a:r>
            <a:r>
              <a:rPr lang="fr-FR" baseline="0" dirty="0" err="1"/>
              <a:t>counts</a:t>
            </a:r>
            <a:r>
              <a:rPr lang="fr-FR" baseline="0" dirty="0"/>
              <a:t> 96 </a:t>
            </a:r>
            <a:r>
              <a:rPr lang="fr-FR" baseline="0" dirty="0" err="1"/>
              <a:t>terms</a:t>
            </a:r>
            <a:r>
              <a:rPr lang="fr-FR" baseline="0" dirty="0"/>
              <a:t> and 158 candidate termes, </a:t>
            </a:r>
            <a:r>
              <a:rPr lang="fr-FR" baseline="0" dirty="0" err="1"/>
              <a:t>among</a:t>
            </a:r>
            <a:r>
              <a:rPr lang="fr-FR" baseline="0" dirty="0"/>
              <a:t> </a:t>
            </a:r>
            <a:r>
              <a:rPr lang="fr-FR" baseline="0" dirty="0" err="1"/>
              <a:t>which</a:t>
            </a:r>
            <a:r>
              <a:rPr lang="fr-FR" baseline="0" dirty="0"/>
              <a:t> 38 </a:t>
            </a:r>
            <a:r>
              <a:rPr lang="fr-FR" baseline="0" dirty="0" err="1"/>
              <a:t>were</a:t>
            </a:r>
            <a:r>
              <a:rPr lang="fr-FR" baseline="0" dirty="0"/>
              <a:t> </a:t>
            </a:r>
            <a:r>
              <a:rPr lang="fr-FR" baseline="0" dirty="0" err="1"/>
              <a:t>suggested</a:t>
            </a:r>
            <a:r>
              <a:rPr lang="fr-FR" baseline="0" dirty="0"/>
              <a:t> over 10 times and 5 over one </a:t>
            </a:r>
            <a:r>
              <a:rPr lang="fr-FR" baseline="0" dirty="0" err="1"/>
              <a:t>hundred</a:t>
            </a:r>
            <a:r>
              <a:rPr lang="fr-FR" baseline="0" dirty="0"/>
              <a:t> times.</a:t>
            </a:r>
          </a:p>
          <a:p>
            <a:r>
              <a:rPr lang="fr-FR" baseline="0" dirty="0"/>
              <a:t>(It </a:t>
            </a:r>
            <a:r>
              <a:rPr lang="fr-FR" baseline="0" dirty="0" err="1"/>
              <a:t>includes</a:t>
            </a:r>
            <a:r>
              <a:rPr lang="fr-FR" baseline="0" dirty="0"/>
              <a:t> 58 </a:t>
            </a:r>
            <a:r>
              <a:rPr lang="fr-FR" baseline="0" dirty="0" err="1"/>
              <a:t>potential</a:t>
            </a:r>
            <a:r>
              <a:rPr lang="fr-FR" baseline="0" dirty="0"/>
              <a:t> </a:t>
            </a:r>
            <a:r>
              <a:rPr lang="fr-FR" baseline="0" dirty="0" err="1"/>
              <a:t>polyhierarchies</a:t>
            </a:r>
            <a:r>
              <a:rPr lang="fr-FR" baseline="0" dirty="0"/>
              <a:t>)</a:t>
            </a:r>
          </a:p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tried</a:t>
            </a:r>
            <a:r>
              <a:rPr lang="fr-FR" baseline="0" dirty="0"/>
              <a:t> to </a:t>
            </a:r>
            <a:r>
              <a:rPr lang="fr-FR" baseline="0" dirty="0" err="1"/>
              <a:t>comprehend</a:t>
            </a:r>
            <a:r>
              <a:rPr lang="fr-FR" baseline="0" dirty="0"/>
              <a:t> the BBT </a:t>
            </a:r>
            <a:r>
              <a:rPr lang="fr-FR" baseline="0" dirty="0" err="1"/>
              <a:t>categories</a:t>
            </a:r>
            <a:r>
              <a:rPr lang="fr-FR" baseline="0" dirty="0"/>
              <a:t> and </a:t>
            </a:r>
            <a:r>
              <a:rPr lang="fr-FR" baseline="0" dirty="0" err="1"/>
              <a:t>translated</a:t>
            </a:r>
            <a:r>
              <a:rPr lang="fr-FR" baseline="0" dirty="0"/>
              <a:t> the </a:t>
            </a:r>
            <a:r>
              <a:rPr lang="fr-FR" baseline="0" dirty="0" err="1"/>
              <a:t>definitions</a:t>
            </a:r>
            <a:r>
              <a:rPr lang="fr-FR" baseline="0" dirty="0"/>
              <a:t>, </a:t>
            </a:r>
            <a:r>
              <a:rPr lang="fr-FR" baseline="0" dirty="0" err="1"/>
              <a:t>giving</a:t>
            </a:r>
            <a:r>
              <a:rPr lang="fr-FR" baseline="0" dirty="0"/>
              <a:t> </a:t>
            </a:r>
            <a:r>
              <a:rPr lang="fr-FR" baseline="0" dirty="0" err="1"/>
              <a:t>examples</a:t>
            </a:r>
            <a:r>
              <a:rPr lang="fr-FR" baseline="0" dirty="0"/>
              <a:t> </a:t>
            </a:r>
            <a:r>
              <a:rPr lang="fr-FR" baseline="0" dirty="0" err="1"/>
              <a:t>taken</a:t>
            </a:r>
            <a:r>
              <a:rPr lang="fr-FR" baseline="0" dirty="0"/>
              <a:t> </a:t>
            </a:r>
            <a:r>
              <a:rPr lang="fr-FR" baseline="0" dirty="0" err="1"/>
              <a:t>from</a:t>
            </a:r>
            <a:r>
              <a:rPr lang="fr-FR" baseline="0" dirty="0"/>
              <a:t> the PACTOLS thesaurus to help the PACTOLS </a:t>
            </a:r>
            <a:r>
              <a:rPr lang="fr-FR" baseline="0" dirty="0" err="1"/>
              <a:t>Working</a:t>
            </a:r>
            <a:r>
              <a:rPr lang="fr-FR" baseline="0" dirty="0"/>
              <a:t> Group to </a:t>
            </a:r>
            <a:r>
              <a:rPr lang="fr-FR" baseline="0" dirty="0" err="1"/>
              <a:t>assimilate</a:t>
            </a:r>
            <a:r>
              <a:rPr lang="fr-FR" baseline="0" dirty="0"/>
              <a:t> </a:t>
            </a:r>
            <a:r>
              <a:rPr lang="fr-FR" baseline="0" dirty="0" err="1"/>
              <a:t>those</a:t>
            </a:r>
            <a:r>
              <a:rPr lang="fr-FR" baseline="0" dirty="0"/>
              <a:t> </a:t>
            </a:r>
            <a:r>
              <a:rPr lang="fr-FR" baseline="0" dirty="0" err="1"/>
              <a:t>categories</a:t>
            </a:r>
            <a:r>
              <a:rPr lang="fr-FR" baseline="0" dirty="0"/>
              <a:t>.</a:t>
            </a:r>
          </a:p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distributed</a:t>
            </a:r>
            <a:r>
              <a:rPr lang="fr-FR" baseline="0" dirty="0"/>
              <a:t> </a:t>
            </a:r>
            <a:r>
              <a:rPr lang="fr-FR" baseline="0" dirty="0" err="1"/>
              <a:t>iconography</a:t>
            </a:r>
            <a:r>
              <a:rPr lang="fr-FR" baseline="0" dirty="0"/>
              <a:t> concepts and candidate </a:t>
            </a: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among</a:t>
            </a:r>
            <a:r>
              <a:rPr lang="fr-FR" baseline="0" dirty="0"/>
              <a:t> the BBT </a:t>
            </a:r>
            <a:r>
              <a:rPr lang="fr-FR" baseline="0" dirty="0" err="1"/>
              <a:t>categories</a:t>
            </a:r>
            <a:r>
              <a:rPr lang="fr-FR" baseline="0" dirty="0"/>
              <a:t> </a:t>
            </a:r>
            <a:r>
              <a:rPr lang="fr-FR" baseline="0" dirty="0" err="1"/>
              <a:t>thus</a:t>
            </a:r>
            <a:r>
              <a:rPr lang="fr-FR" baseline="0" dirty="0"/>
              <a:t> </a:t>
            </a:r>
            <a:r>
              <a:rPr lang="fr-FR" baseline="0" dirty="0" err="1"/>
              <a:t>producing</a:t>
            </a:r>
            <a:r>
              <a:rPr lang="fr-FR" baseline="0" dirty="0"/>
              <a:t> a </a:t>
            </a:r>
            <a:r>
              <a:rPr lang="fr-FR" baseline="0" dirty="0" err="1"/>
              <a:t>temporary</a:t>
            </a:r>
            <a:r>
              <a:rPr lang="fr-FR" baseline="0" dirty="0"/>
              <a:t> file.</a:t>
            </a:r>
          </a:p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found</a:t>
            </a:r>
            <a:r>
              <a:rPr lang="fr-FR" baseline="0" dirty="0"/>
              <a:t> the </a:t>
            </a:r>
            <a:r>
              <a:rPr lang="fr-FR" baseline="0" dirty="0" err="1"/>
              <a:t>outcome</a:t>
            </a:r>
            <a:r>
              <a:rPr lang="fr-FR" baseline="0" dirty="0"/>
              <a:t> </a:t>
            </a:r>
            <a:r>
              <a:rPr lang="fr-FR" baseline="0" dirty="0" err="1"/>
              <a:t>very</a:t>
            </a:r>
            <a:r>
              <a:rPr lang="fr-FR" baseline="0" dirty="0"/>
              <a:t> </a:t>
            </a:r>
            <a:r>
              <a:rPr lang="fr-FR" baseline="0" dirty="0" err="1"/>
              <a:t>satisfactory</a:t>
            </a:r>
            <a:r>
              <a:rPr lang="fr-FR" baseline="0" dirty="0"/>
              <a:t> 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every</a:t>
            </a:r>
            <a:r>
              <a:rPr lang="fr-FR" baseline="0" dirty="0"/>
              <a:t> PACTOLS concept and candidate </a:t>
            </a:r>
            <a:r>
              <a:rPr lang="fr-FR" baseline="0" dirty="0" err="1"/>
              <a:t>terms</a:t>
            </a:r>
            <a:r>
              <a:rPr lang="fr-FR" baseline="0" dirty="0"/>
              <a:t> </a:t>
            </a:r>
            <a:r>
              <a:rPr lang="fr-FR" baseline="0" dirty="0" err="1"/>
              <a:t>finding</a:t>
            </a:r>
            <a:r>
              <a:rPr lang="fr-FR" baseline="0" dirty="0"/>
              <a:t> </a:t>
            </a:r>
            <a:r>
              <a:rPr lang="fr-FR" baseline="0" dirty="0" err="1"/>
              <a:t>their</a:t>
            </a:r>
            <a:r>
              <a:rPr lang="fr-FR" baseline="0" dirty="0"/>
              <a:t> places.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359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Yet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questions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remained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test.</a:t>
            </a:r>
          </a:p>
          <a:p>
            <a:endParaRPr lang="fr-FR" dirty="0"/>
          </a:p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wondered</a:t>
            </a:r>
            <a:r>
              <a:rPr lang="fr-FR" dirty="0"/>
              <a:t> </a:t>
            </a:r>
            <a:r>
              <a:rPr lang="fr-FR" dirty="0" err="1"/>
              <a:t>where</a:t>
            </a:r>
            <a:r>
              <a:rPr lang="fr-FR" dirty="0"/>
              <a:t> to put  living </a:t>
            </a:r>
            <a:r>
              <a:rPr lang="fr-FR" dirty="0" err="1"/>
              <a:t>organisms</a:t>
            </a:r>
            <a:r>
              <a:rPr lang="fr-FR" dirty="0"/>
              <a:t>, </a:t>
            </a:r>
            <a:r>
              <a:rPr lang="fr-FR" dirty="0" err="1"/>
              <a:t>craftspeople</a:t>
            </a:r>
            <a:r>
              <a:rPr lang="fr-FR" dirty="0"/>
              <a:t> and </a:t>
            </a:r>
            <a:r>
              <a:rPr lang="fr-FR" dirty="0" err="1"/>
              <a:t>deities</a:t>
            </a:r>
            <a:r>
              <a:rPr lang="fr-FR" dirty="0"/>
              <a:t>, (</a:t>
            </a:r>
            <a:r>
              <a:rPr lang="fr-FR" dirty="0" err="1"/>
              <a:t>howeve</a:t>
            </a:r>
            <a:r>
              <a:rPr lang="fr-FR"/>
              <a:t>)r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The BBT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tested</a:t>
            </a:r>
            <a:r>
              <a:rPr lang="fr-FR" dirty="0"/>
              <a:t> on </a:t>
            </a:r>
            <a:r>
              <a:rPr lang="fr-FR" dirty="0" err="1"/>
              <a:t>other</a:t>
            </a:r>
            <a:r>
              <a:rPr lang="fr-FR" dirty="0"/>
              <a:t> branches and </a:t>
            </a:r>
            <a:r>
              <a:rPr lang="fr-FR" dirty="0" err="1"/>
              <a:t>eventually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4FE98-A873-46F9-B389-25EB4C80E837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245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E074-F22F-4211-9895-078ACA41FBB5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92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BDC3-3715-4564-BC9C-4110DBAFD2D7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94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249D-D666-4168-B6B5-83C6DA5391B3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49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B8730-F24C-479A-B3D3-FE993918FF91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365125"/>
          </a:xfrm>
        </p:spPr>
        <p:txBody>
          <a:bodyPr/>
          <a:lstStyle/>
          <a:p>
            <a:r>
              <a:rPr lang="fr-FR" dirty="0"/>
              <a:t>DARIAH EU - Thesaurus maintenance WG Workshop, </a:t>
            </a:r>
            <a:r>
              <a:rPr lang="fr-FR" dirty="0" err="1"/>
              <a:t>Heraklion</a:t>
            </a:r>
            <a:r>
              <a:rPr lang="fr-FR" dirty="0"/>
              <a:t>, 28th </a:t>
            </a:r>
            <a:r>
              <a:rPr lang="fr-FR" dirty="0" err="1"/>
              <a:t>September</a:t>
            </a:r>
            <a:r>
              <a:rPr lang="fr-FR" dirty="0"/>
              <a:t> 2018</a:t>
            </a: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85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EA541-F21E-4E20-B61C-8CFC23A5DF9C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25907-344F-4EB6-A2A5-0BDEC18F8452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969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8355B-84D5-4977-BEE2-B43771551F8D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38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37B4-C438-4DEC-A630-E614EFCB316A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34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F9C-54A2-4291-A51E-16A3C11F2F0B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99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5E14-0272-4B89-A141-69DF5205C4F2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84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00AC-3E8F-419D-BE04-8206BE06A786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523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30037-D4AD-4DB4-82EE-2569F0CFAB27}" type="datetime1">
              <a:rPr lang="fr-FR" smtClean="0"/>
              <a:pPr/>
              <a:t>28/09/2018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B404D-69EC-4B7F-BD46-2A1F331A451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05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velyne.sinigaglia@cnrs.fr" TargetMode="External"/><Relationship Id="rId2" Type="http://schemas.openxmlformats.org/officeDocument/2006/relationships/hyperlink" Target="mailto:blandine.nouvel@frantiq.f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ctols.frantiq.f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PACTOLS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shared</a:t>
            </a:r>
            <a:r>
              <a:rPr lang="fr-FR" dirty="0"/>
              <a:t> open </a:t>
            </a:r>
            <a:r>
              <a:rPr lang="fr-FR" dirty="0" err="1"/>
              <a:t>archaeology</a:t>
            </a:r>
            <a:r>
              <a:rPr lang="fr-FR" dirty="0"/>
              <a:t> thesaurus 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831850" y="6356350"/>
            <a:ext cx="5832186" cy="365125"/>
          </a:xfrm>
        </p:spPr>
        <p:txBody>
          <a:bodyPr/>
          <a:lstStyle/>
          <a:p>
            <a:pPr algn="l"/>
            <a:r>
              <a:rPr lang="fr-FR" dirty="0"/>
              <a:t>DARIAH EU - Thesaurus maintenance WG Workshop, </a:t>
            </a:r>
            <a:r>
              <a:rPr lang="fr-FR" dirty="0" err="1"/>
              <a:t>Heraklion</a:t>
            </a:r>
            <a:r>
              <a:rPr lang="fr-FR" dirty="0"/>
              <a:t>, 28th </a:t>
            </a:r>
            <a:r>
              <a:rPr lang="fr-FR" dirty="0" err="1"/>
              <a:t>September</a:t>
            </a:r>
            <a:r>
              <a:rPr lang="fr-FR" dirty="0"/>
              <a:t> 2018</a:t>
            </a:r>
          </a:p>
          <a:p>
            <a:pPr algn="l"/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470" y="4636013"/>
            <a:ext cx="1296153" cy="165195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829" y="4221771"/>
            <a:ext cx="643192" cy="6431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718" y="5194532"/>
            <a:ext cx="2224230" cy="71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63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D735FE-1A53-4BB3-8BB4-72B72A13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67C746-C536-44C7-A2DF-856AFCDDB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 algn="r">
              <a:buNone/>
            </a:pPr>
            <a:r>
              <a:rPr lang="fr-FR" dirty="0">
                <a:hlinkClick r:id="rId2"/>
              </a:rPr>
              <a:t>blandine.nouvel@frantiq.fr</a:t>
            </a:r>
            <a:endParaRPr lang="fr-FR" dirty="0"/>
          </a:p>
          <a:p>
            <a:pPr marL="0" indent="0" algn="r">
              <a:buNone/>
            </a:pPr>
            <a:r>
              <a:rPr lang="fr-FR" dirty="0">
                <a:hlinkClick r:id="rId3"/>
              </a:rPr>
              <a:t>evelyne.sinigaglia@cnrs.fr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F92D27-3DE2-4BEF-83BD-3E87857FD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1C36E9-062A-4BD4-841A-7EFB58DF1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61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Thematic</a:t>
            </a:r>
            <a:r>
              <a:rPr lang="fr-FR" dirty="0"/>
              <a:t> Scope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839192"/>
              </p:ext>
            </p:extLst>
          </p:nvPr>
        </p:nvGraphicFramePr>
        <p:xfrm>
          <a:off x="2921620" y="1326995"/>
          <a:ext cx="8432179" cy="484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DARIAH EU - Thesaurus maintenance WG Workshop, </a:t>
            </a:r>
            <a:r>
              <a:rPr lang="fr-FR" dirty="0" err="1"/>
              <a:t>Heraklion</a:t>
            </a:r>
            <a:r>
              <a:rPr lang="fr-FR" dirty="0"/>
              <a:t>, 28th </a:t>
            </a:r>
            <a:r>
              <a:rPr lang="fr-FR" dirty="0" err="1"/>
              <a:t>September</a:t>
            </a:r>
            <a:r>
              <a:rPr lang="fr-FR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284561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Standardised</a:t>
            </a:r>
            <a:r>
              <a:rPr lang="fr-FR" dirty="0"/>
              <a:t>, open, and collaborative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3"/>
              </a:rPr>
              <a:t>www.pactols.frantiq.fr</a:t>
            </a:r>
            <a:endParaRPr lang="fr-FR" dirty="0"/>
          </a:p>
          <a:p>
            <a:r>
              <a:rPr lang="fr-FR" dirty="0" err="1"/>
              <a:t>Multilingual</a:t>
            </a:r>
            <a:r>
              <a:rPr lang="fr-FR" dirty="0"/>
              <a:t> </a:t>
            </a:r>
          </a:p>
          <a:p>
            <a:r>
              <a:rPr lang="fr-FR" dirty="0" err="1"/>
              <a:t>Standardised</a:t>
            </a:r>
            <a:r>
              <a:rPr lang="fr-FR" dirty="0"/>
              <a:t> : SKOS, ISO25964</a:t>
            </a:r>
          </a:p>
          <a:p>
            <a:r>
              <a:rPr lang="fr-FR" dirty="0" err="1"/>
              <a:t>Interoperable</a:t>
            </a:r>
            <a:r>
              <a:rPr lang="fr-FR" dirty="0"/>
              <a:t> : URI </a:t>
            </a:r>
            <a:r>
              <a:rPr lang="fr-FR" dirty="0" err="1"/>
              <a:t>Ark</a:t>
            </a:r>
            <a:r>
              <a:rPr lang="fr-FR" dirty="0"/>
              <a:t>, API</a:t>
            </a:r>
          </a:p>
          <a:p>
            <a:r>
              <a:rPr lang="fr-FR" dirty="0"/>
              <a:t>Collaborative Workflow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4" descr="FAI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65" y="4772025"/>
            <a:ext cx="3504619" cy="125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fr-FR" dirty="0" err="1"/>
              <a:t>Who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PACTOLS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959790" cy="435133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dirty="0" err="1"/>
              <a:t>Librarians</a:t>
            </a:r>
            <a:r>
              <a:rPr lang="fr-FR" dirty="0"/>
              <a:t> for </a:t>
            </a:r>
            <a:r>
              <a:rPr lang="fr-FR" dirty="0" err="1"/>
              <a:t>Cataloguing</a:t>
            </a:r>
            <a:endParaRPr lang="fr-FR" dirty="0"/>
          </a:p>
          <a:p>
            <a:r>
              <a:rPr lang="fr-FR" dirty="0" err="1"/>
              <a:t>Publishers</a:t>
            </a:r>
            <a:r>
              <a:rPr lang="fr-FR" dirty="0"/>
              <a:t> of Scientific </a:t>
            </a:r>
            <a:r>
              <a:rPr lang="fr-FR" dirty="0" err="1"/>
              <a:t>Journals</a:t>
            </a:r>
            <a:endParaRPr lang="fr-FR" dirty="0"/>
          </a:p>
          <a:p>
            <a:r>
              <a:rPr lang="fr-FR" dirty="0" err="1"/>
              <a:t>Archaeologists</a:t>
            </a:r>
            <a:r>
              <a:rPr lang="fr-FR" dirty="0"/>
              <a:t> to </a:t>
            </a:r>
            <a:r>
              <a:rPr lang="fr-FR" dirty="0" err="1"/>
              <a:t>build</a:t>
            </a:r>
            <a:r>
              <a:rPr lang="fr-FR" dirty="0"/>
              <a:t> </a:t>
            </a:r>
            <a:r>
              <a:rPr lang="fr-FR" dirty="0" err="1"/>
              <a:t>Databases</a:t>
            </a:r>
            <a:endParaRPr lang="fr-FR" dirty="0"/>
          </a:p>
          <a:p>
            <a:endParaRPr lang="fr-FR" sz="2600" b="1" dirty="0">
              <a:solidFill>
                <a:srgbClr val="002060"/>
              </a:solidFill>
            </a:endParaRPr>
          </a:p>
          <a:p>
            <a:r>
              <a:rPr lang="fr-FR" sz="2600" b="1" dirty="0" err="1">
                <a:solidFill>
                  <a:srgbClr val="002060"/>
                </a:solidFill>
              </a:rPr>
              <a:t>Started</a:t>
            </a:r>
            <a:r>
              <a:rPr lang="fr-FR" sz="2600" b="1" dirty="0">
                <a:solidFill>
                  <a:srgbClr val="002060"/>
                </a:solidFill>
              </a:rPr>
              <a:t> as </a:t>
            </a:r>
            <a:r>
              <a:rPr lang="fr-FR" sz="2600" b="1" dirty="0" err="1">
                <a:solidFill>
                  <a:srgbClr val="002060"/>
                </a:solidFill>
              </a:rPr>
              <a:t>bibliographical</a:t>
            </a:r>
            <a:r>
              <a:rPr lang="fr-FR" sz="2600" b="1" dirty="0">
                <a:solidFill>
                  <a:srgbClr val="002060"/>
                </a:solidFill>
              </a:rPr>
              <a:t> thesaurus</a:t>
            </a:r>
          </a:p>
          <a:p>
            <a:r>
              <a:rPr lang="fr-FR" sz="2600" b="1" dirty="0">
                <a:solidFill>
                  <a:srgbClr val="002060"/>
                </a:solidFill>
              </a:rPr>
              <a:t>Has </a:t>
            </a:r>
            <a:r>
              <a:rPr lang="fr-FR" sz="2600" b="1" dirty="0" err="1">
                <a:solidFill>
                  <a:srgbClr val="002060"/>
                </a:solidFill>
              </a:rPr>
              <a:t>become</a:t>
            </a:r>
            <a:r>
              <a:rPr lang="fr-FR" sz="2600" b="1" dirty="0">
                <a:solidFill>
                  <a:srgbClr val="002060"/>
                </a:solidFill>
              </a:rPr>
              <a:t> </a:t>
            </a:r>
            <a:r>
              <a:rPr lang="fr-FR" sz="2600" b="1" dirty="0" err="1">
                <a:solidFill>
                  <a:srgbClr val="002060"/>
                </a:solidFill>
              </a:rPr>
              <a:t>registry</a:t>
            </a:r>
            <a:r>
              <a:rPr lang="fr-FR" sz="2600" b="1" dirty="0">
                <a:solidFill>
                  <a:srgbClr val="002060"/>
                </a:solidFill>
              </a:rPr>
              <a:t> of </a:t>
            </a:r>
            <a:r>
              <a:rPr lang="fr-FR" sz="2600" b="1" dirty="0" err="1">
                <a:solidFill>
                  <a:srgbClr val="002060"/>
                </a:solidFill>
              </a:rPr>
              <a:t>research</a:t>
            </a:r>
            <a:r>
              <a:rPr lang="fr-FR" sz="2600" b="1" dirty="0">
                <a:solidFill>
                  <a:srgbClr val="002060"/>
                </a:solidFill>
              </a:rPr>
              <a:t> </a:t>
            </a:r>
            <a:r>
              <a:rPr lang="fr-FR" sz="2600" b="1" dirty="0" err="1">
                <a:solidFill>
                  <a:srgbClr val="002060"/>
                </a:solidFill>
              </a:rPr>
              <a:t>metadata</a:t>
            </a:r>
            <a:endParaRPr lang="fr-FR" sz="2600" b="1" dirty="0">
              <a:solidFill>
                <a:srgbClr val="002060"/>
              </a:solidFill>
            </a:endParaRPr>
          </a:p>
          <a:p>
            <a:pPr lvl="1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DARIAH EU - Thesaurus maintenance WG Workshop, </a:t>
            </a:r>
            <a:r>
              <a:rPr lang="fr-FR" dirty="0" err="1"/>
              <a:t>Heraklion</a:t>
            </a:r>
            <a:r>
              <a:rPr lang="fr-FR" dirty="0"/>
              <a:t>, 28th </a:t>
            </a:r>
            <a:r>
              <a:rPr lang="fr-FR" dirty="0" err="1"/>
              <a:t>September</a:t>
            </a:r>
            <a:r>
              <a:rPr lang="fr-FR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402043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1160"/>
          </a:xfrm>
        </p:spPr>
        <p:txBody>
          <a:bodyPr/>
          <a:lstStyle/>
          <a:p>
            <a:r>
              <a:rPr lang="fr-FR" dirty="0" err="1"/>
              <a:t>Reorganisation</a:t>
            </a:r>
            <a:r>
              <a:rPr lang="fr-FR" dirty="0"/>
              <a:t> for online </a:t>
            </a:r>
            <a:r>
              <a:rPr lang="fr-FR" dirty="0" err="1"/>
              <a:t>dissemination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fr-FR" dirty="0"/>
              <a:t>Programme 2017-2022</a:t>
            </a:r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5" name="Diagramme 14"/>
          <p:cNvGraphicFramePr/>
          <p:nvPr>
            <p:extLst>
              <p:ext uri="{D42A27DB-BD31-4B8C-83A1-F6EECF244321}">
                <p14:modId xmlns:p14="http://schemas.microsoft.com/office/powerpoint/2010/main" val="2437441083"/>
              </p:ext>
            </p:extLst>
          </p:nvPr>
        </p:nvGraphicFramePr>
        <p:xfrm>
          <a:off x="792267" y="1260630"/>
          <a:ext cx="10744200" cy="539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80507" y="4964358"/>
            <a:ext cx="1969264" cy="43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340" y="3851030"/>
            <a:ext cx="934776" cy="69120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261" y="3860519"/>
            <a:ext cx="620969" cy="62096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704833" y="4675713"/>
            <a:ext cx="1489080" cy="31553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13285" y="3728061"/>
            <a:ext cx="853851" cy="70161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689283" y="3678185"/>
            <a:ext cx="688456" cy="7524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487754" y="5185646"/>
            <a:ext cx="2090980" cy="24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31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5635402" y="1450198"/>
            <a:ext cx="6194648" cy="4331026"/>
          </a:xfrm>
          <a:prstGeom prst="rect">
            <a:avLst/>
          </a:prstGeom>
          <a:noFill/>
          <a:ln cmpd="tri">
            <a:solidFill>
              <a:schemeClr val="tx1">
                <a:alpha val="47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3802" y="369305"/>
            <a:ext cx="10515600" cy="1325563"/>
          </a:xfrm>
        </p:spPr>
        <p:txBody>
          <a:bodyPr/>
          <a:lstStyle/>
          <a:p>
            <a:r>
              <a:rPr lang="fr-FR" dirty="0" err="1"/>
              <a:t>Result</a:t>
            </a:r>
            <a:r>
              <a:rPr lang="fr-FR" dirty="0"/>
              <a:t> of the </a:t>
            </a:r>
            <a:r>
              <a:rPr lang="fr-FR" dirty="0" err="1"/>
              <a:t>reorganisation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074" y="1651289"/>
            <a:ext cx="1600231" cy="128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470" y="1813145"/>
            <a:ext cx="1562981" cy="136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e 14"/>
          <p:cNvGrpSpPr/>
          <p:nvPr/>
        </p:nvGrpSpPr>
        <p:grpSpPr>
          <a:xfrm>
            <a:off x="1641924" y="1981839"/>
            <a:ext cx="1284298" cy="692094"/>
            <a:chOff x="3008249" y="5072830"/>
            <a:chExt cx="2234387" cy="1204086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08249" y="5072830"/>
              <a:ext cx="2234387" cy="120408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47864" y="5085184"/>
              <a:ext cx="1008112" cy="219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33910" y="2134718"/>
            <a:ext cx="1548311" cy="70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6222" y="2327886"/>
            <a:ext cx="1481024" cy="206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e 12"/>
          <p:cNvGrpSpPr/>
          <p:nvPr/>
        </p:nvGrpSpPr>
        <p:grpSpPr>
          <a:xfrm>
            <a:off x="3525676" y="2486527"/>
            <a:ext cx="1634586" cy="3171238"/>
            <a:chOff x="7524328" y="1052736"/>
            <a:chExt cx="2517440" cy="49530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524328" y="1052736"/>
              <a:ext cx="2517440" cy="4208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524328" y="5085184"/>
              <a:ext cx="2517440" cy="920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15"/>
          <p:cNvSpPr/>
          <p:nvPr/>
        </p:nvSpPr>
        <p:spPr>
          <a:xfrm>
            <a:off x="5685072" y="1560933"/>
            <a:ext cx="7413225" cy="4204735"/>
          </a:xfrm>
          <a:prstGeom prst="rect">
            <a:avLst/>
          </a:prstGeom>
          <a:ln w="3175" cap="sq" cmpd="dbl">
            <a:noFill/>
            <a:bevel/>
          </a:ln>
        </p:spPr>
        <p:txBody>
          <a:bodyPr wrap="square" numCol="2">
            <a:spAutoFit/>
          </a:bodyPr>
          <a:lstStyle/>
          <a:p>
            <a:r>
              <a:rPr lang="fr-FR" sz="1400" dirty="0">
                <a:solidFill>
                  <a:schemeClr val="accent1"/>
                </a:solidFill>
              </a:rPr>
              <a:t>Acteurs </a:t>
            </a:r>
          </a:p>
          <a:p>
            <a:r>
              <a:rPr lang="fr-FR" sz="1400" b="1" dirty="0"/>
              <a:t>Anthroponymes</a:t>
            </a:r>
            <a:r>
              <a:rPr lang="fr-FR" sz="1400" dirty="0"/>
              <a:t> </a:t>
            </a:r>
          </a:p>
          <a:p>
            <a:r>
              <a:rPr lang="fr-FR" sz="1400" dirty="0"/>
              <a:t>Architecture – aménagement - construction</a:t>
            </a:r>
          </a:p>
          <a:p>
            <a:r>
              <a:rPr lang="fr-FR" sz="1400" dirty="0"/>
              <a:t>Art</a:t>
            </a:r>
          </a:p>
          <a:p>
            <a:r>
              <a:rPr lang="fr-FR" sz="1400" dirty="0"/>
              <a:t>Artisanat &amp; techniques</a:t>
            </a:r>
          </a:p>
          <a:p>
            <a:r>
              <a:rPr lang="fr-FR" sz="1400" dirty="0"/>
              <a:t>Céramologie</a:t>
            </a:r>
          </a:p>
          <a:p>
            <a:r>
              <a:rPr lang="fr-FR" sz="1400" b="1" dirty="0"/>
              <a:t>Chronologie </a:t>
            </a:r>
          </a:p>
          <a:p>
            <a:r>
              <a:rPr lang="fr-FR" sz="1400" dirty="0"/>
              <a:t>Construction</a:t>
            </a:r>
          </a:p>
          <a:p>
            <a:r>
              <a:rPr lang="fr-FR" sz="1400" dirty="0"/>
              <a:t>Défense</a:t>
            </a:r>
          </a:p>
          <a:p>
            <a:r>
              <a:rPr lang="fr-FR" sz="1400" dirty="0"/>
              <a:t>Disciplines</a:t>
            </a:r>
          </a:p>
          <a:p>
            <a:r>
              <a:rPr lang="fr-FR" sz="1400" dirty="0"/>
              <a:t>Droit</a:t>
            </a:r>
          </a:p>
          <a:p>
            <a:r>
              <a:rPr lang="fr-FR" sz="1400" dirty="0"/>
              <a:t>Faune</a:t>
            </a:r>
          </a:p>
          <a:p>
            <a:r>
              <a:rPr lang="fr-FR" sz="1400" dirty="0"/>
              <a:t>Flore</a:t>
            </a:r>
          </a:p>
          <a:p>
            <a:r>
              <a:rPr lang="fr-FR" sz="1400" dirty="0"/>
              <a:t>Géographie - Géologie - </a:t>
            </a:r>
            <a:r>
              <a:rPr lang="fr-FR" sz="1400" dirty="0" err="1"/>
              <a:t>paléoenvironnement</a:t>
            </a:r>
            <a:endParaRPr lang="fr-FR" sz="1400" dirty="0"/>
          </a:p>
          <a:p>
            <a:r>
              <a:rPr lang="fr-FR" sz="1400" dirty="0"/>
              <a:t>Histoire - civilisation</a:t>
            </a:r>
          </a:p>
          <a:p>
            <a:r>
              <a:rPr lang="fr-FR" sz="1400" dirty="0"/>
              <a:t>Iconographie</a:t>
            </a:r>
          </a:p>
          <a:p>
            <a:r>
              <a:rPr lang="fr-FR" sz="1400" dirty="0"/>
              <a:t>Langues et écritures (ex philologie)</a:t>
            </a:r>
          </a:p>
          <a:p>
            <a:r>
              <a:rPr lang="fr-FR" sz="1400" b="1" dirty="0"/>
              <a:t>Lieux &amp; Toponymes </a:t>
            </a:r>
          </a:p>
          <a:p>
            <a:r>
              <a:rPr lang="fr-FR" sz="1400" dirty="0"/>
              <a:t>Loisirs</a:t>
            </a:r>
          </a:p>
          <a:p>
            <a:r>
              <a:rPr lang="fr-FR" sz="1400" dirty="0"/>
              <a:t>Matériaux</a:t>
            </a:r>
          </a:p>
          <a:p>
            <a:r>
              <a:rPr lang="fr-FR" sz="1400" dirty="0"/>
              <a:t>Méthodologie &amp; mesures</a:t>
            </a:r>
          </a:p>
          <a:p>
            <a:r>
              <a:rPr lang="fr-FR" sz="1400" dirty="0"/>
              <a:t>Mort</a:t>
            </a:r>
          </a:p>
          <a:p>
            <a:r>
              <a:rPr lang="fr-FR" sz="1400" dirty="0">
                <a:solidFill>
                  <a:schemeClr val="accent1"/>
                </a:solidFill>
              </a:rPr>
              <a:t>Objets mobiliers</a:t>
            </a:r>
          </a:p>
          <a:p>
            <a:r>
              <a:rPr lang="fr-FR" sz="1400" b="1" dirty="0"/>
              <a:t>Œuvres</a:t>
            </a:r>
            <a:r>
              <a:rPr lang="fr-FR" sz="1400" dirty="0"/>
              <a:t> </a:t>
            </a:r>
          </a:p>
          <a:p>
            <a:r>
              <a:rPr lang="fr-FR" sz="1400" dirty="0"/>
              <a:t>Organismes vivants - anatomie </a:t>
            </a:r>
          </a:p>
          <a:p>
            <a:r>
              <a:rPr lang="fr-FR" sz="1400" b="1" dirty="0"/>
              <a:t>Peuples &amp; cultures </a:t>
            </a:r>
          </a:p>
          <a:p>
            <a:r>
              <a:rPr lang="fr-FR" sz="1400" dirty="0"/>
              <a:t>Philosophie</a:t>
            </a:r>
          </a:p>
          <a:p>
            <a:r>
              <a:rPr lang="fr-FR" sz="1400" dirty="0"/>
              <a:t>Politique</a:t>
            </a:r>
          </a:p>
          <a:p>
            <a:r>
              <a:rPr lang="fr-FR" sz="1400" dirty="0"/>
              <a:t>Religion</a:t>
            </a:r>
          </a:p>
          <a:p>
            <a:r>
              <a:rPr lang="fr-FR" sz="1400" dirty="0"/>
              <a:t>Santé - corps - médecine</a:t>
            </a:r>
          </a:p>
          <a:p>
            <a:r>
              <a:rPr lang="fr-FR" sz="1400" dirty="0"/>
              <a:t>Site archéologique</a:t>
            </a:r>
          </a:p>
          <a:p>
            <a:r>
              <a:rPr lang="fr-FR" sz="1400" dirty="0"/>
              <a:t>Société</a:t>
            </a:r>
          </a:p>
          <a:p>
            <a:r>
              <a:rPr lang="fr-FR" sz="1400" dirty="0"/>
              <a:t>Terre - eau - feu</a:t>
            </a:r>
          </a:p>
          <a:p>
            <a:r>
              <a:rPr lang="fr-FR" sz="1400" dirty="0"/>
              <a:t>Vie économique</a:t>
            </a:r>
          </a:p>
          <a:p>
            <a:r>
              <a:rPr lang="fr-FR" sz="1400" dirty="0"/>
              <a:t>Vie financière</a:t>
            </a:r>
          </a:p>
          <a:p>
            <a:r>
              <a:rPr lang="fr-FR" sz="1400" dirty="0"/>
              <a:t>Vie quotidienne </a:t>
            </a:r>
          </a:p>
        </p:txBody>
      </p:sp>
      <p:sp>
        <p:nvSpPr>
          <p:cNvPr id="18" name="Flèche courbée vers le haut 17"/>
          <p:cNvSpPr/>
          <p:nvPr/>
        </p:nvSpPr>
        <p:spPr>
          <a:xfrm rot="792249">
            <a:off x="1078197" y="4918326"/>
            <a:ext cx="7939946" cy="12415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28142" y="3747414"/>
            <a:ext cx="206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PACTOLS - en cours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579075" y="5490499"/>
            <a:ext cx="279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PACTOLS - nouvelle version</a:t>
            </a:r>
          </a:p>
        </p:txBody>
      </p:sp>
    </p:spTree>
    <p:extLst>
      <p:ext uri="{BB962C8B-B14F-4D97-AF65-F5344CB8AC3E}">
        <p14:creationId xmlns:p14="http://schemas.microsoft.com/office/powerpoint/2010/main" val="348211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838200" y="403225"/>
            <a:ext cx="10515600" cy="1325563"/>
          </a:xfrm>
        </p:spPr>
        <p:txBody>
          <a:bodyPr/>
          <a:lstStyle/>
          <a:p>
            <a:r>
              <a:rPr lang="fr-FR" dirty="0"/>
              <a:t>Sources</a:t>
            </a:r>
            <a:br>
              <a:rPr lang="fr-FR" dirty="0"/>
            </a:br>
            <a:r>
              <a:rPr lang="fr-FR" dirty="0"/>
              <a:t>and Inspiration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21" name="Diagramme 20"/>
          <p:cNvGraphicFramePr/>
          <p:nvPr>
            <p:extLst>
              <p:ext uri="{D42A27DB-BD31-4B8C-83A1-F6EECF244321}">
                <p14:modId xmlns:p14="http://schemas.microsoft.com/office/powerpoint/2010/main" val="3468944161"/>
              </p:ext>
            </p:extLst>
          </p:nvPr>
        </p:nvGraphicFramePr>
        <p:xfrm>
          <a:off x="2871753" y="765110"/>
          <a:ext cx="8996785" cy="5373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8717CB5B-F59C-44A3-AEB8-D7C153242EF2}"/>
              </a:ext>
            </a:extLst>
          </p:cNvPr>
          <p:cNvSpPr/>
          <p:nvPr/>
        </p:nvSpPr>
        <p:spPr>
          <a:xfrm>
            <a:off x="8460828" y="5129212"/>
            <a:ext cx="414619" cy="1210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3653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Test on </a:t>
            </a:r>
            <a:r>
              <a:rPr lang="fr-FR" dirty="0" err="1"/>
              <a:t>Iconography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7726" y="1504076"/>
            <a:ext cx="1691132" cy="2408354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160210582"/>
              </p:ext>
            </p:extLst>
          </p:nvPr>
        </p:nvGraphicFramePr>
        <p:xfrm>
          <a:off x="3918858" y="1504076"/>
          <a:ext cx="6944049" cy="448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28655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Questions </a:t>
            </a:r>
            <a:r>
              <a:rPr lang="fr-FR" dirty="0" err="1"/>
              <a:t>after</a:t>
            </a:r>
            <a:r>
              <a:rPr lang="fr-FR" dirty="0"/>
              <a:t> the test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Where</a:t>
            </a:r>
            <a:r>
              <a:rPr lang="fr-FR" dirty="0"/>
              <a:t> do </a:t>
            </a:r>
            <a:r>
              <a:rPr lang="fr-FR" dirty="0" err="1"/>
              <a:t>we</a:t>
            </a:r>
            <a:r>
              <a:rPr lang="fr-FR" dirty="0"/>
              <a:t> put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Living </a:t>
            </a:r>
            <a:r>
              <a:rPr lang="fr-FR" dirty="0" err="1"/>
              <a:t>Organisms</a:t>
            </a:r>
            <a:r>
              <a:rPr lang="fr-FR" dirty="0"/>
              <a:t>: </a:t>
            </a:r>
          </a:p>
          <a:p>
            <a:pPr lvl="1"/>
            <a:r>
              <a:rPr lang="fr-FR" dirty="0"/>
              <a:t>plants, </a:t>
            </a:r>
            <a:r>
              <a:rPr lang="fr-FR" dirty="0" err="1"/>
              <a:t>animals</a:t>
            </a:r>
            <a:r>
              <a:rPr lang="fr-FR" dirty="0"/>
              <a:t>, </a:t>
            </a:r>
            <a:r>
              <a:rPr lang="fr-FR" dirty="0" err="1"/>
              <a:t>hominidae</a:t>
            </a:r>
            <a:r>
              <a:rPr lang="fr-FR" dirty="0"/>
              <a:t>…</a:t>
            </a:r>
          </a:p>
          <a:p>
            <a:r>
              <a:rPr lang="fr-FR" dirty="0" err="1"/>
              <a:t>Craftspeople</a:t>
            </a:r>
            <a:endParaRPr lang="fr-FR" dirty="0"/>
          </a:p>
          <a:p>
            <a:pPr lvl="1"/>
            <a:r>
              <a:rPr lang="fr-FR" dirty="0" err="1"/>
              <a:t>potter</a:t>
            </a:r>
            <a:r>
              <a:rPr lang="fr-FR" dirty="0"/>
              <a:t>, </a:t>
            </a:r>
            <a:r>
              <a:rPr lang="fr-FR" dirty="0" err="1"/>
              <a:t>blacksmith</a:t>
            </a:r>
            <a:r>
              <a:rPr lang="fr-FR" dirty="0"/>
              <a:t>, stone </a:t>
            </a:r>
            <a:r>
              <a:rPr lang="fr-FR" dirty="0" err="1"/>
              <a:t>knapper</a:t>
            </a:r>
            <a:r>
              <a:rPr lang="fr-FR" dirty="0"/>
              <a:t>…</a:t>
            </a:r>
          </a:p>
          <a:p>
            <a:r>
              <a:rPr lang="fr-FR" dirty="0" err="1"/>
              <a:t>Deities</a:t>
            </a:r>
            <a:r>
              <a:rPr lang="fr-FR" dirty="0"/>
              <a:t>: </a:t>
            </a:r>
            <a:r>
              <a:rPr lang="fr-FR" dirty="0" err="1"/>
              <a:t>roles</a:t>
            </a:r>
            <a:r>
              <a:rPr lang="fr-FR" dirty="0"/>
              <a:t> ou </a:t>
            </a:r>
            <a:r>
              <a:rPr lang="fr-FR" dirty="0" err="1"/>
              <a:t>functions</a:t>
            </a:r>
            <a:r>
              <a:rPr lang="fr-FR" dirty="0"/>
              <a:t> ?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DARIAH EU - Thesaurus maintenance WG Workshop, Heraklion, 28th September 2018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B404D-69EC-4B7F-BD46-2A1F331A451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</TotalTime>
  <Words>1583</Words>
  <Application>Microsoft Office PowerPoint</Application>
  <PresentationFormat>Grand écran</PresentationFormat>
  <Paragraphs>213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PACTOLS</vt:lpstr>
      <vt:lpstr>Thematic Scope</vt:lpstr>
      <vt:lpstr>Standardised, open, and collaborative</vt:lpstr>
      <vt:lpstr>Who is using PACTOLS ?</vt:lpstr>
      <vt:lpstr>Reorganisation for online dissemination</vt:lpstr>
      <vt:lpstr>Result of the reorganisation</vt:lpstr>
      <vt:lpstr>Sources and Inspiration</vt:lpstr>
      <vt:lpstr>A Test on Iconography</vt:lpstr>
      <vt:lpstr>Questions after the test</vt:lpstr>
      <vt:lpstr>       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backbone for the PACTOLS thesaurus ?</dc:title>
  <dc:creator>Evelyne.Sinigaglia</dc:creator>
  <cp:lastModifiedBy>Eve</cp:lastModifiedBy>
  <cp:revision>129</cp:revision>
  <dcterms:created xsi:type="dcterms:W3CDTF">2018-07-26T13:11:42Z</dcterms:created>
  <dcterms:modified xsi:type="dcterms:W3CDTF">2018-09-28T12:00:26Z</dcterms:modified>
</cp:coreProperties>
</file>