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9" r:id="rId3"/>
    <p:sldId id="265" r:id="rId4"/>
    <p:sldId id="261" r:id="rId5"/>
    <p:sldId id="262" r:id="rId6"/>
    <p:sldId id="266"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6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8FED8B-6DAE-4CFA-B393-714F55B83F69}" type="datetimeFigureOut">
              <a:rPr lang="en-US" smtClean="0"/>
              <a:t>9/27/2018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AACDD8-89C4-4A10-AB3B-F9041DAC9974}" type="slidenum">
              <a:rPr lang="en-US" smtClean="0"/>
              <a:t>‹#›</a:t>
            </a:fld>
            <a:endParaRPr lang="en-US"/>
          </a:p>
        </p:txBody>
      </p:sp>
    </p:spTree>
    <p:extLst>
      <p:ext uri="{BB962C8B-B14F-4D97-AF65-F5344CB8AC3E}">
        <p14:creationId xmlns:p14="http://schemas.microsoft.com/office/powerpoint/2010/main" val="7055613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Check</a:t>
            </a:r>
            <a:r>
              <a:rPr lang="en-US" baseline="0" dirty="0" smtClean="0"/>
              <a:t> notes in the next slide please… I’m not sure the criticism is valid here. </a:t>
            </a:r>
          </a:p>
          <a:p>
            <a:pPr marL="228600" indent="-228600">
              <a:buAutoNum type="arabicPeriod"/>
            </a:pPr>
            <a:r>
              <a:rPr lang="en-US" baseline="0" dirty="0" smtClean="0"/>
              <a:t>Anastasia will also be giving examples of this in her presentation of Vista. </a:t>
            </a:r>
            <a:endParaRPr lang="en-US" dirty="0"/>
          </a:p>
        </p:txBody>
      </p:sp>
      <p:sp>
        <p:nvSpPr>
          <p:cNvPr id="4" name="Slide Number Placeholder 3"/>
          <p:cNvSpPr>
            <a:spLocks noGrp="1"/>
          </p:cNvSpPr>
          <p:nvPr>
            <p:ph type="sldNum" sz="quarter" idx="10"/>
          </p:nvPr>
        </p:nvSpPr>
        <p:spPr/>
        <p:txBody>
          <a:bodyPr/>
          <a:lstStyle/>
          <a:p>
            <a:fld id="{8DAACDD8-89C4-4A10-AB3B-F9041DAC9974}" type="slidenum">
              <a:rPr lang="en-US" smtClean="0"/>
              <a:t>5</a:t>
            </a:fld>
            <a:endParaRPr lang="en-US"/>
          </a:p>
        </p:txBody>
      </p:sp>
    </p:spTree>
    <p:extLst>
      <p:ext uri="{BB962C8B-B14F-4D97-AF65-F5344CB8AC3E}">
        <p14:creationId xmlns:p14="http://schemas.microsoft.com/office/powerpoint/2010/main" val="1991156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Check</a:t>
            </a:r>
            <a:r>
              <a:rPr lang="en-US" baseline="0" dirty="0" smtClean="0"/>
              <a:t> notes in the next slide please… I’m not sure the criticism is valid here. </a:t>
            </a:r>
          </a:p>
          <a:p>
            <a:pPr marL="228600" indent="-228600">
              <a:buAutoNum type="arabicPeriod"/>
            </a:pPr>
            <a:r>
              <a:rPr lang="en-US" baseline="0" dirty="0" smtClean="0"/>
              <a:t>Anastasia will also be giving examples of this in her presentation </a:t>
            </a:r>
            <a:r>
              <a:rPr lang="en-US" baseline="0" smtClean="0"/>
              <a:t>of Vista. </a:t>
            </a:r>
            <a:endParaRPr lang="en-US" dirty="0"/>
          </a:p>
        </p:txBody>
      </p:sp>
      <p:sp>
        <p:nvSpPr>
          <p:cNvPr id="4" name="Slide Number Placeholder 3"/>
          <p:cNvSpPr>
            <a:spLocks noGrp="1"/>
          </p:cNvSpPr>
          <p:nvPr>
            <p:ph type="sldNum" sz="quarter" idx="10"/>
          </p:nvPr>
        </p:nvSpPr>
        <p:spPr/>
        <p:txBody>
          <a:bodyPr/>
          <a:lstStyle/>
          <a:p>
            <a:fld id="{8DAACDD8-89C4-4A10-AB3B-F9041DAC9974}" type="slidenum">
              <a:rPr lang="en-US" smtClean="0"/>
              <a:t>6</a:t>
            </a:fld>
            <a:endParaRPr lang="en-US"/>
          </a:p>
        </p:txBody>
      </p:sp>
    </p:spTree>
    <p:extLst>
      <p:ext uri="{BB962C8B-B14F-4D97-AF65-F5344CB8AC3E}">
        <p14:creationId xmlns:p14="http://schemas.microsoft.com/office/powerpoint/2010/main" val="518731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Martin, I think that this “</a:t>
            </a:r>
            <a:r>
              <a:rPr lang="en-US" sz="1200" b="0" i="0" u="none" strike="noStrike" kern="1200" dirty="0" err="1" smtClean="0">
                <a:solidFill>
                  <a:schemeClr val="tx1"/>
                </a:solidFill>
                <a:effectLst/>
                <a:latin typeface="+mn-lt"/>
                <a:ea typeface="+mn-ea"/>
                <a:cs typeface="+mn-cs"/>
              </a:rPr>
              <a:t>occurences</a:t>
            </a:r>
            <a:r>
              <a:rPr lang="en-US" sz="1200" b="0" i="0" u="none" strike="noStrike" kern="1200" dirty="0" smtClean="0">
                <a:solidFill>
                  <a:schemeClr val="tx1"/>
                </a:solidFill>
                <a:effectLst/>
                <a:latin typeface="+mn-lt"/>
                <a:ea typeface="+mn-ea"/>
                <a:cs typeface="+mn-cs"/>
              </a:rPr>
              <a:t>” refers to non-agentive (aka. non-volitional, non-causative) events -that are construed as events in so far as they correspond to “things happening” over a stretch of time and have actual or perceived external boundaries (an event of a sudden storm, an event of someone sneezing, an event of someone dozing-off, snow falling etc.) </a:t>
            </a:r>
            <a:endParaRPr lang="en-US" dirty="0" smtClean="0">
              <a:effectLst/>
            </a:endParaRPr>
          </a:p>
          <a:p>
            <a:pPr rtl="0"/>
            <a:r>
              <a:rPr lang="en-US" sz="1200" b="0" i="0" u="none" strike="noStrike" kern="1200" dirty="0" smtClean="0">
                <a:solidFill>
                  <a:schemeClr val="tx1"/>
                </a:solidFill>
                <a:effectLst/>
                <a:latin typeface="+mn-lt"/>
                <a:ea typeface="+mn-ea"/>
                <a:cs typeface="+mn-cs"/>
              </a:rPr>
              <a:t>There is a vast literature on that, </a:t>
            </a:r>
            <a:r>
              <a:rPr lang="en-US" sz="1200" b="0" i="0" u="none" strike="noStrike" kern="1200" dirty="0" err="1" smtClean="0">
                <a:solidFill>
                  <a:schemeClr val="tx1"/>
                </a:solidFill>
                <a:effectLst/>
                <a:latin typeface="+mn-lt"/>
                <a:ea typeface="+mn-ea"/>
                <a:cs typeface="+mn-cs"/>
              </a:rPr>
              <a:t>i</a:t>
            </a:r>
            <a:r>
              <a:rPr lang="en-US" sz="1200" b="0" i="0" u="none" strike="noStrike" kern="1200" dirty="0" smtClean="0">
                <a:solidFill>
                  <a:schemeClr val="tx1"/>
                </a:solidFill>
                <a:effectLst/>
                <a:latin typeface="+mn-lt"/>
                <a:ea typeface="+mn-ea"/>
                <a:cs typeface="+mn-cs"/>
              </a:rPr>
              <a:t> can share some of it if you want. But I’m not sure that the criticism is valid...They do not specifically define their activities </a:t>
            </a:r>
            <a:endParaRPr lang="en-US" dirty="0" smtClean="0">
              <a:effectLst/>
            </a:endParaRPr>
          </a:p>
        </p:txBody>
      </p:sp>
      <p:sp>
        <p:nvSpPr>
          <p:cNvPr id="4" name="Slide Number Placeholder 3"/>
          <p:cNvSpPr>
            <a:spLocks noGrp="1"/>
          </p:cNvSpPr>
          <p:nvPr>
            <p:ph type="sldNum" sz="quarter" idx="10"/>
          </p:nvPr>
        </p:nvSpPr>
        <p:spPr/>
        <p:txBody>
          <a:bodyPr/>
          <a:lstStyle/>
          <a:p>
            <a:fld id="{8DAACDD8-89C4-4A10-AB3B-F9041DAC9974}" type="slidenum">
              <a:rPr lang="en-US" smtClean="0"/>
              <a:t>7</a:t>
            </a:fld>
            <a:endParaRPr lang="en-US"/>
          </a:p>
        </p:txBody>
      </p:sp>
    </p:spTree>
    <p:extLst>
      <p:ext uri="{BB962C8B-B14F-4D97-AF65-F5344CB8AC3E}">
        <p14:creationId xmlns:p14="http://schemas.microsoft.com/office/powerpoint/2010/main" val="16729321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016"/>
            <a:ext cx="9144000" cy="6853968"/>
          </a:xfrm>
          <a:prstGeom prst="rect">
            <a:avLst/>
          </a:prstGeom>
        </p:spPr>
      </p:pic>
      <p:sp>
        <p:nvSpPr>
          <p:cNvPr id="2" name="Title 1"/>
          <p:cNvSpPr>
            <a:spLocks noGrp="1"/>
          </p:cNvSpPr>
          <p:nvPr>
            <p:ph type="ctrTitle"/>
          </p:nvPr>
        </p:nvSpPr>
        <p:spPr>
          <a:xfrm>
            <a:off x="685800" y="2895079"/>
            <a:ext cx="7772400" cy="1470025"/>
          </a:xfrm>
        </p:spPr>
        <p:txBody>
          <a:bodyPr>
            <a:normAutofit/>
          </a:bodyPr>
          <a:lstStyle>
            <a:lvl1pPr>
              <a:defRPr sz="200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4" name="Date Placeholder 3"/>
          <p:cNvSpPr>
            <a:spLocks noGrp="1"/>
          </p:cNvSpPr>
          <p:nvPr>
            <p:ph type="dt" sz="half" idx="10"/>
          </p:nvPr>
        </p:nvSpPr>
        <p:spPr>
          <a:xfrm>
            <a:off x="755576" y="0"/>
            <a:ext cx="2133600" cy="365125"/>
          </a:xfrm>
        </p:spPr>
        <p:txBody>
          <a:bodyPr/>
          <a:lstStyle>
            <a:lvl1pPr>
              <a:defRPr>
                <a:solidFill>
                  <a:schemeClr val="bg1"/>
                </a:solidFill>
              </a:defRPr>
            </a:lvl1pPr>
          </a:lstStyle>
          <a:p>
            <a:fld id="{E282D116-4745-40F9-BEF0-E187E8E94255}" type="datetimeFigureOut">
              <a:rPr lang="en-US" smtClean="0"/>
              <a:pPr/>
              <a:t>9/27/2018</a:t>
            </a:fld>
            <a:endParaRPr lang="en-US" dirty="0"/>
          </a:p>
        </p:txBody>
      </p:sp>
    </p:spTree>
    <p:extLst>
      <p:ext uri="{BB962C8B-B14F-4D97-AF65-F5344CB8AC3E}">
        <p14:creationId xmlns:p14="http://schemas.microsoft.com/office/powerpoint/2010/main" val="8255998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6018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100625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13"/>
            <a:ext cx="9144000" cy="6855774"/>
          </a:xfrm>
          <a:prstGeom prst="rect">
            <a:avLst/>
          </a:prstGeom>
        </p:spPr>
      </p:pic>
      <p:sp>
        <p:nvSpPr>
          <p:cNvPr id="2" name="Title 1"/>
          <p:cNvSpPr>
            <a:spLocks noGrp="1"/>
          </p:cNvSpPr>
          <p:nvPr>
            <p:ph type="title"/>
          </p:nvPr>
        </p:nvSpPr>
        <p:spPr/>
        <p:txBody>
          <a:bodyPr>
            <a:normAutofit/>
          </a:bodyPr>
          <a:lstStyle>
            <a:lvl1pPr>
              <a:defRPr sz="2000">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342900" indent="-342900">
              <a:buClr>
                <a:schemeClr val="accent1">
                  <a:lumMod val="75000"/>
                </a:schemeClr>
              </a:buClr>
              <a:buSzPct val="120000"/>
              <a:buFont typeface="Arial" panose="020B0604020202020204" pitchFamily="34" charset="0"/>
              <a:buChar char="•"/>
              <a:defRPr sz="2000"/>
            </a:lvl1pPr>
            <a:lvl2pPr marL="800100" indent="-342900">
              <a:buClr>
                <a:schemeClr val="tx2">
                  <a:lumMod val="60000"/>
                  <a:lumOff val="40000"/>
                </a:schemeClr>
              </a:buClr>
              <a:buFont typeface="Arial" panose="020B0604020202020204" pitchFamily="34" charset="0"/>
              <a:buChar char="•"/>
              <a:defRPr sz="2000"/>
            </a:lvl2pPr>
            <a:lvl3pPr>
              <a:buClr>
                <a:schemeClr val="tx2">
                  <a:lumMod val="40000"/>
                  <a:lumOff val="60000"/>
                </a:schemeClr>
              </a:buClr>
              <a:buSzPct val="80000"/>
              <a:defRPr sz="2000"/>
            </a:lvl3pPr>
            <a:lvl4pPr marL="1600200" indent="-228600">
              <a:buClr>
                <a:schemeClr val="tx2">
                  <a:lumMod val="40000"/>
                  <a:lumOff val="60000"/>
                </a:schemeClr>
              </a:buClr>
              <a:buSzPct val="70000"/>
              <a:buFont typeface="Arial" panose="020B0604020202020204" pitchFamily="34" charset="0"/>
              <a:buChar char="•"/>
              <a:defRPr sz="2000"/>
            </a:lvl4pPr>
            <a:lvl5pPr marL="2171700" indent="-342900">
              <a:buClr>
                <a:schemeClr val="tx2">
                  <a:lumMod val="40000"/>
                  <a:lumOff val="60000"/>
                </a:schemeClr>
              </a:buClr>
              <a:buSzPct val="60000"/>
              <a:buFont typeface="Arial" panose="020B0604020202020204" pitchFamily="34" charset="0"/>
              <a:buChar cha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830888" y="6376243"/>
            <a:ext cx="2133600" cy="365125"/>
          </a:xfrm>
        </p:spPr>
        <p:txBody>
          <a:bodyPr/>
          <a:lstStyle>
            <a:lvl1pPr>
              <a:defRPr>
                <a:solidFill>
                  <a:schemeClr val="accent1">
                    <a:lumMod val="75000"/>
                  </a:schemeClr>
                </a:solidFill>
              </a:defRPr>
            </a:lvl1pPr>
          </a:lstStyle>
          <a:p>
            <a:fld id="{2E995FA5-2D5C-4BCC-923F-84EBA2B6FD22}" type="slidenum">
              <a:rPr lang="en-US" smtClean="0"/>
              <a:pPr/>
              <a:t>‹#›</a:t>
            </a:fld>
            <a:endParaRPr lang="en-US" dirty="0"/>
          </a:p>
        </p:txBody>
      </p:sp>
    </p:spTree>
    <p:extLst>
      <p:ext uri="{BB962C8B-B14F-4D97-AF65-F5344CB8AC3E}">
        <p14:creationId xmlns:p14="http://schemas.microsoft.com/office/powerpoint/2010/main" val="20895908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31503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51798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82D116-4745-40F9-BEF0-E187E8E94255}" type="datetimeFigureOut">
              <a:rPr lang="en-US" smtClean="0"/>
              <a:t>9/27/2018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914262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82D116-4745-40F9-BEF0-E187E8E94255}" type="datetimeFigureOut">
              <a:rPr lang="en-US" smtClean="0"/>
              <a:t>9/27/2018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66158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82D116-4745-40F9-BEF0-E187E8E94255}" type="datetimeFigureOut">
              <a:rPr lang="en-US" smtClean="0"/>
              <a:t>9/27/2018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74336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1367036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850042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2D116-4745-40F9-BEF0-E187E8E94255}" type="datetimeFigureOut">
              <a:rPr lang="en-US" smtClean="0"/>
              <a:t>9/27/2018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995FA5-2D5C-4BCC-923F-84EBA2B6FD22}" type="slidenum">
              <a:rPr lang="en-US" smtClean="0"/>
              <a:t>‹#›</a:t>
            </a:fld>
            <a:endParaRPr lang="en-US"/>
          </a:p>
        </p:txBody>
      </p:sp>
    </p:spTree>
    <p:extLst>
      <p:ext uri="{BB962C8B-B14F-4D97-AF65-F5344CB8AC3E}">
        <p14:creationId xmlns:p14="http://schemas.microsoft.com/office/powerpoint/2010/main" val="4162094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Tree>
    <p:extLst>
      <p:ext uri="{BB962C8B-B14F-4D97-AF65-F5344CB8AC3E}">
        <p14:creationId xmlns:p14="http://schemas.microsoft.com/office/powerpoint/2010/main" val="32490926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568952" cy="6336704"/>
          </a:xfrm>
        </p:spPr>
        <p:txBody>
          <a:bodyPr anchor="ctr">
            <a:normAutofit/>
          </a:bodyPr>
          <a:lstStyle/>
          <a:p>
            <a:pPr>
              <a:spcBef>
                <a:spcPts val="600"/>
              </a:spcBef>
              <a:spcAft>
                <a:spcPts val="600"/>
              </a:spcAft>
            </a:pPr>
            <a:r>
              <a:rPr lang="en-US" sz="1800" dirty="0" smtClean="0"/>
              <a:t>The </a:t>
            </a:r>
            <a:r>
              <a:rPr lang="en-US" sz="1800" dirty="0"/>
              <a:t>DARIAH Thesaurus Maintenance Working Group has greatly benefited from the work undertaken by the Getty Vocabulary Program. </a:t>
            </a:r>
          </a:p>
          <a:p>
            <a:pPr>
              <a:spcBef>
                <a:spcPts val="0"/>
              </a:spcBef>
            </a:pPr>
            <a:r>
              <a:rPr lang="en-US" sz="1800" dirty="0"/>
              <a:t>The origins of the </a:t>
            </a:r>
            <a:r>
              <a:rPr lang="en-US" sz="1800" dirty="0">
                <a:solidFill>
                  <a:srgbClr val="FF0000"/>
                </a:solidFill>
              </a:rPr>
              <a:t>conceptualization</a:t>
            </a:r>
            <a:r>
              <a:rPr lang="en-US" sz="1800" dirty="0"/>
              <a:t> behind </a:t>
            </a:r>
            <a:endParaRPr lang="en-US" sz="1800" dirty="0" smtClean="0"/>
          </a:p>
          <a:p>
            <a:pPr lvl="1">
              <a:spcBef>
                <a:spcPts val="0"/>
              </a:spcBef>
            </a:pPr>
            <a:r>
              <a:rPr lang="en-US" sz="1700" b="1" dirty="0" smtClean="0"/>
              <a:t>the </a:t>
            </a:r>
            <a:r>
              <a:rPr lang="en-US" sz="1700" b="1" dirty="0" err="1"/>
              <a:t>BackBone</a:t>
            </a:r>
            <a:r>
              <a:rPr lang="en-US" sz="1700" b="1" dirty="0"/>
              <a:t> </a:t>
            </a:r>
            <a:r>
              <a:rPr lang="en-US" sz="1700" b="1" dirty="0" smtClean="0"/>
              <a:t>Thesaurus </a:t>
            </a:r>
            <a:r>
              <a:rPr lang="en-US" sz="1600" dirty="0" smtClean="0"/>
              <a:t>(the </a:t>
            </a:r>
            <a:r>
              <a:rPr lang="en-US" sz="1600" dirty="0"/>
              <a:t>outcome of our collective efforts in the Thesaurus Maintenance </a:t>
            </a:r>
            <a:r>
              <a:rPr lang="en-US" sz="1600" dirty="0" smtClean="0"/>
              <a:t>WG)</a:t>
            </a:r>
            <a:r>
              <a:rPr lang="en-US" sz="1800" dirty="0" smtClean="0"/>
              <a:t>,</a:t>
            </a:r>
          </a:p>
          <a:p>
            <a:pPr lvl="1">
              <a:spcBef>
                <a:spcPts val="0"/>
              </a:spcBef>
            </a:pPr>
            <a:r>
              <a:rPr lang="en-US" sz="1700" b="1" dirty="0" err="1" smtClean="0"/>
              <a:t>BBTalk</a:t>
            </a:r>
            <a:r>
              <a:rPr lang="en-US" sz="1800" dirty="0" smtClean="0"/>
              <a:t> </a:t>
            </a:r>
            <a:r>
              <a:rPr lang="en-US" sz="1600" dirty="0" smtClean="0"/>
              <a:t>(the </a:t>
            </a:r>
            <a:r>
              <a:rPr lang="en-US" sz="1600" dirty="0"/>
              <a:t>system to manage submissions for changes on the </a:t>
            </a:r>
            <a:r>
              <a:rPr lang="en-US" sz="1600" dirty="0" smtClean="0"/>
              <a:t>BBT)</a:t>
            </a:r>
            <a:r>
              <a:rPr lang="en-US" sz="1800" dirty="0" smtClean="0"/>
              <a:t>, </a:t>
            </a:r>
            <a:r>
              <a:rPr lang="en-US" sz="1800" dirty="0"/>
              <a:t>and </a:t>
            </a:r>
            <a:endParaRPr lang="en-US" sz="1800" dirty="0" smtClean="0"/>
          </a:p>
          <a:p>
            <a:pPr lvl="1">
              <a:spcBef>
                <a:spcPts val="0"/>
              </a:spcBef>
            </a:pPr>
            <a:r>
              <a:rPr lang="en-US" sz="1700" b="1" dirty="0" err="1" smtClean="0"/>
              <a:t>TheMaS</a:t>
            </a:r>
            <a:r>
              <a:rPr lang="en-US" sz="1800" dirty="0" smtClean="0"/>
              <a:t> </a:t>
            </a:r>
            <a:r>
              <a:rPr lang="en-US" sz="1600" dirty="0" smtClean="0"/>
              <a:t>(a thesauri </a:t>
            </a:r>
            <a:r>
              <a:rPr lang="en-US" sz="1600" dirty="0"/>
              <a:t>management </a:t>
            </a:r>
            <a:r>
              <a:rPr lang="en-US" sz="1600" dirty="0" smtClean="0"/>
              <a:t>system)</a:t>
            </a:r>
            <a:r>
              <a:rPr lang="en-US" sz="1800" dirty="0" smtClean="0"/>
              <a:t>, </a:t>
            </a:r>
          </a:p>
          <a:p>
            <a:pPr marL="457200" lvl="1" indent="0">
              <a:spcBef>
                <a:spcPts val="600"/>
              </a:spcBef>
              <a:spcAft>
                <a:spcPts val="600"/>
              </a:spcAft>
              <a:buNone/>
            </a:pPr>
            <a:r>
              <a:rPr lang="en-US" sz="1800" dirty="0" smtClean="0"/>
              <a:t>to </a:t>
            </a:r>
            <a:r>
              <a:rPr lang="en-US" sz="1800" dirty="0"/>
              <a:t>be presented here today, can be </a:t>
            </a:r>
            <a:r>
              <a:rPr lang="en-US" sz="1800" dirty="0" smtClean="0"/>
              <a:t>traced </a:t>
            </a:r>
            <a:r>
              <a:rPr lang="en-US" sz="1800" dirty="0"/>
              <a:t>back to the mid-90’s, when </a:t>
            </a:r>
            <a:r>
              <a:rPr lang="en-US" sz="1800" dirty="0" smtClean="0"/>
              <a:t>our Lab </a:t>
            </a:r>
            <a:r>
              <a:rPr lang="en-US" sz="1800" smtClean="0"/>
              <a:t>at ICS-FORTH engaged </a:t>
            </a:r>
            <a:r>
              <a:rPr lang="en-US" sz="1800" dirty="0"/>
              <a:t>in collaborative work with the </a:t>
            </a:r>
            <a:r>
              <a:rPr lang="en-US" sz="1800" dirty="0" smtClean="0"/>
              <a:t>Getty</a:t>
            </a:r>
            <a:r>
              <a:rPr lang="en-US" sz="1800" dirty="0"/>
              <a:t> </a:t>
            </a:r>
            <a:r>
              <a:rPr lang="en-US" sz="1800" dirty="0" smtClean="0"/>
              <a:t>Research Institute about a new thesaurus management tool und Joseph Bush. </a:t>
            </a:r>
            <a:endParaRPr lang="en-US" sz="1800" dirty="0"/>
          </a:p>
          <a:p>
            <a:pPr marL="457200" lvl="1" indent="0">
              <a:spcBef>
                <a:spcPts val="0"/>
              </a:spcBef>
              <a:buNone/>
            </a:pPr>
            <a:endParaRPr lang="en-US" sz="1800" dirty="0"/>
          </a:p>
          <a:p>
            <a:pPr>
              <a:spcBef>
                <a:spcPts val="0"/>
              </a:spcBef>
            </a:pPr>
            <a:endParaRPr lang="en-US" sz="1800" dirty="0"/>
          </a:p>
        </p:txBody>
      </p:sp>
    </p:spTree>
    <p:extLst>
      <p:ext uri="{BB962C8B-B14F-4D97-AF65-F5344CB8AC3E}">
        <p14:creationId xmlns:p14="http://schemas.microsoft.com/office/powerpoint/2010/main" val="42556942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568952" cy="6336704"/>
          </a:xfrm>
        </p:spPr>
        <p:txBody>
          <a:bodyPr anchor="ctr">
            <a:normAutofit/>
          </a:bodyPr>
          <a:lstStyle/>
          <a:p>
            <a:pPr>
              <a:spcBef>
                <a:spcPts val="600"/>
              </a:spcBef>
              <a:spcAft>
                <a:spcPts val="600"/>
              </a:spcAft>
            </a:pPr>
            <a:endParaRPr lang="en-US" sz="1800" dirty="0" smtClean="0"/>
          </a:p>
          <a:p>
            <a:pPr>
              <a:spcBef>
                <a:spcPts val="600"/>
              </a:spcBef>
              <a:spcAft>
                <a:spcPts val="600"/>
              </a:spcAft>
            </a:pPr>
            <a:r>
              <a:rPr lang="en-US" sz="1800" dirty="0" smtClean="0"/>
              <a:t>Through </a:t>
            </a:r>
            <a:r>
              <a:rPr lang="en-US" sz="1800" dirty="0"/>
              <a:t>this cooperation, </a:t>
            </a:r>
            <a:r>
              <a:rPr lang="en-US" sz="1800" dirty="0" smtClean="0"/>
              <a:t>our Lab </a:t>
            </a:r>
            <a:r>
              <a:rPr lang="en-US" sz="1800" dirty="0"/>
              <a:t>acquired first-hand experience regarding good practices on thesauri </a:t>
            </a:r>
            <a:r>
              <a:rPr lang="en-US" sz="1800" dirty="0" smtClean="0"/>
              <a:t>building. The BBT is a close interpretation of the guidelines given by the Getty for the AAT, which we regard as our basics, an homage...</a:t>
            </a:r>
          </a:p>
          <a:p>
            <a:pPr>
              <a:spcBef>
                <a:spcPts val="600"/>
              </a:spcBef>
              <a:spcAft>
                <a:spcPts val="600"/>
              </a:spcAft>
            </a:pPr>
            <a:r>
              <a:rPr lang="en-US" sz="1800" dirty="0" smtClean="0"/>
              <a:t> We further learned and modelled the </a:t>
            </a:r>
            <a:r>
              <a:rPr lang="en-US" sz="1800" dirty="0"/>
              <a:t>cooperative workflow </a:t>
            </a:r>
            <a:r>
              <a:rPr lang="en-US" sz="1800" dirty="0" smtClean="0"/>
              <a:t>–assumed </a:t>
            </a:r>
            <a:r>
              <a:rPr lang="en-US" sz="1800" dirty="0"/>
              <a:t>by the user community, editors and managers of the AAT, at the </a:t>
            </a:r>
            <a:r>
              <a:rPr lang="en-US" sz="1800" dirty="0" smtClean="0"/>
              <a:t>time, and later that from English Heritage.</a:t>
            </a:r>
          </a:p>
          <a:p>
            <a:pPr lvl="1">
              <a:spcBef>
                <a:spcPts val="0"/>
              </a:spcBef>
            </a:pPr>
            <a:r>
              <a:rPr lang="en-US" sz="1800" dirty="0" smtClean="0"/>
              <a:t>Both THEMAS, and BBT have their precursor at a SIS-TMS, a system developed as part of that collaboration.</a:t>
            </a:r>
          </a:p>
          <a:p>
            <a:pPr lvl="1">
              <a:spcBef>
                <a:spcPts val="0"/>
              </a:spcBef>
            </a:pPr>
            <a:r>
              <a:rPr lang="en-US" sz="1800" dirty="0" err="1" smtClean="0"/>
              <a:t>BBTalk</a:t>
            </a:r>
            <a:r>
              <a:rPr lang="en-US" sz="1800" dirty="0" smtClean="0"/>
              <a:t> has directly evolved from this </a:t>
            </a:r>
            <a:r>
              <a:rPr lang="en-US" sz="1800" dirty="0"/>
              <a:t>cooperative </a:t>
            </a:r>
            <a:r>
              <a:rPr lang="en-US" sz="1800" dirty="0" smtClean="0"/>
              <a:t>workflow, and the practices successfully employed in the CIDOC-CRM Special Interest Group. </a:t>
            </a:r>
            <a:endParaRPr lang="en-US" sz="1800" dirty="0"/>
          </a:p>
          <a:p>
            <a:pPr>
              <a:spcBef>
                <a:spcPts val="600"/>
              </a:spcBef>
              <a:spcAft>
                <a:spcPts val="600"/>
              </a:spcAft>
            </a:pPr>
            <a:r>
              <a:rPr lang="en-US" sz="1800" dirty="0" smtClean="0"/>
              <a:t>We </a:t>
            </a:r>
            <a:r>
              <a:rPr lang="en-US" sz="1800" dirty="0"/>
              <a:t>have further </a:t>
            </a:r>
            <a:r>
              <a:rPr lang="en-US" sz="1800" dirty="0" smtClean="0"/>
              <a:t>tried to stay as close as possible in the BBT to he </a:t>
            </a:r>
            <a:r>
              <a:rPr lang="en-US" sz="1800" dirty="0"/>
              <a:t>major facets </a:t>
            </a:r>
            <a:r>
              <a:rPr lang="en-US" sz="1800" dirty="0"/>
              <a:t>used</a:t>
            </a:r>
            <a:r>
              <a:rPr lang="en-US" sz="1800" dirty="0" smtClean="0"/>
              <a:t> </a:t>
            </a:r>
            <a:r>
              <a:rPr lang="en-US" sz="1800" dirty="0" smtClean="0"/>
              <a:t>in </a:t>
            </a:r>
            <a:r>
              <a:rPr lang="en-US" sz="1800" dirty="0"/>
              <a:t>the AAT. </a:t>
            </a:r>
            <a:endParaRPr lang="en-US" sz="1800" dirty="0" smtClean="0"/>
          </a:p>
          <a:p>
            <a:pPr lvl="1">
              <a:spcBef>
                <a:spcPts val="0"/>
              </a:spcBef>
            </a:pPr>
            <a:endParaRPr lang="en-US" sz="1800" dirty="0"/>
          </a:p>
          <a:p>
            <a:pPr>
              <a:spcBef>
                <a:spcPts val="0"/>
              </a:spcBef>
            </a:pPr>
            <a:endParaRPr lang="en-US" sz="1800" dirty="0"/>
          </a:p>
        </p:txBody>
      </p:sp>
    </p:spTree>
    <p:extLst>
      <p:ext uri="{BB962C8B-B14F-4D97-AF65-F5344CB8AC3E}">
        <p14:creationId xmlns:p14="http://schemas.microsoft.com/office/powerpoint/2010/main" val="8754206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0257" y="3944138"/>
            <a:ext cx="8568952" cy="5534278"/>
          </a:xfrm>
        </p:spPr>
        <p:txBody>
          <a:bodyPr>
            <a:normAutofit/>
          </a:bodyPr>
          <a:lstStyle/>
          <a:p>
            <a:pPr marL="457200" lvl="1" indent="0">
              <a:spcBef>
                <a:spcPts val="0"/>
              </a:spcBef>
              <a:buNone/>
            </a:pPr>
            <a:endParaRPr lang="en-US" sz="1800" dirty="0" smtClean="0"/>
          </a:p>
          <a:p>
            <a:pPr lvl="1">
              <a:spcBef>
                <a:spcPts val="0"/>
              </a:spcBef>
            </a:pPr>
            <a:endParaRPr lang="en-US" sz="1800" dirty="0" smtClean="0"/>
          </a:p>
          <a:p>
            <a:pPr lvl="1">
              <a:spcBef>
                <a:spcPts val="0"/>
              </a:spcBef>
            </a:pPr>
            <a:endParaRPr lang="en-US" sz="1800" dirty="0"/>
          </a:p>
          <a:p>
            <a:pPr>
              <a:spcBef>
                <a:spcPts val="0"/>
              </a:spcBef>
            </a:pPr>
            <a:endParaRPr lang="en-US" sz="1800" dirty="0"/>
          </a:p>
        </p:txBody>
      </p:sp>
      <p:pic>
        <p:nvPicPr>
          <p:cNvPr id="1026" name="Picture 2" descr="https://lh3.googleusercontent.com/bGq_k3MZls1DPMg4AKaK4iIl79rvo3vddkp4P9zD1Xb9k6KhSl5VWRDFAI6Z-WbyVsrOBWj333xrsoc_p8Ut2gLIlExmqeYNRxTQlmF_XIix4nsooAGHpHXvedwT0157G_-0LIm_ZA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620688"/>
            <a:ext cx="3384322" cy="536349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971600" y="459130"/>
            <a:ext cx="1872208" cy="279513"/>
          </a:xfrm>
          <a:prstGeom prst="rect">
            <a:avLst/>
          </a:prstGeom>
        </p:spPr>
      </p:pic>
      <p:pic>
        <p:nvPicPr>
          <p:cNvPr id="1028" name="Picture 4" descr="https://lh4.googleusercontent.com/A850jFxu3HUrowpqszOh8KfPjNOGqmgQVwi7ZrCHUROUL2hQuu8AZtgpo_fcuTqPIrVu7_k7v9Vu908bm3NWBxmsCZwdvG6Qgr8NKYq02TuvqfnMFDTV2LRlMLuKlach0YgdIySOd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4577" y="424874"/>
            <a:ext cx="3741308" cy="5668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70331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075240" cy="504056"/>
          </a:xfrm>
        </p:spPr>
        <p:txBody>
          <a:bodyPr/>
          <a:lstStyle/>
          <a:p>
            <a:r>
              <a:rPr lang="en-US" dirty="0"/>
              <a:t>Why build a meta-thesaurus from scratch?</a:t>
            </a:r>
          </a:p>
        </p:txBody>
      </p:sp>
      <p:sp>
        <p:nvSpPr>
          <p:cNvPr id="3" name="Content Placeholder 2"/>
          <p:cNvSpPr>
            <a:spLocks noGrp="1"/>
          </p:cNvSpPr>
          <p:nvPr>
            <p:ph idx="1"/>
          </p:nvPr>
        </p:nvSpPr>
        <p:spPr>
          <a:xfrm>
            <a:off x="457200" y="692696"/>
            <a:ext cx="8229600" cy="5433467"/>
          </a:xfrm>
        </p:spPr>
        <p:txBody>
          <a:bodyPr>
            <a:noAutofit/>
          </a:bodyPr>
          <a:lstStyle/>
          <a:p>
            <a:r>
              <a:rPr lang="en-US" sz="1800" dirty="0"/>
              <a:t>The BBT has a broader scope compared to the AAT. </a:t>
            </a:r>
          </a:p>
          <a:p>
            <a:pPr lvl="1"/>
            <a:r>
              <a:rPr lang="en-US" sz="1600" dirty="0"/>
              <a:t>The BBT aspires to develop a coherent, overarching thesaurus for the humanities, one that enables collaboration across the various humanities fields and cross-disciplinary retrieval</a:t>
            </a:r>
            <a:r>
              <a:rPr lang="en-US" sz="1600" dirty="0" smtClean="0"/>
              <a:t>,</a:t>
            </a:r>
          </a:p>
          <a:p>
            <a:pPr lvl="1"/>
            <a:r>
              <a:rPr lang="en-US" sz="1600" dirty="0"/>
              <a:t>B</a:t>
            </a:r>
            <a:r>
              <a:rPr lang="en-US" sz="1600" dirty="0" smtClean="0"/>
              <a:t>ut also all the information management terms we encounter in information aggregation and integration in research infrastructures.</a:t>
            </a:r>
            <a:endParaRPr lang="en-US" sz="1600" dirty="0"/>
          </a:p>
          <a:p>
            <a:pPr marL="457200" lvl="1" indent="0">
              <a:buNone/>
            </a:pPr>
            <a:r>
              <a:rPr lang="en-US" sz="1800" dirty="0" smtClean="0"/>
              <a:t>whereas </a:t>
            </a:r>
            <a:endParaRPr lang="en-US" sz="1800" dirty="0"/>
          </a:p>
          <a:p>
            <a:pPr lvl="1"/>
            <a:r>
              <a:rPr lang="en-US" sz="1600" dirty="0"/>
              <a:t>the AAT aims at providing the terminology needed to catalogue and retrieve information about the visual arts and architecture; [...] Terms in AAT may be used to describe art, architecture, decorative arts, material culture, and archival materials</a:t>
            </a:r>
            <a:r>
              <a:rPr lang="en-US" sz="1600" dirty="0" smtClean="0"/>
              <a:t>..</a:t>
            </a:r>
          </a:p>
          <a:p>
            <a:r>
              <a:rPr lang="en-US" sz="1600" dirty="0" smtClean="0"/>
              <a:t>The BBT….</a:t>
            </a:r>
          </a:p>
          <a:p>
            <a:pPr lvl="1"/>
            <a:r>
              <a:rPr lang="en-US" sz="1600" dirty="0" smtClean="0"/>
              <a:t>It </a:t>
            </a:r>
            <a:r>
              <a:rPr lang="en-US" sz="1600" dirty="0" smtClean="0"/>
              <a:t>tries to start without a historical bias from precursors, with a method of empirical abstraction applying strict </a:t>
            </a:r>
            <a:r>
              <a:rPr lang="en-US" sz="1600" dirty="0" err="1" smtClean="0"/>
              <a:t>IsA</a:t>
            </a:r>
            <a:r>
              <a:rPr lang="en-US" sz="1600" dirty="0" smtClean="0"/>
              <a:t> semantics and other </a:t>
            </a:r>
            <a:r>
              <a:rPr lang="en-US" sz="1600" dirty="0" smtClean="0"/>
              <a:t>principles</a:t>
            </a:r>
            <a:r>
              <a:rPr lang="en-US" sz="1600" dirty="0" smtClean="0"/>
              <a:t>, but without reinventing the wheel…</a:t>
            </a:r>
          </a:p>
          <a:p>
            <a:pPr lvl="1"/>
            <a:r>
              <a:rPr lang="en-US" sz="1600" dirty="0" smtClean="0"/>
              <a:t>It relies on effective mapping to important resources (AAT, CRM, EH,….) following the example of the UMLS!</a:t>
            </a:r>
            <a:endParaRPr lang="en-US" sz="1600" dirty="0"/>
          </a:p>
          <a:p>
            <a:pPr lvl="1"/>
            <a:r>
              <a:rPr lang="en-US" sz="1600" dirty="0" smtClean="0"/>
              <a:t>It aims at a wide, collaboratively built consensus, dynamically adapting to a growing scope.</a:t>
            </a:r>
          </a:p>
          <a:p>
            <a:pPr lvl="1"/>
            <a:r>
              <a:rPr lang="en-US" sz="1600" dirty="0" smtClean="0"/>
              <a:t>It aims at staying very small in order to manage its coherence and adaptation </a:t>
            </a:r>
            <a:endParaRPr lang="en-US" sz="1600" dirty="0"/>
          </a:p>
          <a:p>
            <a:pPr marL="0" indent="0">
              <a:buNone/>
            </a:pPr>
            <a:endParaRPr lang="en-US" sz="1800" dirty="0"/>
          </a:p>
        </p:txBody>
      </p:sp>
    </p:spTree>
    <p:extLst>
      <p:ext uri="{BB962C8B-B14F-4D97-AF65-F5344CB8AC3E}">
        <p14:creationId xmlns:p14="http://schemas.microsoft.com/office/powerpoint/2010/main" val="2219793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075240" cy="504056"/>
          </a:xfrm>
        </p:spPr>
        <p:txBody>
          <a:bodyPr/>
          <a:lstStyle/>
          <a:p>
            <a:r>
              <a:rPr lang="en-US" dirty="0"/>
              <a:t>Why build a meta-thesaurus from scratch?</a:t>
            </a:r>
          </a:p>
        </p:txBody>
      </p:sp>
      <p:sp>
        <p:nvSpPr>
          <p:cNvPr id="3" name="Content Placeholder 2"/>
          <p:cNvSpPr>
            <a:spLocks noGrp="1"/>
          </p:cNvSpPr>
          <p:nvPr>
            <p:ph idx="1"/>
          </p:nvPr>
        </p:nvSpPr>
        <p:spPr>
          <a:xfrm>
            <a:off x="457200" y="692696"/>
            <a:ext cx="8229600" cy="5433467"/>
          </a:xfrm>
        </p:spPr>
        <p:txBody>
          <a:bodyPr>
            <a:noAutofit/>
          </a:bodyPr>
          <a:lstStyle/>
          <a:p>
            <a:pPr fontAlgn="base"/>
            <a:r>
              <a:rPr lang="en-US" sz="1800" dirty="0" smtClean="0"/>
              <a:t>But also… </a:t>
            </a:r>
          </a:p>
          <a:p>
            <a:pPr fontAlgn="base"/>
            <a:r>
              <a:rPr lang="en-US" sz="1800" dirty="0" smtClean="0"/>
              <a:t>Trying to use </a:t>
            </a:r>
            <a:r>
              <a:rPr lang="en-US" sz="1800" dirty="0"/>
              <a:t>the AAT, </a:t>
            </a:r>
            <a:r>
              <a:rPr lang="en-US" sz="1800" dirty="0" smtClean="0"/>
              <a:t>we </a:t>
            </a:r>
            <a:r>
              <a:rPr lang="en-US" sz="1800" dirty="0"/>
              <a:t>were faced </a:t>
            </a:r>
            <a:r>
              <a:rPr lang="en-US" sz="1800" dirty="0" smtClean="0"/>
              <a:t>some </a:t>
            </a:r>
            <a:r>
              <a:rPr lang="en-US" sz="1800" dirty="0"/>
              <a:t>difficulties resulting from inconsistencies found in </a:t>
            </a:r>
            <a:r>
              <a:rPr lang="en-US" sz="1800" dirty="0" smtClean="0"/>
              <a:t>it. </a:t>
            </a:r>
            <a:endParaRPr lang="en-US" sz="1800" dirty="0"/>
          </a:p>
          <a:p>
            <a:pPr lvl="1"/>
            <a:r>
              <a:rPr lang="en-US" sz="1600" dirty="0"/>
              <a:t>f.i. events are defined as types of </a:t>
            </a:r>
            <a:r>
              <a:rPr lang="en-US" sz="1600" b="1" dirty="0"/>
              <a:t>intentional activities </a:t>
            </a:r>
            <a:r>
              <a:rPr lang="en-US" sz="1600" dirty="0"/>
              <a:t>(roughly speaking)</a:t>
            </a:r>
            <a:r>
              <a:rPr lang="en-US" sz="1600" dirty="0">
                <a:solidFill>
                  <a:srgbClr val="FF0000"/>
                </a:solidFill>
              </a:rPr>
              <a:t> </a:t>
            </a:r>
            <a:r>
              <a:rPr lang="en-US" sz="1600" dirty="0"/>
              <a:t>but subsumed under them, one can find pandemics and plagues (epidemics), births, metamorphosis, photosynthesis (biological events), a number of natural phenomena </a:t>
            </a:r>
            <a:r>
              <a:rPr lang="en-US" sz="1600" dirty="0"/>
              <a:t> </a:t>
            </a:r>
            <a:r>
              <a:rPr lang="en-US" sz="1600" dirty="0" smtClean="0"/>
              <a:t>  –</a:t>
            </a:r>
            <a:r>
              <a:rPr lang="en-US" sz="1600" dirty="0" smtClean="0"/>
              <a:t>non </a:t>
            </a:r>
            <a:r>
              <a:rPr lang="en-US" sz="1600" dirty="0"/>
              <a:t>of which can be construed as intentional. </a:t>
            </a:r>
          </a:p>
          <a:p>
            <a:pPr fontAlgn="base"/>
            <a:r>
              <a:rPr lang="en-US" sz="1800" dirty="0"/>
              <a:t>We understand that many systems modelled after the AAT have used this classification, event that people are accustomed to look for event types without caring that the classification as such violates the </a:t>
            </a:r>
            <a:r>
              <a:rPr lang="en-US" sz="1800" dirty="0" err="1"/>
              <a:t>IsA</a:t>
            </a:r>
            <a:r>
              <a:rPr lang="en-US" sz="1800" dirty="0"/>
              <a:t> </a:t>
            </a:r>
            <a:r>
              <a:rPr lang="en-US" sz="1800" dirty="0" err="1" smtClean="0"/>
              <a:t>subsumption</a:t>
            </a:r>
            <a:r>
              <a:rPr lang="en-US" sz="1800" dirty="0" smtClean="0"/>
              <a:t>, but it hinders reasoning in semantic applications.</a:t>
            </a:r>
          </a:p>
          <a:p>
            <a:pPr fontAlgn="base"/>
            <a:r>
              <a:rPr lang="en-US" sz="1800" dirty="0" smtClean="0"/>
              <a:t>A </a:t>
            </a:r>
            <a:r>
              <a:rPr lang="en-US" sz="1800" dirty="0"/>
              <a:t>change may be hard to implement, </a:t>
            </a:r>
            <a:r>
              <a:rPr lang="en-US" sz="1800" dirty="0" smtClean="0"/>
              <a:t>may be an external mapping as with the BBT is an easier compromise between established practice and intellectual rigor?</a:t>
            </a:r>
          </a:p>
          <a:p>
            <a:pPr fontAlgn="base"/>
            <a:r>
              <a:rPr lang="en-US" sz="1800" dirty="0" smtClean="0"/>
              <a:t>We are very much interested in collaboration with the Getty team, any criticism, and above all convergence!</a:t>
            </a:r>
            <a:endParaRPr lang="en-US" sz="1800" dirty="0"/>
          </a:p>
          <a:p>
            <a:pPr marL="0" indent="0">
              <a:buNone/>
            </a:pPr>
            <a:endParaRPr lang="en-US" sz="1800" dirty="0"/>
          </a:p>
        </p:txBody>
      </p:sp>
    </p:spTree>
    <p:extLst>
      <p:ext uri="{BB962C8B-B14F-4D97-AF65-F5344CB8AC3E}">
        <p14:creationId xmlns:p14="http://schemas.microsoft.com/office/powerpoint/2010/main" val="9883889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404664"/>
            <a:ext cx="8229600" cy="5721499"/>
          </a:xfrm>
        </p:spPr>
        <p:txBody>
          <a:bodyPr numCol="2" anchor="ctr">
            <a:normAutofit/>
          </a:bodyPr>
          <a:lstStyle/>
          <a:p>
            <a:pPr marL="0" indent="0">
              <a:buNone/>
            </a:pPr>
            <a:endParaRPr lang="en-US" sz="1600" b="1" dirty="0" smtClean="0"/>
          </a:p>
          <a:p>
            <a:pPr marL="0" indent="0">
              <a:buNone/>
            </a:pPr>
            <a:endParaRPr lang="en-US" sz="1600" b="1" dirty="0"/>
          </a:p>
          <a:p>
            <a:pPr marL="0" indent="0">
              <a:buNone/>
            </a:pPr>
            <a:r>
              <a:rPr lang="en-US" sz="1600" b="1" dirty="0" smtClean="0"/>
              <a:t>Events </a:t>
            </a:r>
            <a:r>
              <a:rPr lang="en-US" sz="1600" b="1" dirty="0"/>
              <a:t>(hierarchy name)</a:t>
            </a:r>
          </a:p>
          <a:p>
            <a:pPr marL="0" indent="0">
              <a:buNone/>
            </a:pPr>
            <a:r>
              <a:rPr lang="en-US" sz="1600" dirty="0"/>
              <a:t>Note: The Events hierarchy contains generic terms for occurrences, happenings, and occasions of a social, cultural, religious, or personal nature (e.g., "anniversaries," "concerts," "births," the names of holidays such as "Christmas"). It does not include one-time occurrences with proper names (e.g., "coronations" would be included, but not "Coronation of Charlemagne"). </a:t>
            </a:r>
            <a:endParaRPr lang="en-US" sz="1600" dirty="0" smtClean="0"/>
          </a:p>
          <a:p>
            <a:pPr marL="0" indent="0">
              <a:buNone/>
            </a:pPr>
            <a:r>
              <a:rPr lang="en-US" sz="1600" dirty="0" smtClean="0"/>
              <a:t>Relation </a:t>
            </a:r>
            <a:r>
              <a:rPr lang="en-US" sz="1600" dirty="0"/>
              <a:t>to other hierarchies: Terms for activities and methodologies associated with specific contexts (e.g., "researching," </a:t>
            </a:r>
            <a:r>
              <a:rPr lang="en-US" sz="1600" dirty="0" smtClean="0"/>
              <a:t>"adjudication") </a:t>
            </a:r>
            <a:r>
              <a:rPr lang="en-US" sz="1600" dirty="0"/>
              <a:t>are in the Functions hierarchy. Terms relating to actions performed with concrete objects and materials (e.g., "polishing"), are found in the Processes and Techniques hierarchy. Proper names for singular events are found in the CONA Iconography Authority</a:t>
            </a:r>
            <a:r>
              <a:rPr lang="en-US" sz="1600" dirty="0" smtClean="0"/>
              <a:t>.</a:t>
            </a:r>
          </a:p>
          <a:p>
            <a:pPr marL="0" indent="0">
              <a:buNone/>
            </a:pPr>
            <a:endParaRPr lang="en-US" sz="1600" dirty="0"/>
          </a:p>
          <a:p>
            <a:pPr marL="0" indent="0">
              <a:buNone/>
            </a:pPr>
            <a:endParaRPr lang="en-US" sz="1600" dirty="0" smtClean="0"/>
          </a:p>
          <a:p>
            <a:pPr marL="0" indent="0">
              <a:buNone/>
            </a:pPr>
            <a:endParaRPr lang="en-US" sz="1600" dirty="0"/>
          </a:p>
          <a:p>
            <a:pPr marL="0" indent="0">
              <a:buNone/>
            </a:pPr>
            <a:endParaRPr lang="en-US" sz="1600" dirty="0"/>
          </a:p>
        </p:txBody>
      </p:sp>
      <p:pic>
        <p:nvPicPr>
          <p:cNvPr id="2050" name="Picture 2" descr="https://lh4.googleusercontent.com/QIPoxNOrYG1vRgBjSi9lqjsaLMT2ZXDHqardTtMNqfSZ3xRYz4z6QpwzWBr10GtcDIEFWCdmj7O6vfHz8JH051kzu16hBVwltK9SXSIWfumc2QlYHaQgPoSKQuS7mPVQM4zsk-yD1j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7919" y="1340768"/>
            <a:ext cx="3988881" cy="3495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59695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chor="ctr"/>
          <a:lstStyle/>
          <a:p>
            <a:pPr marL="0" indent="0" algn="ctr">
              <a:buNone/>
            </a:pPr>
            <a:r>
              <a:rPr lang="en-US" dirty="0" smtClean="0"/>
              <a:t>Thank you! </a:t>
            </a:r>
            <a:endParaRPr lang="en-US" dirty="0"/>
          </a:p>
        </p:txBody>
      </p:sp>
    </p:spTree>
    <p:extLst>
      <p:ext uri="{BB962C8B-B14F-4D97-AF65-F5344CB8AC3E}">
        <p14:creationId xmlns:p14="http://schemas.microsoft.com/office/powerpoint/2010/main" val="2390107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ISLgr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262</TotalTime>
  <Words>928</Words>
  <Application>Microsoft Office PowerPoint</Application>
  <PresentationFormat>On-screen Show (4:3)</PresentationFormat>
  <Paragraphs>49</Paragraphs>
  <Slides>8</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PresentationISLgr2</vt:lpstr>
      <vt:lpstr>PowerPoint Presentation</vt:lpstr>
      <vt:lpstr>PowerPoint Presentation</vt:lpstr>
      <vt:lpstr>PowerPoint Presentation</vt:lpstr>
      <vt:lpstr>PowerPoint Presentation</vt:lpstr>
      <vt:lpstr>Why build a meta-thesaurus from scratch?</vt:lpstr>
      <vt:lpstr>Why build a meta-thesaurus from scratch?</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Korina Doerr</dc:creator>
  <cp:lastModifiedBy>Tsoulouha Eleni</cp:lastModifiedBy>
  <cp:revision>24</cp:revision>
  <dcterms:created xsi:type="dcterms:W3CDTF">2017-04-10T13:06:39Z</dcterms:created>
  <dcterms:modified xsi:type="dcterms:W3CDTF">2018-09-27T08:45:39Z</dcterms:modified>
</cp:coreProperties>
</file>