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6" r:id="rId3"/>
    <p:sldId id="267" r:id="rId4"/>
    <p:sldId id="268" r:id="rId5"/>
    <p:sldId id="280" r:id="rId6"/>
    <p:sldId id="269" r:id="rId7"/>
    <p:sldId id="281" r:id="rId8"/>
    <p:sldId id="270" r:id="rId9"/>
    <p:sldId id="271" r:id="rId10"/>
    <p:sldId id="272" r:id="rId11"/>
    <p:sldId id="273" r:id="rId12"/>
    <p:sldId id="274" r:id="rId13"/>
    <p:sldId id="275" r:id="rId14"/>
    <p:sldId id="276" r:id="rId15"/>
    <p:sldId id="278" r:id="rId16"/>
    <p:sldId id="279" r:id="rId1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6" autoAdjust="0"/>
    <p:restoredTop sz="94660"/>
  </p:normalViewPr>
  <p:slideViewPr>
    <p:cSldViewPr snapToGrid="0">
      <p:cViewPr varScale="1">
        <p:scale>
          <a:sx n="111" d="100"/>
          <a:sy n="111" d="100"/>
        </p:scale>
        <p:origin x="65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11"/>
          </p:nvPr>
        </p:nvSpPr>
        <p:spPr/>
        <p:txBody>
          <a:bodyPr/>
          <a:lstStyle/>
          <a:p>
            <a:endParaRPr lang="el-GR">
              <a:solidFill>
                <a:prstClr val="black">
                  <a:tint val="75000"/>
                </a:prstClr>
              </a:solidFill>
            </a:endParaRP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1588137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11"/>
          </p:nvPr>
        </p:nvSpPr>
        <p:spPr/>
        <p:txBody>
          <a:bodyPr/>
          <a:lstStyle/>
          <a:p>
            <a:endParaRPr lang="el-GR">
              <a:solidFill>
                <a:prstClr val="black">
                  <a:tint val="75000"/>
                </a:prstClr>
              </a:solidFill>
            </a:endParaRP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2391696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11"/>
          </p:nvPr>
        </p:nvSpPr>
        <p:spPr/>
        <p:txBody>
          <a:bodyPr/>
          <a:lstStyle/>
          <a:p>
            <a:endParaRPr lang="el-GR">
              <a:solidFill>
                <a:prstClr val="black">
                  <a:tint val="75000"/>
                </a:prstClr>
              </a:solidFill>
            </a:endParaRP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3857802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11"/>
          </p:nvPr>
        </p:nvSpPr>
        <p:spPr/>
        <p:txBody>
          <a:bodyPr/>
          <a:lstStyle/>
          <a:p>
            <a:endParaRPr lang="el-GR">
              <a:solidFill>
                <a:prstClr val="black">
                  <a:tint val="75000"/>
                </a:prstClr>
              </a:solidFill>
            </a:endParaRP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376073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11"/>
          </p:nvPr>
        </p:nvSpPr>
        <p:spPr/>
        <p:txBody>
          <a:bodyPr/>
          <a:lstStyle/>
          <a:p>
            <a:endParaRPr lang="el-GR">
              <a:solidFill>
                <a:prstClr val="black">
                  <a:tint val="75000"/>
                </a:prstClr>
              </a:solidFill>
            </a:endParaRP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1594831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6" name="Θέση υποσέλιδου 5"/>
          <p:cNvSpPr>
            <a:spLocks noGrp="1"/>
          </p:cNvSpPr>
          <p:nvPr>
            <p:ph type="ftr" sz="quarter" idx="11"/>
          </p:nvPr>
        </p:nvSpPr>
        <p:spPr/>
        <p:txBody>
          <a:bodyPr/>
          <a:lstStyle/>
          <a:p>
            <a:endParaRPr lang="el-GR">
              <a:solidFill>
                <a:prstClr val="black">
                  <a:tint val="75000"/>
                </a:prstClr>
              </a:solidFill>
            </a:endParaRP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3019146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8" name="Θέση υποσέλιδου 7"/>
          <p:cNvSpPr>
            <a:spLocks noGrp="1"/>
          </p:cNvSpPr>
          <p:nvPr>
            <p:ph type="ftr" sz="quarter" idx="11"/>
          </p:nvPr>
        </p:nvSpPr>
        <p:spPr/>
        <p:txBody>
          <a:bodyPr/>
          <a:lstStyle/>
          <a:p>
            <a:endParaRPr lang="el-GR">
              <a:solidFill>
                <a:prstClr val="black">
                  <a:tint val="75000"/>
                </a:prstClr>
              </a:solidFill>
            </a:endParaRPr>
          </a:p>
        </p:txBody>
      </p:sp>
      <p:sp>
        <p:nvSpPr>
          <p:cNvPr id="9" name="Θέση αριθμού διαφάνειας 8"/>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416492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4" name="Θέση υποσέλιδου 3"/>
          <p:cNvSpPr>
            <a:spLocks noGrp="1"/>
          </p:cNvSpPr>
          <p:nvPr>
            <p:ph type="ftr" sz="quarter" idx="11"/>
          </p:nvPr>
        </p:nvSpPr>
        <p:spPr/>
        <p:txBody>
          <a:bodyPr/>
          <a:lstStyle/>
          <a:p>
            <a:endParaRPr lang="el-GR">
              <a:solidFill>
                <a:prstClr val="black">
                  <a:tint val="75000"/>
                </a:prstClr>
              </a:solidFill>
            </a:endParaRPr>
          </a:p>
        </p:txBody>
      </p:sp>
      <p:sp>
        <p:nvSpPr>
          <p:cNvPr id="5" name="Θέση αριθμού διαφάνειας 4"/>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587992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3" name="Θέση υποσέλιδου 2"/>
          <p:cNvSpPr>
            <a:spLocks noGrp="1"/>
          </p:cNvSpPr>
          <p:nvPr>
            <p:ph type="ftr" sz="quarter" idx="11"/>
          </p:nvPr>
        </p:nvSpPr>
        <p:spPr/>
        <p:txBody>
          <a:bodyPr/>
          <a:lstStyle/>
          <a:p>
            <a:endParaRPr lang="el-GR">
              <a:solidFill>
                <a:prstClr val="black">
                  <a:tint val="75000"/>
                </a:prstClr>
              </a:solidFill>
            </a:endParaRPr>
          </a:p>
        </p:txBody>
      </p:sp>
      <p:sp>
        <p:nvSpPr>
          <p:cNvPr id="4" name="Θέση αριθμού διαφάνειας 3"/>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2937305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6" name="Θέση υποσέλιδου 5"/>
          <p:cNvSpPr>
            <a:spLocks noGrp="1"/>
          </p:cNvSpPr>
          <p:nvPr>
            <p:ph type="ftr" sz="quarter" idx="11"/>
          </p:nvPr>
        </p:nvSpPr>
        <p:spPr/>
        <p:txBody>
          <a:bodyPr/>
          <a:lstStyle/>
          <a:p>
            <a:endParaRPr lang="el-GR">
              <a:solidFill>
                <a:prstClr val="black">
                  <a:tint val="75000"/>
                </a:prstClr>
              </a:solidFill>
            </a:endParaRP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2910654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6" name="Θέση υποσέλιδου 5"/>
          <p:cNvSpPr>
            <a:spLocks noGrp="1"/>
          </p:cNvSpPr>
          <p:nvPr>
            <p:ph type="ftr" sz="quarter" idx="11"/>
          </p:nvPr>
        </p:nvSpPr>
        <p:spPr/>
        <p:txBody>
          <a:bodyPr/>
          <a:lstStyle/>
          <a:p>
            <a:endParaRPr lang="el-GR">
              <a:solidFill>
                <a:prstClr val="black">
                  <a:tint val="75000"/>
                </a:prstClr>
              </a:solidFill>
            </a:endParaRP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3665367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C03064-90F0-4994-AF33-F6DB10C26FDB}" type="datetimeFigureOut">
              <a:rPr lang="el-GR" smtClean="0">
                <a:solidFill>
                  <a:prstClr val="black">
                    <a:tint val="75000"/>
                  </a:prstClr>
                </a:solidFill>
              </a:rPr>
              <a:pPr/>
              <a:t>28/9/2018</a:t>
            </a:fld>
            <a:endParaRPr lang="el-GR">
              <a:solidFill>
                <a:prstClr val="black">
                  <a:tint val="75000"/>
                </a:prstClr>
              </a:solidFill>
            </a:endParaRP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solidFill>
                <a:prstClr val="black">
                  <a:tint val="75000"/>
                </a:prstClr>
              </a:solidFill>
            </a:endParaRP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1219F-8BD8-452A-90B9-09341F6E2C09}" type="slidenum">
              <a:rPr lang="el-GR" smtClean="0">
                <a:solidFill>
                  <a:prstClr val="black">
                    <a:tint val="75000"/>
                  </a:prstClr>
                </a:solidFill>
              </a:rPr>
              <a:pPr/>
              <a:t>‹#›</a:t>
            </a:fld>
            <a:endParaRPr lang="el-GR">
              <a:solidFill>
                <a:prstClr val="black">
                  <a:tint val="75000"/>
                </a:prstClr>
              </a:solidFill>
            </a:endParaRPr>
          </a:p>
        </p:txBody>
      </p:sp>
    </p:spTree>
    <p:extLst>
      <p:ext uri="{BB962C8B-B14F-4D97-AF65-F5344CB8AC3E}">
        <p14:creationId xmlns:p14="http://schemas.microsoft.com/office/powerpoint/2010/main" val="3927951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hyperlink" Target="http://www.backbonethesaurus.eu/BBTalk" TargetMode="External"/><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tiff"/><Relationship Id="rId5" Type="http://schemas.openxmlformats.org/officeDocument/2006/relationships/image" Target="../media/image2.jpe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openxmlformats.org/officeDocument/2006/relationships/image" Target="../media/image3.tiff"/><Relationship Id="rId3" Type="http://schemas.openxmlformats.org/officeDocument/2006/relationships/hyperlink" Target="http://www.oeaw.ac.at/acdh" TargetMode="External"/><Relationship Id="rId7" Type="http://schemas.openxmlformats.org/officeDocument/2006/relationships/image" Target="../media/image2.jpeg"/><Relationship Id="rId2" Type="http://schemas.openxmlformats.org/officeDocument/2006/relationships/hyperlink" Target="http://skosmos.org/"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vocabs.dariah.eu/backbone_thesaurus" TargetMode="External"/><Relationship Id="rId4" Type="http://schemas.openxmlformats.org/officeDocument/2006/relationships/hyperlink" Target="https://vocabs.dariah.eu/backbone_thesauru" TargetMode="External"/><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1073426"/>
            <a:ext cx="11530415" cy="3803374"/>
          </a:xfrm>
        </p:spPr>
        <p:txBody>
          <a:bodyPr anchor="ctr">
            <a:normAutofit/>
          </a:bodyPr>
          <a:lstStyle/>
          <a:p>
            <a:r>
              <a:rPr lang="en-US" sz="4800" b="1" dirty="0"/>
              <a:t>Thesaurus Maintenance WG</a:t>
            </a:r>
            <a:br>
              <a:rPr lang="en-US" sz="4800" dirty="0"/>
            </a:br>
            <a:r>
              <a:rPr lang="en-US" sz="4800" dirty="0"/>
              <a:t> </a:t>
            </a:r>
            <a:br>
              <a:rPr lang="en-US" sz="4800" dirty="0"/>
            </a:br>
            <a:r>
              <a:rPr lang="en-US" sz="4800" dirty="0"/>
              <a:t>Developing a model for sustainable interoperable thesauri maintenance</a:t>
            </a:r>
            <a:br>
              <a:rPr lang="en-US" sz="4800" dirty="0"/>
            </a:br>
            <a:r>
              <a:rPr lang="en-US" sz="4800" dirty="0"/>
              <a:t> </a:t>
            </a:r>
            <a:r>
              <a:rPr lang="en-US" sz="2800" dirty="0"/>
              <a:t>Helen </a:t>
            </a:r>
            <a:r>
              <a:rPr lang="en-US" sz="2800" dirty="0" err="1"/>
              <a:t>Goulis</a:t>
            </a:r>
            <a:endParaRPr lang="el-GR" sz="2800" dirty="0"/>
          </a:p>
        </p:txBody>
      </p:sp>
      <p:sp>
        <p:nvSpPr>
          <p:cNvPr id="3" name="Υπότιτλος 2"/>
          <p:cNvSpPr>
            <a:spLocks noGrp="1"/>
          </p:cNvSpPr>
          <p:nvPr>
            <p:ph type="subTitle" idx="1"/>
          </p:nvPr>
        </p:nvSpPr>
        <p:spPr>
          <a:xfrm>
            <a:off x="331385" y="4876800"/>
            <a:ext cx="11530415" cy="719667"/>
          </a:xfrm>
        </p:spPr>
        <p:txBody>
          <a:bodyPr anchor="ctr"/>
          <a:lstStyle/>
          <a:p>
            <a:r>
              <a:rPr lang="en-US" dirty="0"/>
              <a:t>FORTH,</a:t>
            </a:r>
            <a:r>
              <a:rPr lang="el-GR" dirty="0"/>
              <a:t> </a:t>
            </a:r>
            <a:r>
              <a:rPr lang="en-US" dirty="0"/>
              <a:t>HERAKLIO</a:t>
            </a:r>
            <a:r>
              <a:rPr lang="el-GR" dirty="0"/>
              <a:t>Ν</a:t>
            </a:r>
            <a:r>
              <a:rPr lang="en-US" dirty="0"/>
              <a:t>,</a:t>
            </a:r>
            <a:r>
              <a:rPr lang="en-US" dirty="0">
                <a:solidFill>
                  <a:srgbClr val="0870AC"/>
                </a:solidFill>
              </a:rPr>
              <a:t> </a:t>
            </a:r>
            <a:r>
              <a:rPr lang="el-GR" dirty="0"/>
              <a:t>28</a:t>
            </a:r>
            <a:r>
              <a:rPr lang="en-US" dirty="0"/>
              <a:t>/09/</a:t>
            </a:r>
            <a:r>
              <a:rPr lang="el-GR" dirty="0"/>
              <a:t>18</a:t>
            </a:r>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0058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A flagship outcome: The BBT (the scheme)</a:t>
            </a:r>
            <a:endParaRPr lang="el-GR" sz="2800" b="1" dirty="0"/>
          </a:p>
        </p:txBody>
      </p:sp>
      <p:sp>
        <p:nvSpPr>
          <p:cNvPr id="6" name="Θέση περιεχομένου 5"/>
          <p:cNvSpPr>
            <a:spLocks noGrp="1"/>
          </p:cNvSpPr>
          <p:nvPr>
            <p:ph idx="1"/>
          </p:nvPr>
        </p:nvSpPr>
        <p:spPr>
          <a:xfrm>
            <a:off x="331385" y="1391707"/>
            <a:ext cx="11530415" cy="4349136"/>
          </a:xfrm>
        </p:spPr>
        <p:txBody>
          <a:bodyPr/>
          <a:lstStyle/>
          <a:p>
            <a:pPr marL="0" indent="0">
              <a:buNone/>
            </a:pPr>
            <a:r>
              <a:rPr lang="en-US" sz="2600" dirty="0"/>
              <a:t>A faceted classification scheme that enables intersubjective and interdisciplinary classification development and integration. </a:t>
            </a:r>
          </a:p>
          <a:p>
            <a:pPr marL="0" indent="0">
              <a:buNone/>
            </a:pPr>
            <a:r>
              <a:rPr lang="en-US" sz="2600" dirty="0">
                <a:effectLst>
                  <a:outerShdw blurRad="38037" dist="37630" dir="2700000">
                    <a:srgbClr val="C0C0C0"/>
                  </a:outerShdw>
                </a:effectLst>
              </a:rPr>
              <a:t>Main characteristics:</a:t>
            </a:r>
            <a:endParaRPr lang="en-US" sz="2600" dirty="0"/>
          </a:p>
          <a:p>
            <a:pPr marL="2047875" lvl="0" indent="-222250">
              <a:buBlip>
                <a:blip r:embed="rId2"/>
              </a:buBlip>
            </a:pPr>
            <a:r>
              <a:rPr lang="en-US" sz="2600" dirty="0"/>
              <a:t>  Faceted classification</a:t>
            </a:r>
          </a:p>
          <a:p>
            <a:pPr marL="2047875" lvl="0" indent="-222250">
              <a:buBlip>
                <a:blip r:embed="rId2"/>
              </a:buBlip>
            </a:pPr>
            <a:r>
              <a:rPr lang="en-US" sz="2600" dirty="0"/>
              <a:t>  Categorical semantics</a:t>
            </a:r>
          </a:p>
          <a:p>
            <a:pPr marL="2047875" lvl="0" indent="-222250">
              <a:buBlip>
                <a:blip r:embed="rId2"/>
              </a:buBlip>
            </a:pPr>
            <a:r>
              <a:rPr lang="en-US" sz="2600" dirty="0"/>
              <a:t>  Bottom-up method</a:t>
            </a:r>
          </a:p>
          <a:p>
            <a:pPr marL="2047875" lvl="0" indent="-222250">
              <a:buBlip>
                <a:blip r:embed="rId2"/>
              </a:buBlip>
            </a:pPr>
            <a:r>
              <a:rPr lang="en-US" sz="2600" dirty="0"/>
              <a:t>  Small number of concepts</a:t>
            </a:r>
          </a:p>
          <a:p>
            <a:pPr marL="2047875" lvl="0" indent="-222250">
              <a:buBlip>
                <a:blip r:embed="rId2"/>
              </a:buBlip>
            </a:pPr>
            <a:r>
              <a:rPr lang="en-US" sz="2600" dirty="0"/>
              <a:t>  Context independent upper level concepts</a:t>
            </a:r>
          </a:p>
          <a:p>
            <a:pPr marL="2047875" lvl="0" indent="-222250">
              <a:buBlip>
                <a:blip r:embed="rId2"/>
              </a:buBlip>
            </a:pPr>
            <a:r>
              <a:rPr lang="en-US" sz="2600" dirty="0"/>
              <a:t>  Definition of concepts on the basis of their intentionality</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416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A flagship outcome: The BBT (Aims)</a:t>
            </a:r>
            <a:endParaRPr lang="el-GR" sz="2800" b="1" dirty="0"/>
          </a:p>
        </p:txBody>
      </p:sp>
      <p:sp>
        <p:nvSpPr>
          <p:cNvPr id="6" name="Θέση περιεχομένου 5"/>
          <p:cNvSpPr>
            <a:spLocks noGrp="1"/>
          </p:cNvSpPr>
          <p:nvPr>
            <p:ph idx="1"/>
          </p:nvPr>
        </p:nvSpPr>
        <p:spPr>
          <a:xfrm>
            <a:off x="331385" y="1391706"/>
            <a:ext cx="11530415" cy="4785257"/>
          </a:xfrm>
        </p:spPr>
        <p:txBody>
          <a:bodyPr/>
          <a:lstStyle/>
          <a:p>
            <a:pPr marL="0" lvl="0" indent="0">
              <a:buNone/>
            </a:pPr>
            <a:endParaRPr lang="en-US" sz="2600" dirty="0"/>
          </a:p>
          <a:p>
            <a:pPr marL="0" lvl="0" indent="0">
              <a:buNone/>
            </a:pPr>
            <a:r>
              <a:rPr lang="en-US" sz="2600" dirty="0"/>
              <a:t>Aims:</a:t>
            </a:r>
          </a:p>
          <a:p>
            <a:pPr marL="0" lvl="0" indent="0">
              <a:buNone/>
            </a:pPr>
            <a:endParaRPr lang="en-US" sz="2600" dirty="0"/>
          </a:p>
          <a:p>
            <a:pPr marL="627063" lvl="0" indent="-627063">
              <a:buBlip>
                <a:blip r:embed="rId2"/>
              </a:buBlip>
            </a:pPr>
            <a:r>
              <a:rPr lang="en-US" sz="2600" dirty="0"/>
              <a:t>Access, compatibility and comparison across heterogeneous classification systems and </a:t>
            </a:r>
          </a:p>
          <a:p>
            <a:pPr marL="0" lvl="0" indent="0">
              <a:buNone/>
            </a:pPr>
            <a:endParaRPr lang="en-US" sz="2600" dirty="0"/>
          </a:p>
          <a:p>
            <a:pPr marL="627063" lvl="0" indent="-627063">
              <a:buBlip>
                <a:blip r:embed="rId2"/>
              </a:buBlip>
            </a:pPr>
            <a:r>
              <a:rPr lang="en-US" sz="2600" dirty="0"/>
              <a:t>Collaboration across the various humanities fields</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91381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Developing tools and services (</a:t>
            </a:r>
            <a:r>
              <a:rPr lang="en-US" sz="2800" b="1" dirty="0" err="1"/>
              <a:t>BBTalk</a:t>
            </a:r>
            <a:r>
              <a:rPr lang="en-US" sz="2800" b="1" dirty="0"/>
              <a:t>)</a:t>
            </a:r>
            <a:endParaRPr lang="el-GR" sz="2800" b="1" dirty="0"/>
          </a:p>
        </p:txBody>
      </p:sp>
      <p:sp>
        <p:nvSpPr>
          <p:cNvPr id="6" name="Θέση περιεχομένου 5"/>
          <p:cNvSpPr>
            <a:spLocks noGrp="1"/>
          </p:cNvSpPr>
          <p:nvPr>
            <p:ph idx="1"/>
          </p:nvPr>
        </p:nvSpPr>
        <p:spPr>
          <a:xfrm>
            <a:off x="331385" y="1391706"/>
            <a:ext cx="11530415" cy="4785257"/>
          </a:xfrm>
        </p:spPr>
        <p:txBody>
          <a:bodyPr>
            <a:normAutofit/>
          </a:bodyPr>
          <a:lstStyle/>
          <a:p>
            <a:pPr marL="0" indent="0">
              <a:buNone/>
            </a:pPr>
            <a:endParaRPr lang="en-US" sz="2200" dirty="0"/>
          </a:p>
          <a:p>
            <a:pPr marL="0" indent="0">
              <a:buNone/>
            </a:pPr>
            <a:r>
              <a:rPr lang="en-US" sz="2200" dirty="0"/>
              <a:t>A set of tools are set around the BBT enabling the information management chain and are an innovative service for publishing and integrating humanities thesauri data in FAIR fashion. </a:t>
            </a:r>
            <a:br>
              <a:rPr lang="en-US" sz="2200" dirty="0"/>
            </a:br>
            <a:endParaRPr lang="en-US" sz="2200" dirty="0"/>
          </a:p>
          <a:p>
            <a:pPr marL="0" lvl="0" indent="0">
              <a:buNone/>
            </a:pPr>
            <a:r>
              <a:rPr lang="en-US" sz="2200" dirty="0"/>
              <a:t>   </a:t>
            </a:r>
            <a:r>
              <a:rPr lang="en-US" sz="2200" dirty="0" err="1"/>
              <a:t>BBTalk</a:t>
            </a:r>
            <a:r>
              <a:rPr lang="en-US" sz="2200" dirty="0"/>
              <a:t>, the thesaurus submission and connection management tool that:</a:t>
            </a:r>
          </a:p>
          <a:p>
            <a:pPr marL="936625" lvl="0" indent="-484188">
              <a:buBlip>
                <a:blip r:embed="rId2"/>
              </a:buBlip>
            </a:pPr>
            <a:r>
              <a:rPr lang="en-US" sz="2200" dirty="0"/>
              <a:t>enables specialist thesaurus maintainers to align their thesauri or controlled vocabularies with the meta-thesaurus, </a:t>
            </a:r>
          </a:p>
          <a:p>
            <a:pPr marL="936625" lvl="0" indent="-484188">
              <a:buBlip>
                <a:blip r:embed="rId2"/>
              </a:buBlip>
            </a:pPr>
            <a:r>
              <a:rPr lang="en-US" sz="2200" dirty="0"/>
              <a:t>serves as communication system, supporting discussions between the curators of BBT and its end users</a:t>
            </a:r>
          </a:p>
          <a:p>
            <a:pPr marL="0" indent="0">
              <a:buNone/>
            </a:pPr>
            <a:r>
              <a:rPr lang="en-US" sz="2200" dirty="0" err="1"/>
              <a:t>BBTalk</a:t>
            </a:r>
            <a:r>
              <a:rPr lang="en-US" sz="2200" dirty="0"/>
              <a:t> is developed and maintained by FORTH-ICS (</a:t>
            </a:r>
            <a:r>
              <a:rPr lang="en-US" sz="2200" dirty="0" err="1"/>
              <a:t>www.ics.forth.gr</a:t>
            </a:r>
            <a:r>
              <a:rPr lang="en-US" sz="2200" dirty="0"/>
              <a:t>). Its current version (ver. 2.0) can be accessed by clicking the link: </a:t>
            </a:r>
            <a:r>
              <a:rPr lang="en-US" sz="2200" u="sng" dirty="0">
                <a:hlinkClick r:id="rId3"/>
              </a:rPr>
              <a:t>www.backbonethesaurus.eu/BBTalk</a:t>
            </a:r>
            <a:r>
              <a:rPr lang="en-US" sz="2200" dirty="0"/>
              <a:t>.</a:t>
            </a:r>
          </a:p>
          <a:p>
            <a:endParaRPr lang="el-GR"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7"/>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89268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Developing tools and services (BBT-Browser)</a:t>
            </a:r>
            <a:endParaRPr lang="el-GR" sz="2800" dirty="0"/>
          </a:p>
        </p:txBody>
      </p:sp>
      <p:sp>
        <p:nvSpPr>
          <p:cNvPr id="6" name="Θέση περιεχομένου 5"/>
          <p:cNvSpPr>
            <a:spLocks noGrp="1"/>
          </p:cNvSpPr>
          <p:nvPr>
            <p:ph idx="1"/>
          </p:nvPr>
        </p:nvSpPr>
        <p:spPr>
          <a:xfrm>
            <a:off x="331385" y="1478943"/>
            <a:ext cx="11530415" cy="4698020"/>
          </a:xfrm>
        </p:spPr>
        <p:txBody>
          <a:bodyPr>
            <a:normAutofit lnSpcReduction="10000"/>
          </a:bodyPr>
          <a:lstStyle/>
          <a:p>
            <a:pPr marL="0" lvl="0" indent="0">
              <a:buNone/>
            </a:pPr>
            <a:r>
              <a:rPr lang="en-US" sz="2400" dirty="0"/>
              <a:t>BBT-Browser, the</a:t>
            </a:r>
            <a:r>
              <a:rPr lang="el-GR" sz="2400" dirty="0"/>
              <a:t> </a:t>
            </a:r>
            <a:r>
              <a:rPr lang="en-US" sz="2400" dirty="0"/>
              <a:t>access service that permits users to navigate the BBT hierarchies and browse through its concept-terms. </a:t>
            </a:r>
          </a:p>
          <a:p>
            <a:pPr marL="0" lvl="0" indent="0">
              <a:buNone/>
            </a:pPr>
            <a:endParaRPr lang="en-US" sz="2400" dirty="0"/>
          </a:p>
          <a:p>
            <a:pPr marL="0" indent="0">
              <a:buNone/>
            </a:pPr>
            <a:r>
              <a:rPr lang="en-US" sz="2400" dirty="0"/>
              <a:t>It is responsible for hosting and giving access to the current version the BBT. </a:t>
            </a:r>
          </a:p>
          <a:p>
            <a:pPr marL="0" indent="0">
              <a:buNone/>
            </a:pPr>
            <a:endParaRPr lang="en-US" sz="2400" dirty="0"/>
          </a:p>
          <a:p>
            <a:pPr marL="0" indent="0">
              <a:buNone/>
            </a:pPr>
            <a:r>
              <a:rPr lang="en-US" sz="2400" dirty="0"/>
              <a:t>It provides consistent LOD identification for all terms of the BBT, in order to be referenced by the local thesauri. </a:t>
            </a:r>
          </a:p>
          <a:p>
            <a:pPr marL="0" indent="0">
              <a:buNone/>
            </a:pPr>
            <a:endParaRPr lang="en-US" sz="2400" dirty="0"/>
          </a:p>
          <a:p>
            <a:pPr marL="0" indent="0">
              <a:buNone/>
            </a:pPr>
            <a:r>
              <a:rPr lang="en-US" sz="2400" dirty="0"/>
              <a:t>The BBT-Access Service is based on </a:t>
            </a:r>
            <a:r>
              <a:rPr lang="en-US" sz="2400" dirty="0" err="1"/>
              <a:t>Scosmos</a:t>
            </a:r>
            <a:r>
              <a:rPr lang="en-US" sz="2400" dirty="0"/>
              <a:t>  (</a:t>
            </a:r>
            <a:r>
              <a:rPr lang="en-US" sz="2400" u="sng" dirty="0">
                <a:hlinkClick r:id="rId2"/>
              </a:rPr>
              <a:t>http://skosmos.org</a:t>
            </a:r>
            <a:r>
              <a:rPr lang="en-US" sz="2400" dirty="0"/>
              <a:t>) an open source tool, </a:t>
            </a:r>
            <a:r>
              <a:rPr lang="en-US" sz="2400" dirty="0" err="1"/>
              <a:t>customised</a:t>
            </a:r>
            <a:r>
              <a:rPr lang="en-US" sz="2400" dirty="0"/>
              <a:t> and maintained by ACDH-ÖAW (</a:t>
            </a:r>
            <a:r>
              <a:rPr lang="en-US" sz="2400" u="sng" dirty="0">
                <a:hlinkClick r:id="rId3"/>
              </a:rPr>
              <a:t>www.oeaw.ac.at/acdh</a:t>
            </a:r>
            <a:r>
              <a:rPr lang="en-US" sz="2400" dirty="0"/>
              <a:t>). Its current version can be found here:</a:t>
            </a:r>
            <a:r>
              <a:rPr lang="en-US" sz="2400" dirty="0">
                <a:hlinkClick r:id="rId4"/>
              </a:rPr>
              <a:t> </a:t>
            </a:r>
            <a:r>
              <a:rPr lang="en-US" sz="2400" u="sng" dirty="0">
                <a:hlinkClick r:id="rId5"/>
              </a:rPr>
              <a:t>https://vocabs.dariah.eu/backbone_thesaurus</a:t>
            </a:r>
            <a:r>
              <a:rPr lang="en-US" sz="2400" dirty="0"/>
              <a:t>.</a:t>
            </a:r>
            <a:br>
              <a:rPr lang="en-US" sz="2400" dirty="0"/>
            </a:br>
            <a:endParaRPr lang="en-US" sz="2400" dirty="0"/>
          </a:p>
          <a:p>
            <a:endParaRPr lang="el-GR" dirty="0"/>
          </a:p>
        </p:txBody>
      </p:sp>
      <p:pic>
        <p:nvPicPr>
          <p:cNvPr id="8" name="Εικόνα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9"/>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10306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Vision </a:t>
            </a:r>
            <a:endParaRPr lang="el-GR" sz="2800" b="1" dirty="0"/>
          </a:p>
        </p:txBody>
      </p:sp>
      <p:sp>
        <p:nvSpPr>
          <p:cNvPr id="6" name="Θέση περιεχομένου 5"/>
          <p:cNvSpPr>
            <a:spLocks noGrp="1"/>
          </p:cNvSpPr>
          <p:nvPr>
            <p:ph idx="1"/>
          </p:nvPr>
        </p:nvSpPr>
        <p:spPr>
          <a:xfrm>
            <a:off x="331385" y="1216325"/>
            <a:ext cx="11530415" cy="4749535"/>
          </a:xfrm>
        </p:spPr>
        <p:txBody>
          <a:bodyPr>
            <a:normAutofit fontScale="32500" lnSpcReduction="20000"/>
          </a:bodyPr>
          <a:lstStyle/>
          <a:p>
            <a:pPr marL="0" indent="0" fontAlgn="auto">
              <a:spcAft>
                <a:spcPts val="0"/>
              </a:spcAft>
              <a:buNone/>
            </a:pPr>
            <a:r>
              <a:rPr lang="en-US" sz="7400" b="1" kern="150" dirty="0">
                <a:latin typeface="Calibri" panose="020F0502020204030204" pitchFamily="34" charset="0"/>
                <a:ea typeface="Times New Roman" panose="02020603050405020304" pitchFamily="18" charset="0"/>
                <a:cs typeface="Times New Roman" panose="02020603050405020304" pitchFamily="18" charset="0"/>
              </a:rPr>
              <a:t>An “open world” classification</a:t>
            </a:r>
            <a:endParaRPr lang="el-GR" sz="7400" dirty="0">
              <a:latin typeface="Calibri" panose="020F0502020204030204" pitchFamily="34" charset="0"/>
              <a:ea typeface="Calibri" panose="020F0502020204030204" pitchFamily="34" charset="0"/>
              <a:cs typeface="Times New Roman" panose="02020603050405020304" pitchFamily="18" charset="0"/>
            </a:endParaRPr>
          </a:p>
          <a:p>
            <a:pPr marL="0" indent="0" hangingPunct="0">
              <a:lnSpc>
                <a:spcPct val="120000"/>
              </a:lnSpc>
              <a:buNone/>
            </a:pPr>
            <a:r>
              <a:rPr lang="en-US" sz="6800" kern="150" dirty="0">
                <a:latin typeface="Calibri" panose="020F0502020204030204" pitchFamily="34" charset="0"/>
                <a:ea typeface="MS PGothic" panose="020B0600070205080204" pitchFamily="34" charset="-128"/>
                <a:cs typeface="MS PGothic" panose="020B0600070205080204" pitchFamily="34" charset="-128"/>
              </a:rPr>
              <a:t>The proposed </a:t>
            </a:r>
            <a:r>
              <a:rPr lang="en-US" sz="6800" kern="150" dirty="0">
                <a:latin typeface="Calibri" panose="020F0502020204030204" pitchFamily="34" charset="0"/>
                <a:ea typeface="MS PGothic" panose="020B0600070205080204" pitchFamily="34" charset="-128"/>
              </a:rPr>
              <a:t>classification system does not divide the world in closed spheres of meanings according to specific characteristics, but brings to light hidden connections between the terms and establishes concept relationships.</a:t>
            </a:r>
            <a:endParaRPr lang="en-US" sz="6800" b="1" dirty="0">
              <a:latin typeface="Calibri" panose="020F0502020204030204" pitchFamily="34" charset="0"/>
              <a:ea typeface="Calibri" panose="020F0502020204030204" pitchFamily="34" charset="0"/>
              <a:cs typeface="Times New Roman" panose="02020603050405020304" pitchFamily="18" charset="0"/>
            </a:endParaRPr>
          </a:p>
          <a:p>
            <a:pPr marL="2424113" indent="-630238">
              <a:spcAft>
                <a:spcPts val="800"/>
              </a:spcAft>
              <a:buNone/>
            </a:pPr>
            <a:r>
              <a:rPr lang="en-US" sz="7400" b="1" dirty="0">
                <a:latin typeface="Calibri" panose="020F0502020204030204" pitchFamily="34" charset="0"/>
                <a:ea typeface="Calibri" panose="020F0502020204030204" pitchFamily="34" charset="0"/>
                <a:cs typeface="Times New Roman" panose="02020603050405020304" pitchFamily="18" charset="0"/>
              </a:rPr>
              <a:t>Future steps</a:t>
            </a:r>
            <a:endParaRPr lang="el-GR" sz="7400" dirty="0">
              <a:latin typeface="Calibri" panose="020F0502020204030204" pitchFamily="34" charset="0"/>
              <a:ea typeface="Calibri" panose="020F0502020204030204" pitchFamily="34" charset="0"/>
              <a:cs typeface="Times New Roman" panose="02020603050405020304" pitchFamily="18" charset="0"/>
            </a:endParaRPr>
          </a:p>
          <a:p>
            <a:pPr marL="2424113" indent="-630238" fontAlgn="auto">
              <a:spcAft>
                <a:spcPts val="0"/>
              </a:spcAft>
              <a:buBlip>
                <a:blip r:embed="rId2"/>
              </a:buBlip>
            </a:pPr>
            <a:r>
              <a:rPr lang="en-US" sz="6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Incorporating local thesauri to the BBT. The</a:t>
            </a:r>
            <a:r>
              <a:rPr lang="en-US" sz="6800" dirty="0">
                <a:latin typeface="Calibri" panose="020F0502020204030204" pitchFamily="34" charset="0"/>
                <a:ea typeface="Calibri" panose="020F0502020204030204" pitchFamily="34" charset="0"/>
                <a:cs typeface="Times New Roman" panose="02020603050405020304" pitchFamily="18" charset="0"/>
              </a:rPr>
              <a:t> thesaurus federation.</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pPr marL="2424113" indent="-630238">
              <a:spcAft>
                <a:spcPts val="800"/>
              </a:spcAft>
              <a:buBlip>
                <a:blip r:embed="rId2"/>
              </a:buBlip>
            </a:pPr>
            <a:r>
              <a:rPr lang="en-US" sz="6800" dirty="0">
                <a:latin typeface="Calibri" panose="020F0502020204030204" pitchFamily="34" charset="0"/>
                <a:ea typeface="Calibri" panose="020F0502020204030204" pitchFamily="34" charset="0"/>
                <a:cs typeface="Times New Roman" panose="02020603050405020304" pitchFamily="18" charset="0"/>
              </a:rPr>
              <a:t>Methodology updates</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pPr marL="2424113" indent="-630238">
              <a:spcAft>
                <a:spcPts val="800"/>
              </a:spcAft>
              <a:buBlip>
                <a:blip r:embed="rId2"/>
              </a:buBlip>
            </a:pPr>
            <a:r>
              <a:rPr lang="en-US" sz="6800" dirty="0">
                <a:latin typeface="Calibri" panose="020F0502020204030204" pitchFamily="34" charset="0"/>
                <a:ea typeface="Calibri" panose="020F0502020204030204" pitchFamily="34" charset="0"/>
                <a:cs typeface="Times New Roman" panose="02020603050405020304" pitchFamily="18" charset="0"/>
              </a:rPr>
              <a:t>Activating curation process</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pPr marL="2424113" indent="-630238">
              <a:spcAft>
                <a:spcPts val="800"/>
              </a:spcAft>
              <a:buBlip>
                <a:blip r:embed="rId2"/>
              </a:buBlip>
            </a:pPr>
            <a:r>
              <a:rPr lang="en-US" sz="6800" dirty="0">
                <a:latin typeface="Calibri" panose="020F0502020204030204" pitchFamily="34" charset="0"/>
                <a:ea typeface="Calibri" panose="020F0502020204030204" pitchFamily="34" charset="0"/>
                <a:cs typeface="Times New Roman" panose="02020603050405020304" pitchFamily="18" charset="0"/>
              </a:rPr>
              <a:t>Advocating for BBT. Dissemination and publicity activities</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pPr marL="2424113" indent="-630238">
              <a:spcAft>
                <a:spcPts val="800"/>
              </a:spcAft>
              <a:buBlip>
                <a:blip r:embed="rId2"/>
              </a:buBlip>
            </a:pPr>
            <a:r>
              <a:rPr lang="en-US" sz="6800" dirty="0">
                <a:latin typeface="Calibri" panose="020F0502020204030204" pitchFamily="34" charset="0"/>
                <a:ea typeface="Calibri" panose="020F0502020204030204" pitchFamily="34" charset="0"/>
                <a:cs typeface="Times New Roman" panose="02020603050405020304" pitchFamily="18" charset="0"/>
              </a:rPr>
              <a:t>Engaging the DARIAH EU community</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pPr marL="2424113" indent="-630238" fontAlgn="auto">
              <a:spcAft>
                <a:spcPts val="0"/>
              </a:spcAft>
              <a:buBlip>
                <a:blip r:embed="rId2"/>
              </a:buBlip>
            </a:pPr>
            <a:r>
              <a:rPr lang="en-US" sz="6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backbone thesaurus "BBT" a DARIAH recommendation</a:t>
            </a:r>
            <a:endParaRPr lang="el-GR" sz="6800" dirty="0">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61744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Participant institutions:</a:t>
            </a:r>
            <a:endParaRPr lang="el-GR" sz="2800" b="1" dirty="0"/>
          </a:p>
        </p:txBody>
      </p:sp>
      <p:sp>
        <p:nvSpPr>
          <p:cNvPr id="6" name="Θέση περιεχομένου 5"/>
          <p:cNvSpPr>
            <a:spLocks noGrp="1"/>
          </p:cNvSpPr>
          <p:nvPr>
            <p:ph idx="1"/>
          </p:nvPr>
        </p:nvSpPr>
        <p:spPr>
          <a:xfrm>
            <a:off x="331385" y="1391706"/>
            <a:ext cx="11530415" cy="4785257"/>
          </a:xfrm>
        </p:spPr>
        <p:txBody>
          <a:bodyPr>
            <a:normAutofit fontScale="77500" lnSpcReduction="20000"/>
          </a:bodyPr>
          <a:lstStyle/>
          <a:p>
            <a:pPr marL="714375" indent="-571500">
              <a:buBlip>
                <a:blip r:embed="rId2"/>
              </a:buBlip>
            </a:pPr>
            <a:r>
              <a:rPr lang="en-US" dirty="0"/>
              <a:t>Academy of Athens (AA)</a:t>
            </a:r>
          </a:p>
          <a:p>
            <a:pPr marL="714375" indent="-571500">
              <a:buBlip>
                <a:blip r:embed="rId2"/>
              </a:buBlip>
            </a:pPr>
            <a:r>
              <a:rPr lang="en-US" dirty="0"/>
              <a:t>Berlin-</a:t>
            </a:r>
            <a:r>
              <a:rPr lang="en-US" dirty="0" err="1"/>
              <a:t>Brandenburgische</a:t>
            </a:r>
            <a:r>
              <a:rPr lang="en-US" dirty="0"/>
              <a:t> Akademie der </a:t>
            </a:r>
            <a:r>
              <a:rPr lang="en-US" dirty="0" err="1"/>
              <a:t>Wissenschaften</a:t>
            </a:r>
            <a:r>
              <a:rPr lang="en-US" dirty="0"/>
              <a:t> (BBAW)</a:t>
            </a:r>
          </a:p>
          <a:p>
            <a:pPr marL="714375" indent="-571500">
              <a:buBlip>
                <a:blip r:embed="rId2"/>
              </a:buBlip>
            </a:pPr>
            <a:r>
              <a:rPr lang="fr-FR" dirty="0"/>
              <a:t>Centre national de la recherche scientifique (CNRS)</a:t>
            </a:r>
            <a:endParaRPr lang="en-US" dirty="0"/>
          </a:p>
          <a:p>
            <a:pPr marL="714375" indent="-571500">
              <a:buBlip>
                <a:blip r:embed="rId2"/>
              </a:buBlip>
            </a:pPr>
            <a:r>
              <a:rPr lang="en-US" dirty="0" err="1"/>
              <a:t>Deutsches</a:t>
            </a:r>
            <a:r>
              <a:rPr lang="en-US" dirty="0"/>
              <a:t> </a:t>
            </a:r>
            <a:r>
              <a:rPr lang="en-US" dirty="0" err="1"/>
              <a:t>Archäologisches</a:t>
            </a:r>
            <a:r>
              <a:rPr lang="en-US" dirty="0"/>
              <a:t> </a:t>
            </a:r>
            <a:r>
              <a:rPr lang="en-US" dirty="0" err="1"/>
              <a:t>Institut</a:t>
            </a:r>
            <a:r>
              <a:rPr lang="en-US" dirty="0"/>
              <a:t> (DAINST)</a:t>
            </a:r>
          </a:p>
          <a:p>
            <a:pPr marL="714375" indent="-571500">
              <a:buBlip>
                <a:blip r:embed="rId2"/>
              </a:buBlip>
            </a:pPr>
            <a:r>
              <a:rPr lang="en-US" dirty="0"/>
              <a:t>Digital Curation Unit of the Institute for the Management of Information Systems in Athens </a:t>
            </a:r>
          </a:p>
          <a:p>
            <a:pPr marL="142875" indent="0">
              <a:buNone/>
            </a:pPr>
            <a:r>
              <a:rPr lang="en-US" dirty="0"/>
              <a:t>         (DCU)</a:t>
            </a:r>
          </a:p>
          <a:p>
            <a:pPr marL="714375" indent="-571500">
              <a:buBlip>
                <a:blip r:embed="rId2"/>
              </a:buBlip>
            </a:pPr>
            <a:r>
              <a:rPr lang="en-US" dirty="0"/>
              <a:t>Foundation for Research and Technology-Hellas (FORTH)</a:t>
            </a:r>
          </a:p>
          <a:p>
            <a:pPr marL="714375" indent="-571500">
              <a:buBlip>
                <a:blip r:embed="rId2"/>
              </a:buBlip>
            </a:pPr>
            <a:r>
              <a:rPr lang="en-US" dirty="0"/>
              <a:t>Herzog August </a:t>
            </a:r>
            <a:r>
              <a:rPr lang="en-US" dirty="0" err="1"/>
              <a:t>Bibliothek</a:t>
            </a:r>
            <a:r>
              <a:rPr lang="en-US" dirty="0"/>
              <a:t> (HAB)</a:t>
            </a:r>
          </a:p>
          <a:p>
            <a:pPr marL="714375" indent="-571500">
              <a:buBlip>
                <a:blip r:embed="rId2"/>
              </a:buBlip>
            </a:pPr>
            <a:r>
              <a:rPr lang="en-US" dirty="0"/>
              <a:t>Leibniz </a:t>
            </a:r>
            <a:r>
              <a:rPr lang="en-US" dirty="0" err="1"/>
              <a:t>Institut</a:t>
            </a:r>
            <a:r>
              <a:rPr lang="en-US" dirty="0"/>
              <a:t> </a:t>
            </a:r>
            <a:r>
              <a:rPr lang="en-US" dirty="0" err="1"/>
              <a:t>für</a:t>
            </a:r>
            <a:r>
              <a:rPr lang="en-US" dirty="0"/>
              <a:t> </a:t>
            </a:r>
            <a:r>
              <a:rPr lang="en-US" dirty="0" err="1"/>
              <a:t>Europäische</a:t>
            </a:r>
            <a:r>
              <a:rPr lang="en-US" dirty="0"/>
              <a:t> </a:t>
            </a:r>
            <a:r>
              <a:rPr lang="en-US" dirty="0" err="1"/>
              <a:t>Geschichte</a:t>
            </a:r>
            <a:r>
              <a:rPr lang="en-US" dirty="0"/>
              <a:t> Mainz (IEGMAINZ)</a:t>
            </a:r>
          </a:p>
          <a:p>
            <a:pPr marL="714375" indent="-571500">
              <a:buBlip>
                <a:blip r:embed="rId2"/>
              </a:buBlip>
            </a:pPr>
            <a:r>
              <a:rPr lang="en-US" dirty="0" err="1"/>
              <a:t>Österreichische</a:t>
            </a:r>
            <a:r>
              <a:rPr lang="en-US" dirty="0"/>
              <a:t> Akademie der </a:t>
            </a:r>
            <a:r>
              <a:rPr lang="en-US" dirty="0" err="1"/>
              <a:t>Wissenschaften</a:t>
            </a:r>
            <a:r>
              <a:rPr lang="en-US" dirty="0"/>
              <a:t> (OEAW)</a:t>
            </a:r>
          </a:p>
          <a:p>
            <a:pPr marL="714375" indent="-571500">
              <a:buBlip>
                <a:blip r:embed="rId2"/>
              </a:buBlip>
            </a:pPr>
            <a:r>
              <a:rPr lang="en-US" dirty="0" err="1"/>
              <a:t>Società</a:t>
            </a:r>
            <a:r>
              <a:rPr lang="en-US" dirty="0"/>
              <a:t> </a:t>
            </a:r>
            <a:r>
              <a:rPr lang="en-US" dirty="0" err="1"/>
              <a:t>internationale</a:t>
            </a:r>
            <a:r>
              <a:rPr lang="en-US" dirty="0"/>
              <a:t> per lo studio del </a:t>
            </a:r>
            <a:r>
              <a:rPr lang="en-US" dirty="0" err="1"/>
              <a:t>Medioevo</a:t>
            </a:r>
            <a:r>
              <a:rPr lang="en-US" dirty="0"/>
              <a:t> Latino SISMEL </a:t>
            </a:r>
          </a:p>
          <a:p>
            <a:pPr marL="714375" indent="-571500">
              <a:buBlip>
                <a:blip r:embed="rId2"/>
              </a:buBlip>
            </a:pPr>
            <a:r>
              <a:rPr lang="en-US" dirty="0" err="1"/>
              <a:t>Staats</a:t>
            </a:r>
            <a:r>
              <a:rPr lang="en-US" dirty="0"/>
              <a:t> und </a:t>
            </a:r>
            <a:r>
              <a:rPr lang="en-US" dirty="0" err="1"/>
              <a:t>Universitäts</a:t>
            </a:r>
            <a:r>
              <a:rPr lang="en-US" dirty="0"/>
              <a:t>- </a:t>
            </a:r>
            <a:r>
              <a:rPr lang="en-US" dirty="0" err="1"/>
              <a:t>Bibliothek</a:t>
            </a:r>
            <a:r>
              <a:rPr lang="en-US" dirty="0"/>
              <a:t> Göttingen (SUB.UNIGOETTINGEN)</a:t>
            </a:r>
          </a:p>
          <a:p>
            <a:pPr marL="714375" indent="-571500">
              <a:buBlip>
                <a:blip r:embed="rId2"/>
              </a:buBlip>
            </a:pPr>
            <a:r>
              <a:rPr lang="fr-FR" dirty="0"/>
              <a:t>Université catholique de Louvain (UCLOUVAIN)</a:t>
            </a:r>
            <a:endParaRPr lang="en-US" dirty="0"/>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97900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rmAutofit fontScale="90000"/>
          </a:bodyPr>
          <a:lstStyle/>
          <a:p>
            <a:endParaRPr lang="el-GR" dirty="0"/>
          </a:p>
        </p:txBody>
      </p:sp>
      <p:sp>
        <p:nvSpPr>
          <p:cNvPr id="6" name="Θέση περιεχομένου 5"/>
          <p:cNvSpPr>
            <a:spLocks noGrp="1"/>
          </p:cNvSpPr>
          <p:nvPr>
            <p:ph idx="1"/>
          </p:nvPr>
        </p:nvSpPr>
        <p:spPr>
          <a:xfrm>
            <a:off x="331385" y="1391707"/>
            <a:ext cx="11530415" cy="4166256"/>
          </a:xfrm>
        </p:spPr>
        <p:txBody>
          <a:bodyPr/>
          <a:lstStyle/>
          <a:p>
            <a:pPr marL="0" indent="0" algn="ctr">
              <a:buNone/>
            </a:pPr>
            <a:endParaRPr lang="en-US" dirty="0"/>
          </a:p>
          <a:p>
            <a:pPr marL="0" indent="0" algn="ctr">
              <a:buNone/>
            </a:pPr>
            <a:endParaRPr lang="en-US" dirty="0"/>
          </a:p>
          <a:p>
            <a:pPr marL="0" indent="0" algn="ctr">
              <a:buNone/>
            </a:pPr>
            <a:r>
              <a:rPr lang="en-US" sz="4800"/>
              <a:t>Thank you!</a:t>
            </a:r>
            <a:endParaRPr lang="en-US" sz="4800" dirty="0"/>
          </a:p>
          <a:p>
            <a:pPr marL="0" indent="0" algn="ctr">
              <a:buNone/>
            </a:pPr>
            <a:endParaRPr lang="en-US" dirty="0"/>
          </a:p>
          <a:p>
            <a:pPr marL="0" indent="0" algn="ctr">
              <a:buNone/>
            </a:pPr>
            <a:endParaRPr lang="en-US" dirty="0"/>
          </a:p>
          <a:p>
            <a:pPr marL="0" indent="0" algn="ctr">
              <a:buNone/>
            </a:pPr>
            <a:endParaRPr lang="en-US" dirty="0"/>
          </a:p>
          <a:p>
            <a:pPr marL="0" indent="0" algn="r">
              <a:buNone/>
            </a:pPr>
            <a:r>
              <a:rPr lang="en-US" sz="2400" dirty="0" err="1"/>
              <a:t>egouli@academyofathens.gr</a:t>
            </a:r>
            <a:endParaRPr lang="el-GR" sz="2400" dirty="0"/>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157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Goal</a:t>
            </a:r>
            <a:endParaRPr lang="el-GR" sz="2800" b="1" dirty="0"/>
          </a:p>
        </p:txBody>
      </p:sp>
      <p:sp>
        <p:nvSpPr>
          <p:cNvPr id="6" name="Θέση περιεχομένου 5"/>
          <p:cNvSpPr>
            <a:spLocks noGrp="1"/>
          </p:cNvSpPr>
          <p:nvPr>
            <p:ph idx="1"/>
          </p:nvPr>
        </p:nvSpPr>
        <p:spPr>
          <a:xfrm>
            <a:off x="331385" y="1391707"/>
            <a:ext cx="11530415" cy="3228002"/>
          </a:xfrm>
        </p:spPr>
        <p:txBody>
          <a:bodyPr>
            <a:normAutofit/>
          </a:bodyPr>
          <a:lstStyle/>
          <a:p>
            <a:pPr marL="0" indent="0" algn="ctr">
              <a:buNone/>
            </a:pPr>
            <a:endParaRPr lang="en-US" sz="2600" dirty="0"/>
          </a:p>
          <a:p>
            <a:pPr marL="0" indent="0" algn="ctr">
              <a:buNone/>
            </a:pPr>
            <a:endParaRPr lang="en-US" sz="2600" dirty="0"/>
          </a:p>
          <a:p>
            <a:pPr marL="0" indent="0" algn="ctr">
              <a:buNone/>
            </a:pPr>
            <a:r>
              <a:rPr lang="en-US" sz="2600" dirty="0"/>
              <a:t>Our main goal has been to develop a model and a proposal of how existing thesauri and ontologies will become interoperable and can be maintained in a sustainable and scalable way.</a:t>
            </a:r>
            <a:endParaRPr lang="el-GR" sz="2600" dirty="0"/>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0626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Aims</a:t>
            </a:r>
            <a:endParaRPr lang="el-GR" sz="2800" dirty="0"/>
          </a:p>
        </p:txBody>
      </p:sp>
      <p:sp>
        <p:nvSpPr>
          <p:cNvPr id="6" name="Θέση περιεχομένου 5"/>
          <p:cNvSpPr>
            <a:spLocks noGrp="1"/>
          </p:cNvSpPr>
          <p:nvPr>
            <p:ph idx="1"/>
          </p:nvPr>
        </p:nvSpPr>
        <p:spPr>
          <a:xfrm>
            <a:off x="331385" y="1558456"/>
            <a:ext cx="11530415" cy="3689405"/>
          </a:xfrm>
        </p:spPr>
        <p:txBody>
          <a:bodyPr/>
          <a:lstStyle/>
          <a:p>
            <a:pPr marL="674688" lvl="0" indent="-674688" fontAlgn="auto">
              <a:buBlip>
                <a:blip r:embed="rId2"/>
              </a:buBlip>
            </a:pPr>
            <a:endParaRPr lang="en-US" sz="2600" dirty="0"/>
          </a:p>
          <a:p>
            <a:pPr marL="674688" lvl="0" indent="-674688" fontAlgn="auto">
              <a:buBlip>
                <a:blip r:embed="rId2"/>
              </a:buBlip>
            </a:pPr>
            <a:r>
              <a:rPr lang="en-US" sz="2600" dirty="0"/>
              <a:t>Establish an overarching </a:t>
            </a:r>
            <a:r>
              <a:rPr lang="en-US" sz="2600" dirty="0" err="1"/>
              <a:t>metathesaurus</a:t>
            </a:r>
            <a:r>
              <a:rPr lang="en-US" sz="2600" dirty="0"/>
              <a:t> for the Humanities</a:t>
            </a:r>
          </a:p>
          <a:p>
            <a:pPr marL="674688" lvl="0" indent="-674688" fontAlgn="auto">
              <a:buBlip>
                <a:blip r:embed="rId2"/>
              </a:buBlip>
            </a:pPr>
            <a:r>
              <a:rPr lang="en-US" sz="2600" dirty="0"/>
              <a:t>Identify the top-level-concepts (facets and hierarchies) that will become its common basis, meeting the demands for objectivity and interdisciplinarity</a:t>
            </a:r>
          </a:p>
          <a:p>
            <a:pPr marL="674688" lvl="0" indent="-674688" fontAlgn="auto">
              <a:buBlip>
                <a:blip r:embed="rId2"/>
              </a:buBlip>
            </a:pPr>
            <a:r>
              <a:rPr lang="en-US" sz="2600" dirty="0"/>
              <a:t>Define the essential properties of the general concepts in order to render the classification consistent and objective</a:t>
            </a:r>
          </a:p>
          <a:p>
            <a:pPr marL="674688" lvl="0" indent="-674688" fontAlgn="auto">
              <a:buBlip>
                <a:blip r:embed="rId2"/>
              </a:buBlip>
            </a:pPr>
            <a:r>
              <a:rPr lang="en-US" sz="2600" dirty="0"/>
              <a:t>Facilitate sustainable and manageable expansion of the thesauri into new areas of knowledge</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10464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Milestones of a course: It’s not history to us (1/2)</a:t>
            </a:r>
            <a:endParaRPr lang="el-GR" sz="2800" b="1" dirty="0"/>
          </a:p>
        </p:txBody>
      </p:sp>
      <p:sp>
        <p:nvSpPr>
          <p:cNvPr id="6" name="Θέση περιεχομένου 5"/>
          <p:cNvSpPr>
            <a:spLocks noGrp="1"/>
          </p:cNvSpPr>
          <p:nvPr>
            <p:ph idx="1"/>
          </p:nvPr>
        </p:nvSpPr>
        <p:spPr>
          <a:xfrm>
            <a:off x="331385" y="1828800"/>
            <a:ext cx="11530415" cy="3786995"/>
          </a:xfrm>
        </p:spPr>
        <p:txBody>
          <a:bodyPr>
            <a:normAutofit/>
          </a:bodyPr>
          <a:lstStyle/>
          <a:p>
            <a:pPr marL="630238" lvl="0" indent="-582613" fontAlgn="base" hangingPunct="0">
              <a:buBlip>
                <a:blip r:embed="rId2"/>
              </a:buBlip>
            </a:pPr>
            <a:r>
              <a:rPr lang="en-US" sz="2400" dirty="0"/>
              <a:t>Rome, 17-19 Sep. 2014: FORTH and the Academy of Athens propose the Thesaurus Maintenance WG in the framework of VCC3 during the DARIAH annual meeting </a:t>
            </a:r>
          </a:p>
          <a:p>
            <a:pPr marL="630238" lvl="0" indent="-582613" fontAlgn="base" hangingPunct="0">
              <a:buBlip>
                <a:blip r:embed="rId2"/>
              </a:buBlip>
            </a:pPr>
            <a:r>
              <a:rPr lang="en-US" sz="2400" dirty="0"/>
              <a:t>Berlin, 18/12/2014: Kick-off held in DAINST </a:t>
            </a:r>
          </a:p>
          <a:p>
            <a:pPr marL="630238" lvl="0" indent="-582613" hangingPunct="0">
              <a:buBlip>
                <a:blip r:embed="rId2"/>
              </a:buBlip>
            </a:pPr>
            <a:r>
              <a:rPr lang="en-US" sz="2400" dirty="0"/>
              <a:t>Early March 2015: Approval of WG by DARIAH-EU</a:t>
            </a:r>
          </a:p>
          <a:p>
            <a:pPr marL="630238" lvl="0" indent="-582613" hangingPunct="0">
              <a:buBlip>
                <a:blip r:embed="rId2"/>
              </a:buBlip>
            </a:pPr>
            <a:r>
              <a:rPr lang="en-US" sz="2400" dirty="0"/>
              <a:t>Ljubljana, 22-24 April 2015: First presentation of facets and hierarchies during the DARIAH annual meeting</a:t>
            </a:r>
          </a:p>
          <a:p>
            <a:pPr marL="630238" lvl="0" indent="-582613" hangingPunct="0">
              <a:buBlip>
                <a:blip r:embed="rId2"/>
              </a:buBlip>
            </a:pPr>
            <a:r>
              <a:rPr lang="en-US" sz="2400" dirty="0"/>
              <a:t>June 2015: Release of the 1st version of the BBT model</a:t>
            </a:r>
          </a:p>
          <a:p>
            <a:pPr marL="630238" lvl="0" indent="-582613">
              <a:buBlip>
                <a:blip r:embed="rId2"/>
              </a:buBlip>
            </a:pPr>
            <a:r>
              <a:rPr lang="en-US" sz="2400" dirty="0"/>
              <a:t>September 2016: Release of the 1.2 (current) version of the BBT model </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950" y="6138288"/>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50319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Milestones of a course: It’s not history to us (2/2)</a:t>
            </a:r>
            <a:endParaRPr lang="el-GR" sz="2800" b="1" dirty="0"/>
          </a:p>
        </p:txBody>
      </p:sp>
      <p:sp>
        <p:nvSpPr>
          <p:cNvPr id="6" name="Θέση περιεχομένου 5"/>
          <p:cNvSpPr>
            <a:spLocks noGrp="1"/>
          </p:cNvSpPr>
          <p:nvPr>
            <p:ph idx="1"/>
          </p:nvPr>
        </p:nvSpPr>
        <p:spPr>
          <a:xfrm>
            <a:off x="331385" y="1751161"/>
            <a:ext cx="11530415" cy="3769745"/>
          </a:xfrm>
        </p:spPr>
        <p:txBody>
          <a:bodyPr>
            <a:normAutofit/>
          </a:bodyPr>
          <a:lstStyle/>
          <a:p>
            <a:pPr marL="630238" lvl="0" indent="-582613">
              <a:buBlip>
                <a:blip r:embed="rId2"/>
              </a:buBlip>
            </a:pPr>
            <a:r>
              <a:rPr lang="en-US" sz="2400" dirty="0"/>
              <a:t>Ghent, 13-18 October 2016: First version of </a:t>
            </a:r>
            <a:r>
              <a:rPr lang="en-US" sz="2400" dirty="0">
                <a:effectLst>
                  <a:outerShdw blurRad="38037" dist="37630" dir="2700000">
                    <a:srgbClr val="C0C0C0"/>
                  </a:outerShdw>
                </a:effectLst>
              </a:rPr>
              <a:t>the </a:t>
            </a:r>
            <a:r>
              <a:rPr lang="en-US" sz="2400" dirty="0"/>
              <a:t>cookbook</a:t>
            </a:r>
            <a:r>
              <a:rPr lang="en-US" sz="2400" dirty="0">
                <a:effectLst>
                  <a:outerShdw blurRad="38037" dist="37630" dir="2700000">
                    <a:srgbClr val="C0C0C0"/>
                  </a:outerShdw>
                </a:effectLst>
              </a:rPr>
              <a:t> for building thesauri, presented </a:t>
            </a:r>
            <a:r>
              <a:rPr lang="en-US" sz="2400" dirty="0"/>
              <a:t>during the DARIAH annual meeting</a:t>
            </a:r>
          </a:p>
          <a:p>
            <a:pPr marL="630238" lvl="0" indent="-582613">
              <a:buBlip>
                <a:blip r:embed="rId2"/>
              </a:buBlip>
            </a:pPr>
            <a:r>
              <a:rPr lang="en-US" sz="2400" dirty="0"/>
              <a:t>Berlin 26-27 2017: First version of </a:t>
            </a:r>
            <a:r>
              <a:rPr lang="en-US" sz="2400" dirty="0">
                <a:effectLst>
                  <a:outerShdw blurRad="38037" dist="37630" dir="2700000">
                    <a:srgbClr val="C0C0C0"/>
                  </a:outerShdw>
                </a:effectLst>
              </a:rPr>
              <a:t>the </a:t>
            </a:r>
            <a:r>
              <a:rPr lang="en-US" sz="2400" dirty="0"/>
              <a:t>submission tool</a:t>
            </a:r>
            <a:r>
              <a:rPr lang="en-US" sz="2400" dirty="0">
                <a:effectLst>
                  <a:outerShdw blurRad="38037" dist="37630" dir="2700000">
                    <a:srgbClr val="C0C0C0"/>
                  </a:outerShdw>
                </a:effectLst>
              </a:rPr>
              <a:t> presented </a:t>
            </a:r>
            <a:r>
              <a:rPr lang="en-US" sz="2400" dirty="0"/>
              <a:t>during the DARIAH annual meeting</a:t>
            </a:r>
          </a:p>
          <a:p>
            <a:pPr marL="630238" lvl="0" indent="-582613">
              <a:buBlip>
                <a:blip r:embed="rId2"/>
              </a:buBlip>
            </a:pPr>
            <a:r>
              <a:rPr lang="en-US" sz="2400" dirty="0"/>
              <a:t>May 2017: BBT evaluation. Survey report </a:t>
            </a:r>
          </a:p>
          <a:p>
            <a:pPr marL="630238" lvl="0" indent="-582613">
              <a:buBlip>
                <a:blip r:embed="rId2"/>
              </a:buBlip>
            </a:pPr>
            <a:r>
              <a:rPr lang="en-GB" sz="2400" dirty="0"/>
              <a:t>April 2018: </a:t>
            </a:r>
            <a:r>
              <a:rPr lang="en-US" sz="2400" dirty="0"/>
              <a:t>BBT on the web: http://</a:t>
            </a:r>
            <a:r>
              <a:rPr lang="en-US" sz="2400" dirty="0" err="1"/>
              <a:t>backbonethesaurus.eu</a:t>
            </a:r>
            <a:endParaRPr lang="en-US" sz="2400" dirty="0"/>
          </a:p>
          <a:p>
            <a:pPr marL="630238" lvl="0" indent="-582613">
              <a:buBlip>
                <a:blip r:embed="rId2"/>
              </a:buBlip>
            </a:pPr>
            <a:r>
              <a:rPr lang="en-US" sz="2400" dirty="0"/>
              <a:t>May 2018: </a:t>
            </a:r>
            <a:r>
              <a:rPr lang="en-US" sz="2400" dirty="0" err="1"/>
              <a:t>BBTalk</a:t>
            </a:r>
            <a:r>
              <a:rPr lang="en-US" sz="2400" dirty="0"/>
              <a:t> tool made public</a:t>
            </a:r>
          </a:p>
          <a:p>
            <a:pPr marL="630238" lvl="0" indent="-582613">
              <a:buBlip>
                <a:blip r:embed="rId2"/>
              </a:buBlip>
            </a:pPr>
            <a:r>
              <a:rPr lang="en-GB" sz="2400" dirty="0"/>
              <a:t>Paris, </a:t>
            </a:r>
            <a:r>
              <a:rPr lang="en-US" sz="2400" dirty="0"/>
              <a:t>22-24 May 2018: </a:t>
            </a:r>
            <a:r>
              <a:rPr lang="en-GB" sz="2400" dirty="0"/>
              <a:t>BBT tutorial presented </a:t>
            </a:r>
            <a:r>
              <a:rPr lang="en-US" sz="2400" dirty="0"/>
              <a:t>during the DARIAH annual meeting</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950" y="6138288"/>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7186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Building sound methodological principles (1/3)</a:t>
            </a:r>
            <a:endParaRPr lang="el-GR" sz="2800" b="1" dirty="0"/>
          </a:p>
        </p:txBody>
      </p:sp>
      <p:sp>
        <p:nvSpPr>
          <p:cNvPr id="6" name="Θέση περιεχομένου 5"/>
          <p:cNvSpPr>
            <a:spLocks noGrp="1"/>
          </p:cNvSpPr>
          <p:nvPr>
            <p:ph idx="1"/>
          </p:nvPr>
        </p:nvSpPr>
        <p:spPr>
          <a:xfrm>
            <a:off x="331385" y="1595887"/>
            <a:ext cx="11530415" cy="4455056"/>
          </a:xfrm>
        </p:spPr>
        <p:txBody>
          <a:bodyPr>
            <a:normAutofit/>
          </a:bodyPr>
          <a:lstStyle/>
          <a:p>
            <a:pPr marL="0" indent="0">
              <a:buNone/>
            </a:pPr>
            <a:r>
              <a:rPr lang="en-US" sz="2600" dirty="0"/>
              <a:t>Thesauri represent the concepts built up and elaborated by researchers to understand their subject and to share structured information with regards to it with other researchers. </a:t>
            </a:r>
          </a:p>
          <a:p>
            <a:pPr marL="0" indent="0">
              <a:buNone/>
            </a:pPr>
            <a:endParaRPr lang="en-US" sz="2600" dirty="0"/>
          </a:p>
          <a:p>
            <a:pPr marL="0" indent="0">
              <a:buNone/>
            </a:pPr>
            <a:r>
              <a:rPr lang="en-US" sz="2600" dirty="0"/>
              <a:t>The correct elaboration, management, sharing and interlinking of such thesauri then are crucial elements in the overall FAIR data management practice. </a:t>
            </a:r>
          </a:p>
          <a:p>
            <a:pPr marL="0" indent="0">
              <a:buNone/>
            </a:pPr>
            <a:endParaRPr lang="en-US" sz="2600" dirty="0"/>
          </a:p>
          <a:p>
            <a:pPr marL="0" indent="0">
              <a:buNone/>
            </a:pPr>
            <a:r>
              <a:rPr lang="en-US" sz="2600" dirty="0"/>
              <a:t>To design the method and define the upper level concepts of the BBT, we have defined an initial set of top-level concepts based on evidence from vocabularies the group had so far access to. </a:t>
            </a:r>
          </a:p>
          <a:p>
            <a:pPr marL="0" indent="0">
              <a:buNone/>
            </a:pPr>
            <a:endParaRPr lang="el-GR" dirty="0"/>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58297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Building sound methodological principles (2/3)</a:t>
            </a:r>
            <a:endParaRPr lang="el-GR" sz="2800" b="1" dirty="0"/>
          </a:p>
        </p:txBody>
      </p:sp>
      <p:sp>
        <p:nvSpPr>
          <p:cNvPr id="6" name="Θέση περιεχομένου 5"/>
          <p:cNvSpPr>
            <a:spLocks noGrp="1"/>
          </p:cNvSpPr>
          <p:nvPr>
            <p:ph idx="1"/>
          </p:nvPr>
        </p:nvSpPr>
        <p:spPr>
          <a:xfrm>
            <a:off x="331385" y="1173192"/>
            <a:ext cx="11530415" cy="4037163"/>
          </a:xfrm>
        </p:spPr>
        <p:txBody>
          <a:bodyPr>
            <a:normAutofit/>
          </a:bodyPr>
          <a:lstStyle/>
          <a:p>
            <a:pPr marL="0" indent="0">
              <a:buNone/>
            </a:pPr>
            <a:endParaRPr lang="en-US" sz="2600" dirty="0"/>
          </a:p>
          <a:p>
            <a:pPr marL="0" indent="0">
              <a:buNone/>
            </a:pPr>
            <a:endParaRPr lang="en-US" sz="2600" dirty="0"/>
          </a:p>
          <a:p>
            <a:pPr marL="896938" indent="-619125">
              <a:buNone/>
            </a:pPr>
            <a:r>
              <a:rPr lang="en-US" sz="2600" dirty="0"/>
              <a:t>We started by:</a:t>
            </a:r>
          </a:p>
          <a:p>
            <a:pPr marL="896938" indent="-619125">
              <a:buBlip>
                <a:blip r:embed="rId2"/>
              </a:buBlip>
            </a:pPr>
            <a:r>
              <a:rPr lang="en-US" sz="2600" dirty="0"/>
              <a:t>examining existing vocabularies from the DYAS Humanities Thesaurus comprising micro-thesauri from most of the Arts and Humanities disciplines</a:t>
            </a:r>
          </a:p>
          <a:p>
            <a:pPr marL="896938" indent="-619125" hangingPunct="0">
              <a:buBlip>
                <a:blip r:embed="rId2"/>
              </a:buBlip>
            </a:pPr>
            <a:r>
              <a:rPr lang="en-US" sz="2600" dirty="0"/>
              <a:t>performing extensive terminology testing and</a:t>
            </a:r>
          </a:p>
          <a:p>
            <a:pPr marL="896938" indent="-619125">
              <a:buBlip>
                <a:blip r:embed="rId2"/>
              </a:buBlip>
            </a:pPr>
            <a:r>
              <a:rPr lang="en-US" sz="2600" dirty="0"/>
              <a:t>conducting workshops </a:t>
            </a:r>
          </a:p>
          <a:p>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6"/>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86650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Building sound methodological principles (3/3)</a:t>
            </a:r>
            <a:endParaRPr lang="el-GR" sz="2800" b="1" dirty="0"/>
          </a:p>
        </p:txBody>
      </p:sp>
      <p:sp>
        <p:nvSpPr>
          <p:cNvPr id="6" name="Θέση περιεχομένου 5"/>
          <p:cNvSpPr>
            <a:spLocks noGrp="1"/>
          </p:cNvSpPr>
          <p:nvPr>
            <p:ph idx="1"/>
          </p:nvPr>
        </p:nvSpPr>
        <p:spPr>
          <a:xfrm>
            <a:off x="331385" y="1391707"/>
            <a:ext cx="11530415" cy="3824350"/>
          </a:xfrm>
        </p:spPr>
        <p:txBody>
          <a:bodyPr>
            <a:normAutofit/>
          </a:bodyPr>
          <a:lstStyle/>
          <a:p>
            <a:pPr marL="0" indent="0">
              <a:buNone/>
            </a:pPr>
            <a:endParaRPr lang="en-US" sz="2600" dirty="0"/>
          </a:p>
          <a:p>
            <a:pPr marL="0" indent="0">
              <a:buNone/>
            </a:pPr>
            <a:r>
              <a:rPr lang="en-US" sz="2600" dirty="0"/>
              <a:t>In 2017 BBT was validated by the </a:t>
            </a:r>
            <a:r>
              <a:rPr lang="en-US" sz="2600" dirty="0" err="1"/>
              <a:t>Deutsches</a:t>
            </a:r>
            <a:r>
              <a:rPr lang="en-US" sz="2600" dirty="0"/>
              <a:t> </a:t>
            </a:r>
            <a:r>
              <a:rPr lang="en-US" sz="2600" dirty="0" err="1"/>
              <a:t>Archäologisches</a:t>
            </a:r>
            <a:r>
              <a:rPr lang="en-US" sz="2600" dirty="0"/>
              <a:t> </a:t>
            </a:r>
            <a:r>
              <a:rPr lang="en-US" sz="2600" dirty="0" err="1"/>
              <a:t>Institut</a:t>
            </a:r>
            <a:r>
              <a:rPr lang="en-US" sz="2600" dirty="0"/>
              <a:t> (DAINST), integrating 5 different thesauri </a:t>
            </a:r>
          </a:p>
          <a:p>
            <a:pPr marL="0" indent="0">
              <a:buNone/>
            </a:pPr>
            <a:endParaRPr lang="en-US" sz="2600" dirty="0"/>
          </a:p>
          <a:p>
            <a:pPr marL="0" indent="0">
              <a:buNone/>
            </a:pPr>
            <a:r>
              <a:rPr lang="en-US" sz="2600" dirty="0"/>
              <a:t>The current version of the BBT model will be adapted and extended as the integration of more terminologies will introduce new concepts not yet covered or not well covered, or when finer distinctions into hierarchies or subhierarchies may be needed</a:t>
            </a:r>
            <a:endParaRPr lang="el-GR" sz="2600" dirty="0"/>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39581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a:xfrm>
            <a:off x="331385" y="365125"/>
            <a:ext cx="11530415" cy="437957"/>
          </a:xfrm>
        </p:spPr>
        <p:txBody>
          <a:bodyPr>
            <a:noAutofit/>
          </a:bodyPr>
          <a:lstStyle/>
          <a:p>
            <a:r>
              <a:rPr lang="en-US" sz="2800" b="1" dirty="0"/>
              <a:t>A flagship outcome: The BBT</a:t>
            </a:r>
            <a:endParaRPr lang="el-GR" sz="2800" b="1" dirty="0"/>
          </a:p>
        </p:txBody>
      </p:sp>
      <p:sp>
        <p:nvSpPr>
          <p:cNvPr id="6" name="Θέση περιεχομένου 5"/>
          <p:cNvSpPr>
            <a:spLocks noGrp="1"/>
          </p:cNvSpPr>
          <p:nvPr>
            <p:ph idx="1"/>
          </p:nvPr>
        </p:nvSpPr>
        <p:spPr>
          <a:xfrm>
            <a:off x="331385" y="1391706"/>
            <a:ext cx="11530415" cy="4014103"/>
          </a:xfrm>
        </p:spPr>
        <p:txBody>
          <a:bodyPr/>
          <a:lstStyle/>
          <a:p>
            <a:pPr marL="0" indent="0" algn="ctr">
              <a:buNone/>
            </a:pPr>
            <a:endParaRPr lang="en-US" dirty="0"/>
          </a:p>
          <a:p>
            <a:pPr marL="0" indent="0" algn="ctr">
              <a:buNone/>
            </a:pPr>
            <a:endParaRPr lang="en-US" dirty="0"/>
          </a:p>
          <a:p>
            <a:pPr marL="0" indent="0" algn="ctr">
              <a:buNone/>
            </a:pPr>
            <a:r>
              <a:rPr lang="en-US" sz="2600" dirty="0"/>
              <a:t>The result of this work is the BBT, a high-level meta-thesaurus offering top level concepts (facets and hierarchies) that can serve as a disciplinarily neutral common ground for thesaurus building and integration. The thesaurus is built based on a series of methodological principles ensuring a consistent, long term elaboration of the standard</a:t>
            </a:r>
            <a:endParaRPr lang="el-GR" sz="2600" dirty="0"/>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5" y="5965860"/>
            <a:ext cx="2389713" cy="892140"/>
          </a:xfrm>
          <a:prstGeom prst="rect">
            <a:avLst/>
          </a:prstGeom>
        </p:spPr>
      </p:pic>
      <p:pic>
        <p:nvPicPr>
          <p:cNvPr id="9" name="Εικόνα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2924" y="5965860"/>
            <a:ext cx="1947335" cy="872419"/>
          </a:xfrm>
          <a:prstGeom prst="rect">
            <a:avLst/>
          </a:prstGeom>
        </p:spPr>
      </p:pic>
      <p:pic>
        <p:nvPicPr>
          <p:cNvPr id="4" name="Εικόνα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3748" y="5965860"/>
            <a:ext cx="2208223" cy="681212"/>
          </a:xfrm>
          <a:prstGeom prst="rect">
            <a:avLst/>
          </a:prstGeom>
        </p:spPr>
      </p:pic>
      <p:pic>
        <p:nvPicPr>
          <p:cNvPr id="10" name="Εικόνα 9"/>
          <p:cNvPicPr/>
          <p:nvPr/>
        </p:nvPicPr>
        <p:blipFill rotWithShape="1">
          <a:blip r:embed="rId5"/>
          <a:srcRect l="25617" t="25435" r="43515" b="52874"/>
          <a:stretch/>
        </p:blipFill>
        <p:spPr bwMode="auto">
          <a:xfrm>
            <a:off x="9533467" y="393699"/>
            <a:ext cx="2328333" cy="9694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06171324"/>
      </p:ext>
    </p:extLst>
  </p:cSld>
  <p:clrMapOvr>
    <a:masterClrMapping/>
  </p:clrMapOvr>
</p:sld>
</file>

<file path=ppt/theme/theme1.xml><?xml version="1.0" encoding="utf-8"?>
<a:theme xmlns:a="http://schemas.openxmlformats.org/drawingml/2006/main" name="1_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946</Words>
  <Application>Microsoft Office PowerPoint</Application>
  <PresentationFormat>Ευρεία οθόνη</PresentationFormat>
  <Paragraphs>110</Paragraphs>
  <Slides>16</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16</vt:i4>
      </vt:variant>
    </vt:vector>
  </HeadingPairs>
  <TitlesOfParts>
    <vt:vector size="22" baseType="lpstr">
      <vt:lpstr>MS PGothic</vt:lpstr>
      <vt:lpstr>Arial</vt:lpstr>
      <vt:lpstr>Calibri</vt:lpstr>
      <vt:lpstr>Calibri Light</vt:lpstr>
      <vt:lpstr>Times New Roman</vt:lpstr>
      <vt:lpstr>1_Θέμα του Office</vt:lpstr>
      <vt:lpstr>Thesaurus Maintenance WG   Developing a model for sustainable interoperable thesauri maintenance  Helen Goulis</vt:lpstr>
      <vt:lpstr>Goal</vt:lpstr>
      <vt:lpstr>Aims</vt:lpstr>
      <vt:lpstr>Milestones of a course: It’s not history to us (1/2)</vt:lpstr>
      <vt:lpstr>Milestones of a course: It’s not history to us (2/2)</vt:lpstr>
      <vt:lpstr>Building sound methodological principles (1/3)</vt:lpstr>
      <vt:lpstr>Building sound methodological principles (2/3)</vt:lpstr>
      <vt:lpstr>Building sound methodological principles (3/3)</vt:lpstr>
      <vt:lpstr>A flagship outcome: The BBT</vt:lpstr>
      <vt:lpstr>A flagship outcome: The BBT (the scheme)</vt:lpstr>
      <vt:lpstr>A flagship outcome: The BBT (Aims)</vt:lpstr>
      <vt:lpstr>Developing tools and services (BBTalk)</vt:lpstr>
      <vt:lpstr>Developing tools and services (BBT-Browser)</vt:lpstr>
      <vt:lpstr>Vision </vt:lpstr>
      <vt:lpstr>Participant institutions:</vt:lpstr>
      <vt:lpstr>Παρουσίαση του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Gerasimos Chrysovitsanos</dc:creator>
  <cp:lastModifiedBy>ΓΟΥΛΗ ΕΛΕΝΗ</cp:lastModifiedBy>
  <cp:revision>26</cp:revision>
  <dcterms:created xsi:type="dcterms:W3CDTF">2018-09-24T09:53:09Z</dcterms:created>
  <dcterms:modified xsi:type="dcterms:W3CDTF">2018-09-28T13:13:27Z</dcterms:modified>
</cp:coreProperties>
</file>