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8"/>
  </p:notesMasterIdLst>
  <p:sldIdLst>
    <p:sldId id="256" r:id="rId2"/>
    <p:sldId id="257" r:id="rId3"/>
    <p:sldId id="258" r:id="rId4"/>
    <p:sldId id="259" r:id="rId5"/>
    <p:sldId id="262" r:id="rId6"/>
    <p:sldId id="261" r:id="rId7"/>
    <p:sldId id="264" r:id="rId8"/>
    <p:sldId id="263" r:id="rId9"/>
    <p:sldId id="271" r:id="rId10"/>
    <p:sldId id="269" r:id="rId11"/>
    <p:sldId id="270" r:id="rId12"/>
    <p:sldId id="260" r:id="rId13"/>
    <p:sldId id="267" r:id="rId14"/>
    <p:sldId id="265" r:id="rId15"/>
    <p:sldId id="272" r:id="rId16"/>
    <p:sldId id="273" r:id="rId1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7893" autoAdjust="0"/>
  </p:normalViewPr>
  <p:slideViewPr>
    <p:cSldViewPr>
      <p:cViewPr varScale="1">
        <p:scale>
          <a:sx n="57" d="100"/>
          <a:sy n="57" d="100"/>
        </p:scale>
        <p:origin x="1358" y="58"/>
      </p:cViewPr>
      <p:guideLst>
        <p:guide orient="horz" pos="2160"/>
        <p:guide pos="2880"/>
      </p:guideLst>
    </p:cSldViewPr>
  </p:slideViewPr>
  <p:notesTextViewPr>
    <p:cViewPr>
      <p:scale>
        <a:sx n="3" d="2"/>
        <a:sy n="3" d="2"/>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66AEE6C-9446-4976-823A-E0C1B338B476}" type="datetimeFigureOut">
              <a:rPr lang="en-US" smtClean="0"/>
              <a:t>9/27/2018</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52625F9-8D1C-465B-8F88-DD0A8AF98DCF}" type="slidenum">
              <a:rPr lang="en-US" smtClean="0"/>
              <a:t>‹#›</a:t>
            </a:fld>
            <a:endParaRPr lang="en-US"/>
          </a:p>
        </p:txBody>
      </p:sp>
    </p:spTree>
    <p:extLst>
      <p:ext uri="{BB962C8B-B14F-4D97-AF65-F5344CB8AC3E}">
        <p14:creationId xmlns:p14="http://schemas.microsoft.com/office/powerpoint/2010/main" val="150951359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Rather, the core feature of the BBT is that it promotes alignment of cutting-edge terminology to well-formed general terms of the meta-thesaurus capturing general meanings. </a:t>
            </a:r>
          </a:p>
          <a:p>
            <a:endParaRPr lang="en-US" dirty="0"/>
          </a:p>
        </p:txBody>
      </p:sp>
      <p:sp>
        <p:nvSpPr>
          <p:cNvPr id="4" name="Slide Number Placeholder 3"/>
          <p:cNvSpPr>
            <a:spLocks noGrp="1"/>
          </p:cNvSpPr>
          <p:nvPr>
            <p:ph type="sldNum" sz="quarter" idx="10"/>
          </p:nvPr>
        </p:nvSpPr>
        <p:spPr/>
        <p:txBody>
          <a:bodyPr/>
          <a:lstStyle/>
          <a:p>
            <a:fld id="{A52625F9-8D1C-465B-8F88-DD0A8AF98DCF}" type="slidenum">
              <a:rPr lang="en-US" smtClean="0"/>
              <a:t>3</a:t>
            </a:fld>
            <a:endParaRPr lang="en-US"/>
          </a:p>
        </p:txBody>
      </p:sp>
    </p:spTree>
    <p:extLst>
      <p:ext uri="{BB962C8B-B14F-4D97-AF65-F5344CB8AC3E}">
        <p14:creationId xmlns:p14="http://schemas.microsoft.com/office/powerpoint/2010/main" val="212009492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r>
              <a:rPr lang="en-US" dirty="0"/>
              <a:t>Bachelor = male, adult, unmarried, not bound to celibacy oaths. (definition &gt;&gt; necessary conditions for x to be in the extension of “bachelor”</a:t>
            </a:r>
          </a:p>
          <a:p>
            <a:r>
              <a:rPr lang="en-US" dirty="0"/>
              <a:t>If x is (male, adult) =man , unmarried and not bound to celibacy oaths, then qualifies as a bachelor</a:t>
            </a:r>
          </a:p>
          <a:p>
            <a:r>
              <a:rPr lang="en-US" dirty="0"/>
              <a:t>The Pope is not a bachelor…</a:t>
            </a:r>
          </a:p>
          <a:p>
            <a:endParaRPr lang="en-US" dirty="0"/>
          </a:p>
        </p:txBody>
      </p:sp>
      <p:sp>
        <p:nvSpPr>
          <p:cNvPr id="4" name="Θέση αριθμού διαφάνειας 3"/>
          <p:cNvSpPr>
            <a:spLocks noGrp="1"/>
          </p:cNvSpPr>
          <p:nvPr>
            <p:ph type="sldNum" sz="quarter" idx="5"/>
          </p:nvPr>
        </p:nvSpPr>
        <p:spPr/>
        <p:txBody>
          <a:bodyPr/>
          <a:lstStyle/>
          <a:p>
            <a:fld id="{A52625F9-8D1C-465B-8F88-DD0A8AF98DCF}" type="slidenum">
              <a:rPr lang="en-US" smtClean="0"/>
              <a:t>7</a:t>
            </a:fld>
            <a:endParaRPr lang="en-US"/>
          </a:p>
        </p:txBody>
      </p:sp>
    </p:spTree>
    <p:extLst>
      <p:ext uri="{BB962C8B-B14F-4D97-AF65-F5344CB8AC3E}">
        <p14:creationId xmlns:p14="http://schemas.microsoft.com/office/powerpoint/2010/main" val="428217197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52625F9-8D1C-465B-8F88-DD0A8AF98DCF}" type="slidenum">
              <a:rPr lang="en-US" smtClean="0"/>
              <a:t>13</a:t>
            </a:fld>
            <a:endParaRPr lang="en-US"/>
          </a:p>
        </p:txBody>
      </p:sp>
    </p:spTree>
    <p:extLst>
      <p:ext uri="{BB962C8B-B14F-4D97-AF65-F5344CB8AC3E}">
        <p14:creationId xmlns:p14="http://schemas.microsoft.com/office/powerpoint/2010/main" val="70258477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2016"/>
            <a:ext cx="9144000" cy="6853968"/>
          </a:xfrm>
          <a:prstGeom prst="rect">
            <a:avLst/>
          </a:prstGeom>
        </p:spPr>
      </p:pic>
      <p:sp>
        <p:nvSpPr>
          <p:cNvPr id="2" name="Title 1"/>
          <p:cNvSpPr>
            <a:spLocks noGrp="1"/>
          </p:cNvSpPr>
          <p:nvPr>
            <p:ph type="ctrTitle"/>
          </p:nvPr>
        </p:nvSpPr>
        <p:spPr>
          <a:xfrm>
            <a:off x="685800" y="2895079"/>
            <a:ext cx="7772400" cy="1470025"/>
          </a:xfrm>
        </p:spPr>
        <p:txBody>
          <a:bodyPr>
            <a:normAutofit/>
          </a:bodyPr>
          <a:lstStyle>
            <a:lvl1pPr>
              <a:defRPr sz="2000">
                <a:solidFill>
                  <a:schemeClr val="bg1"/>
                </a:solidFill>
                <a:latin typeface="Arial" panose="020B0604020202020204" pitchFamily="34" charset="0"/>
                <a:cs typeface="Arial" panose="020B0604020202020204" pitchFamily="34" charset="0"/>
              </a:defRPr>
            </a:lvl1pPr>
          </a:lstStyle>
          <a:p>
            <a:r>
              <a:rPr lang="en-US"/>
              <a:t>Click to edit Master title style</a:t>
            </a:r>
            <a:endParaRPr lang="en-US" dirty="0"/>
          </a:p>
        </p:txBody>
      </p:sp>
      <p:sp>
        <p:nvSpPr>
          <p:cNvPr id="4" name="Date Placeholder 3"/>
          <p:cNvSpPr>
            <a:spLocks noGrp="1"/>
          </p:cNvSpPr>
          <p:nvPr>
            <p:ph type="dt" sz="half" idx="10"/>
          </p:nvPr>
        </p:nvSpPr>
        <p:spPr>
          <a:xfrm>
            <a:off x="755576" y="0"/>
            <a:ext cx="2133600" cy="365125"/>
          </a:xfrm>
        </p:spPr>
        <p:txBody>
          <a:bodyPr/>
          <a:lstStyle>
            <a:lvl1pPr>
              <a:defRPr>
                <a:solidFill>
                  <a:schemeClr val="bg1"/>
                </a:solidFill>
              </a:defRPr>
            </a:lvl1pPr>
          </a:lstStyle>
          <a:p>
            <a:fld id="{E282D116-4745-40F9-BEF0-E187E8E94255}" type="datetimeFigureOut">
              <a:rPr lang="en-US" smtClean="0"/>
              <a:pPr/>
              <a:t>9/27/2018</a:t>
            </a:fld>
            <a:endParaRPr lang="en-US" dirty="0"/>
          </a:p>
        </p:txBody>
      </p:sp>
    </p:spTree>
    <p:extLst>
      <p:ext uri="{BB962C8B-B14F-4D97-AF65-F5344CB8AC3E}">
        <p14:creationId xmlns:p14="http://schemas.microsoft.com/office/powerpoint/2010/main" val="825599864"/>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bg>
      <p:bgPr>
        <a:solidFill>
          <a:schemeClr val="bg1">
            <a:lumMod val="95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E282D116-4745-40F9-BEF0-E187E8E94255}" type="datetimeFigureOut">
              <a:rPr lang="en-US" smtClean="0"/>
              <a:t>9/27/2018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E995FA5-2D5C-4BCC-923F-84EBA2B6FD22}" type="slidenum">
              <a:rPr lang="en-US" smtClean="0"/>
              <a:t>‹#›</a:t>
            </a:fld>
            <a:endParaRPr lang="en-US"/>
          </a:p>
        </p:txBody>
      </p:sp>
    </p:spTree>
    <p:extLst>
      <p:ext uri="{BB962C8B-B14F-4D97-AF65-F5344CB8AC3E}">
        <p14:creationId xmlns:p14="http://schemas.microsoft.com/office/powerpoint/2010/main" val="2560188472"/>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bg>
      <p:bgPr>
        <a:solidFill>
          <a:schemeClr val="bg1">
            <a:lumMod val="95000"/>
          </a:schemeClr>
        </a:solidFill>
        <a:effectLst/>
      </p:bgPr>
    </p:bg>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E282D116-4745-40F9-BEF0-E187E8E94255}" type="datetimeFigureOut">
              <a:rPr lang="en-US" smtClean="0"/>
              <a:t>9/27/2018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E995FA5-2D5C-4BCC-923F-84EBA2B6FD22}" type="slidenum">
              <a:rPr lang="en-US" smtClean="0"/>
              <a:t>‹#›</a:t>
            </a:fld>
            <a:endParaRPr lang="en-US"/>
          </a:p>
        </p:txBody>
      </p:sp>
    </p:spTree>
    <p:extLst>
      <p:ext uri="{BB962C8B-B14F-4D97-AF65-F5344CB8AC3E}">
        <p14:creationId xmlns:p14="http://schemas.microsoft.com/office/powerpoint/2010/main" val="210062503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5" name="Picture 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1113"/>
            <a:ext cx="9144000" cy="6855774"/>
          </a:xfrm>
          <a:prstGeom prst="rect">
            <a:avLst/>
          </a:prstGeom>
          <a:sp3d/>
        </p:spPr>
      </p:pic>
      <p:sp>
        <p:nvSpPr>
          <p:cNvPr id="2" name="Title 1"/>
          <p:cNvSpPr>
            <a:spLocks noGrp="1"/>
          </p:cNvSpPr>
          <p:nvPr>
            <p:ph type="title"/>
          </p:nvPr>
        </p:nvSpPr>
        <p:spPr/>
        <p:txBody>
          <a:bodyPr>
            <a:normAutofit/>
          </a:bodyPr>
          <a:lstStyle>
            <a:lvl1pPr>
              <a:defRPr sz="2000">
                <a:latin typeface="Arial" panose="020B0604020202020204" pitchFamily="34" charset="0"/>
                <a:cs typeface="Arial" panose="020B0604020202020204" pitchFamily="34" charset="0"/>
              </a:defRPr>
            </a:lvl1pPr>
          </a:lstStyle>
          <a:p>
            <a:r>
              <a:rPr lang="en-US"/>
              <a:t>Click to edit Master title style</a:t>
            </a:r>
            <a:endParaRPr lang="en-US" dirty="0"/>
          </a:p>
        </p:txBody>
      </p:sp>
      <p:sp>
        <p:nvSpPr>
          <p:cNvPr id="3" name="Content Placeholder 2"/>
          <p:cNvSpPr>
            <a:spLocks noGrp="1"/>
          </p:cNvSpPr>
          <p:nvPr>
            <p:ph idx="1"/>
          </p:nvPr>
        </p:nvSpPr>
        <p:spPr/>
        <p:txBody>
          <a:bodyPr>
            <a:normAutofit/>
          </a:bodyPr>
          <a:lstStyle>
            <a:lvl1pPr marL="342900" indent="-342900">
              <a:buClr>
                <a:schemeClr val="accent1">
                  <a:lumMod val="75000"/>
                </a:schemeClr>
              </a:buClr>
              <a:buSzPct val="120000"/>
              <a:buFont typeface="Arial" panose="020B0604020202020204" pitchFamily="34" charset="0"/>
              <a:buChar char="•"/>
              <a:defRPr sz="2000"/>
            </a:lvl1pPr>
            <a:lvl2pPr marL="800100" indent="-342900">
              <a:buClr>
                <a:schemeClr val="tx2">
                  <a:lumMod val="60000"/>
                  <a:lumOff val="40000"/>
                </a:schemeClr>
              </a:buClr>
              <a:buFont typeface="Arial" panose="020B0604020202020204" pitchFamily="34" charset="0"/>
              <a:buChar char="•"/>
              <a:defRPr sz="2000"/>
            </a:lvl2pPr>
            <a:lvl3pPr>
              <a:buClr>
                <a:schemeClr val="tx2">
                  <a:lumMod val="40000"/>
                  <a:lumOff val="60000"/>
                </a:schemeClr>
              </a:buClr>
              <a:buSzPct val="80000"/>
              <a:defRPr sz="2000"/>
            </a:lvl3pPr>
            <a:lvl4pPr marL="1600200" indent="-228600">
              <a:buClr>
                <a:schemeClr val="tx2">
                  <a:lumMod val="40000"/>
                  <a:lumOff val="60000"/>
                </a:schemeClr>
              </a:buClr>
              <a:buSzPct val="70000"/>
              <a:buFont typeface="Arial" panose="020B0604020202020204" pitchFamily="34" charset="0"/>
              <a:buChar char="•"/>
              <a:defRPr sz="2000"/>
            </a:lvl4pPr>
            <a:lvl5pPr marL="2171700" indent="-342900">
              <a:buClr>
                <a:schemeClr val="tx2">
                  <a:lumMod val="40000"/>
                  <a:lumOff val="60000"/>
                </a:schemeClr>
              </a:buClr>
              <a:buSzPct val="60000"/>
              <a:buFont typeface="Arial" panose="020B0604020202020204" pitchFamily="34" charset="0"/>
              <a:buChar char="•"/>
              <a:defRPr sz="20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Slide Number Placeholder 5"/>
          <p:cNvSpPr>
            <a:spLocks noGrp="1"/>
          </p:cNvSpPr>
          <p:nvPr>
            <p:ph type="sldNum" sz="quarter" idx="12"/>
          </p:nvPr>
        </p:nvSpPr>
        <p:spPr>
          <a:xfrm>
            <a:off x="6830888" y="6376243"/>
            <a:ext cx="2133600" cy="365125"/>
          </a:xfrm>
        </p:spPr>
        <p:txBody>
          <a:bodyPr/>
          <a:lstStyle>
            <a:lvl1pPr>
              <a:defRPr>
                <a:solidFill>
                  <a:schemeClr val="accent1">
                    <a:lumMod val="75000"/>
                  </a:schemeClr>
                </a:solidFill>
              </a:defRPr>
            </a:lvl1pPr>
          </a:lstStyle>
          <a:p>
            <a:fld id="{2E995FA5-2D5C-4BCC-923F-84EBA2B6FD22}" type="slidenum">
              <a:rPr lang="en-US" smtClean="0"/>
              <a:pPr/>
              <a:t>‹#›</a:t>
            </a:fld>
            <a:endParaRPr lang="en-US" dirty="0"/>
          </a:p>
        </p:txBody>
      </p:sp>
    </p:spTree>
    <p:extLst>
      <p:ext uri="{BB962C8B-B14F-4D97-AF65-F5344CB8AC3E}">
        <p14:creationId xmlns:p14="http://schemas.microsoft.com/office/powerpoint/2010/main" val="2089590875"/>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Pr>
        <a:solidFill>
          <a:schemeClr val="bg1">
            <a:lumMod val="95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E282D116-4745-40F9-BEF0-E187E8E94255}" type="datetimeFigureOut">
              <a:rPr lang="en-US" smtClean="0"/>
              <a:t>9/27/2018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E995FA5-2D5C-4BCC-923F-84EBA2B6FD22}" type="slidenum">
              <a:rPr lang="en-US" smtClean="0"/>
              <a:t>‹#›</a:t>
            </a:fld>
            <a:endParaRPr lang="en-US"/>
          </a:p>
        </p:txBody>
      </p:sp>
    </p:spTree>
    <p:extLst>
      <p:ext uri="{BB962C8B-B14F-4D97-AF65-F5344CB8AC3E}">
        <p14:creationId xmlns:p14="http://schemas.microsoft.com/office/powerpoint/2010/main" val="315032760"/>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Pr>
        <a:solidFill>
          <a:schemeClr val="bg1">
            <a:lumMod val="95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E282D116-4745-40F9-BEF0-E187E8E94255}" type="datetimeFigureOut">
              <a:rPr lang="en-US" smtClean="0"/>
              <a:t>9/27/2018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E995FA5-2D5C-4BCC-923F-84EBA2B6FD22}" type="slidenum">
              <a:rPr lang="en-US" smtClean="0"/>
              <a:t>‹#›</a:t>
            </a:fld>
            <a:endParaRPr lang="en-US"/>
          </a:p>
        </p:txBody>
      </p:sp>
      <p:pic>
        <p:nvPicPr>
          <p:cNvPr id="8" name="Picture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1113"/>
            <a:ext cx="9144000" cy="6855774"/>
          </a:xfrm>
          <a:prstGeom prst="rect">
            <a:avLst/>
          </a:prstGeom>
          <a:sp3d/>
        </p:spPr>
      </p:pic>
    </p:spTree>
    <p:extLst>
      <p:ext uri="{BB962C8B-B14F-4D97-AF65-F5344CB8AC3E}">
        <p14:creationId xmlns:p14="http://schemas.microsoft.com/office/powerpoint/2010/main" val="2551798467"/>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bg>
      <p:bgPr>
        <a:solidFill>
          <a:schemeClr val="bg1">
            <a:lumMod val="95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E282D116-4745-40F9-BEF0-E187E8E94255}" type="datetimeFigureOut">
              <a:rPr lang="en-US" smtClean="0"/>
              <a:t>9/27/2018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E995FA5-2D5C-4BCC-923F-84EBA2B6FD22}" type="slidenum">
              <a:rPr lang="en-US" smtClean="0"/>
              <a:t>‹#›</a:t>
            </a:fld>
            <a:endParaRPr lang="en-US"/>
          </a:p>
        </p:txBody>
      </p:sp>
      <p:pic>
        <p:nvPicPr>
          <p:cNvPr id="10" name="Picture 9"/>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1113"/>
            <a:ext cx="9144000" cy="6855774"/>
          </a:xfrm>
          <a:prstGeom prst="rect">
            <a:avLst/>
          </a:prstGeom>
          <a:sp3d/>
        </p:spPr>
      </p:pic>
    </p:spTree>
    <p:extLst>
      <p:ext uri="{BB962C8B-B14F-4D97-AF65-F5344CB8AC3E}">
        <p14:creationId xmlns:p14="http://schemas.microsoft.com/office/powerpoint/2010/main" val="914262847"/>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Pr>
        <a:solidFill>
          <a:schemeClr val="bg1">
            <a:lumMod val="95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E282D116-4745-40F9-BEF0-E187E8E94255}" type="datetimeFigureOut">
              <a:rPr lang="en-US" smtClean="0"/>
              <a:t>9/27/2018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E995FA5-2D5C-4BCC-923F-84EBA2B6FD22}" type="slidenum">
              <a:rPr lang="en-US" smtClean="0"/>
              <a:t>‹#›</a:t>
            </a:fld>
            <a:endParaRPr lang="en-US"/>
          </a:p>
        </p:txBody>
      </p:sp>
      <p:pic>
        <p:nvPicPr>
          <p:cNvPr id="6" name="Picture 5"/>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1113"/>
            <a:ext cx="9144000" cy="6855774"/>
          </a:xfrm>
          <a:prstGeom prst="rect">
            <a:avLst/>
          </a:prstGeom>
          <a:sp3d/>
        </p:spPr>
      </p:pic>
    </p:spTree>
    <p:extLst>
      <p:ext uri="{BB962C8B-B14F-4D97-AF65-F5344CB8AC3E}">
        <p14:creationId xmlns:p14="http://schemas.microsoft.com/office/powerpoint/2010/main" val="2566158022"/>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bg>
      <p:bgPr>
        <a:solidFill>
          <a:schemeClr val="bg1">
            <a:lumMod val="95000"/>
          </a:schemeClr>
        </a:solidFill>
        <a:effectLst/>
      </p:bgPr>
    </p:b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282D116-4745-40F9-BEF0-E187E8E94255}" type="datetimeFigureOut">
              <a:rPr lang="en-US" smtClean="0"/>
              <a:t>9/27/2018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E995FA5-2D5C-4BCC-923F-84EBA2B6FD22}" type="slidenum">
              <a:rPr lang="en-US" smtClean="0"/>
              <a:t>‹#›</a:t>
            </a:fld>
            <a:endParaRPr lang="en-US"/>
          </a:p>
        </p:txBody>
      </p:sp>
    </p:spTree>
    <p:extLst>
      <p:ext uri="{BB962C8B-B14F-4D97-AF65-F5344CB8AC3E}">
        <p14:creationId xmlns:p14="http://schemas.microsoft.com/office/powerpoint/2010/main" val="74336919"/>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bg>
      <p:bgPr>
        <a:solidFill>
          <a:schemeClr val="bg1">
            <a:lumMod val="95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E282D116-4745-40F9-BEF0-E187E8E94255}" type="datetimeFigureOut">
              <a:rPr lang="en-US" smtClean="0"/>
              <a:t>9/27/2018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E995FA5-2D5C-4BCC-923F-84EBA2B6FD22}" type="slidenum">
              <a:rPr lang="en-US" smtClean="0"/>
              <a:t>‹#›</a:t>
            </a:fld>
            <a:endParaRPr lang="en-US"/>
          </a:p>
        </p:txBody>
      </p:sp>
    </p:spTree>
    <p:extLst>
      <p:ext uri="{BB962C8B-B14F-4D97-AF65-F5344CB8AC3E}">
        <p14:creationId xmlns:p14="http://schemas.microsoft.com/office/powerpoint/2010/main" val="1367036100"/>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bg>
      <p:bgPr>
        <a:solidFill>
          <a:schemeClr val="bg1">
            <a:lumMod val="95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E282D116-4745-40F9-BEF0-E187E8E94255}" type="datetimeFigureOut">
              <a:rPr lang="en-US" smtClean="0"/>
              <a:t>9/27/2018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E995FA5-2D5C-4BCC-923F-84EBA2B6FD22}" type="slidenum">
              <a:rPr lang="en-US" smtClean="0"/>
              <a:t>‹#›</a:t>
            </a:fld>
            <a:endParaRPr lang="en-US"/>
          </a:p>
        </p:txBody>
      </p:sp>
    </p:spTree>
    <p:extLst>
      <p:ext uri="{BB962C8B-B14F-4D97-AF65-F5344CB8AC3E}">
        <p14:creationId xmlns:p14="http://schemas.microsoft.com/office/powerpoint/2010/main" val="850042312"/>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282D116-4745-40F9-BEF0-E187E8E94255}" type="datetimeFigureOut">
              <a:rPr lang="en-US" smtClean="0"/>
              <a:t>9/27/2018</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E995FA5-2D5C-4BCC-923F-84EBA2B6FD22}" type="slidenum">
              <a:rPr lang="en-US" smtClean="0"/>
              <a:t>‹#›</a:t>
            </a:fld>
            <a:endParaRPr lang="en-US"/>
          </a:p>
        </p:txBody>
      </p:sp>
    </p:spTree>
    <p:extLst>
      <p:ext uri="{BB962C8B-B14F-4D97-AF65-F5344CB8AC3E}">
        <p14:creationId xmlns:p14="http://schemas.microsoft.com/office/powerpoint/2010/main" val="416209408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hyperlink" Target="http://www.backbonethesaurus.eu/"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pPr>
              <a:lnSpc>
                <a:spcPct val="150000"/>
              </a:lnSpc>
            </a:pPr>
            <a:r>
              <a:rPr lang="en-US" sz="2800" dirty="0"/>
              <a:t>Backbone Thesaurus</a:t>
            </a:r>
            <a:r>
              <a:rPr lang="en-US" dirty="0"/>
              <a:t/>
            </a:r>
            <a:br>
              <a:rPr lang="en-US" dirty="0"/>
            </a:br>
            <a:r>
              <a:rPr lang="en-US" dirty="0"/>
              <a:t> An overarching thesaurus for the humanities. </a:t>
            </a:r>
          </a:p>
        </p:txBody>
      </p:sp>
    </p:spTree>
    <p:extLst>
      <p:ext uri="{BB962C8B-B14F-4D97-AF65-F5344CB8AC3E}">
        <p14:creationId xmlns:p14="http://schemas.microsoft.com/office/powerpoint/2010/main" val="324909264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11560" y="404664"/>
            <a:ext cx="8136904" cy="5904656"/>
          </a:xfrm>
        </p:spPr>
        <p:txBody>
          <a:bodyPr>
            <a:noAutofit/>
          </a:bodyPr>
          <a:lstStyle/>
          <a:p>
            <a:pPr marL="0" indent="0">
              <a:spcBef>
                <a:spcPts val="0"/>
              </a:spcBef>
              <a:buNone/>
            </a:pPr>
            <a:r>
              <a:rPr lang="en-US" sz="1800" b="1" dirty="0"/>
              <a:t>1.1. </a:t>
            </a:r>
            <a:r>
              <a:rPr lang="en-US" sz="1800" b="1" u="sng" dirty="0"/>
              <a:t>NATURAL LANGUAGES</a:t>
            </a:r>
            <a:r>
              <a:rPr lang="en-US" sz="1800" b="1" dirty="0"/>
              <a:t>: </a:t>
            </a:r>
          </a:p>
          <a:p>
            <a:pPr marL="0" indent="0">
              <a:lnSpc>
                <a:spcPct val="110000"/>
              </a:lnSpc>
              <a:spcBef>
                <a:spcPts val="0"/>
              </a:spcBef>
              <a:spcAft>
                <a:spcPts val="1200"/>
              </a:spcAft>
              <a:buNone/>
            </a:pPr>
            <a:r>
              <a:rPr lang="en-US" sz="1800" dirty="0"/>
              <a:t>This term classifies the kinds of communication systems particular to humans and (possibly) no other species on the planet. Like all kinds of communication systems that can be referred to as ‘Language’, natural language also possesses a finite set of elements (sounds or gestures -in the case of sign languages) and a recursively defined grammar (i.e. set of rules and principles) specifying the properties of its expression. What sets natural language apart from other communication systems is that it is passively, effortlessly acquired during early age, by mere exposure to linguistic input. </a:t>
            </a:r>
          </a:p>
          <a:p>
            <a:pPr marL="0" indent="0">
              <a:lnSpc>
                <a:spcPct val="110000"/>
              </a:lnSpc>
              <a:spcBef>
                <a:spcPts val="0"/>
              </a:spcBef>
              <a:spcAft>
                <a:spcPts val="1200"/>
              </a:spcAft>
              <a:buNone/>
            </a:pPr>
            <a:r>
              <a:rPr lang="en-US" sz="1800" dirty="0"/>
              <a:t>At the same time, natural language is a phenomenon deeply entrenched in human culture, that –aside communication ‘pure’ –is associated with other functions as well, like establishing relations, building identities (both individual and social), entertainment etc.</a:t>
            </a:r>
          </a:p>
          <a:p>
            <a:pPr marL="0" indent="0">
              <a:lnSpc>
                <a:spcPct val="110000"/>
              </a:lnSpc>
              <a:spcBef>
                <a:spcPts val="0"/>
              </a:spcBef>
              <a:spcAft>
                <a:spcPts val="1200"/>
              </a:spcAft>
              <a:buNone/>
            </a:pPr>
            <a:r>
              <a:rPr lang="en-US" sz="1800" dirty="0"/>
              <a:t>Examples of Natural Languages are English, Modern Greek, Turkish, Arabic, Chinese and their dialects (especially if the “building identities” part is to be considered) like BEV/AMEV (Black English/American English Vernacular), Cappadocian “Greek” (heavily turkicized after the Ottoman conquest in the 11th century) etc. Examples of non-spoken, sign languages are the American Sign Language, the Nicaraguan Sign Language and others.</a:t>
            </a:r>
          </a:p>
        </p:txBody>
      </p:sp>
    </p:spTree>
    <p:extLst>
      <p:ext uri="{BB962C8B-B14F-4D97-AF65-F5344CB8AC3E}">
        <p14:creationId xmlns:p14="http://schemas.microsoft.com/office/powerpoint/2010/main" val="229048282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67544" y="332656"/>
            <a:ext cx="8352928" cy="6048672"/>
          </a:xfrm>
        </p:spPr>
        <p:txBody>
          <a:bodyPr>
            <a:normAutofit fontScale="92500" lnSpcReduction="20000"/>
          </a:bodyPr>
          <a:lstStyle/>
          <a:p>
            <a:pPr marL="0" indent="0">
              <a:lnSpc>
                <a:spcPct val="120000"/>
              </a:lnSpc>
              <a:spcBef>
                <a:spcPts val="600"/>
              </a:spcBef>
              <a:spcAft>
                <a:spcPts val="1200"/>
              </a:spcAft>
              <a:buNone/>
            </a:pPr>
            <a:r>
              <a:rPr lang="en-US" sz="1900" b="1" dirty="0"/>
              <a:t>1.2. </a:t>
            </a:r>
            <a:r>
              <a:rPr lang="en-US" sz="1900" b="1" u="sng" dirty="0"/>
              <a:t>FORMAL LANGUAGES </a:t>
            </a:r>
            <a:r>
              <a:rPr lang="en-US" sz="1900" b="1" dirty="0"/>
              <a:t>: </a:t>
            </a:r>
          </a:p>
          <a:p>
            <a:pPr marL="0" indent="0">
              <a:lnSpc>
                <a:spcPct val="120000"/>
              </a:lnSpc>
              <a:spcBef>
                <a:spcPts val="600"/>
              </a:spcBef>
              <a:spcAft>
                <a:spcPts val="600"/>
              </a:spcAft>
              <a:buNone/>
            </a:pPr>
            <a:r>
              <a:rPr lang="en-US" sz="1800" dirty="0"/>
              <a:t>This term classifies types of languages consisting of recursively defined collection of strings on a fixed alphabet (also referred to as a 'vocabulary'), by means of a number of explicit rules and constraints (also referred to as a 'syntax') that state which expressions (or 'words') combine with one-another into well-formed expressions, observing compositionality. Formal languages are designed by people for a clear, particular purpose. </a:t>
            </a:r>
          </a:p>
          <a:p>
            <a:pPr marL="0" indent="0">
              <a:lnSpc>
                <a:spcPct val="120000"/>
              </a:lnSpc>
              <a:spcBef>
                <a:spcPts val="600"/>
              </a:spcBef>
              <a:spcAft>
                <a:spcPts val="1200"/>
              </a:spcAft>
              <a:buNone/>
            </a:pPr>
            <a:r>
              <a:rPr lang="en-US" sz="1800" dirty="0"/>
              <a:t>Examples of formal languages are the language of Set theory, the language of FOPL, the language of ordinary arithmetic and others, but also programming languages, for instance Java, and data definition languages, such as XML.</a:t>
            </a:r>
          </a:p>
          <a:p>
            <a:pPr marL="0" indent="0">
              <a:lnSpc>
                <a:spcPct val="120000"/>
              </a:lnSpc>
              <a:spcBef>
                <a:spcPts val="600"/>
              </a:spcBef>
              <a:spcAft>
                <a:spcPts val="1200"/>
              </a:spcAft>
              <a:buNone/>
            </a:pPr>
            <a:endParaRPr lang="en-US" sz="2300" dirty="0"/>
          </a:p>
          <a:p>
            <a:pPr marL="0" indent="0">
              <a:lnSpc>
                <a:spcPct val="120000"/>
              </a:lnSpc>
              <a:spcBef>
                <a:spcPts val="600"/>
              </a:spcBef>
              <a:spcAft>
                <a:spcPts val="1200"/>
              </a:spcAft>
              <a:buNone/>
            </a:pPr>
            <a:endParaRPr lang="en-US" sz="1900" b="1" dirty="0"/>
          </a:p>
          <a:p>
            <a:pPr marL="0" indent="0">
              <a:lnSpc>
                <a:spcPct val="120000"/>
              </a:lnSpc>
              <a:spcBef>
                <a:spcPts val="600"/>
              </a:spcBef>
              <a:spcAft>
                <a:spcPts val="1200"/>
              </a:spcAft>
              <a:buNone/>
            </a:pPr>
            <a:r>
              <a:rPr lang="en-US" sz="1900" b="1" dirty="0"/>
              <a:t>1.2.1. </a:t>
            </a:r>
            <a:r>
              <a:rPr lang="en-US" sz="1900" b="1" u="sng" dirty="0"/>
              <a:t>PROGRAMMING LANGUAGE</a:t>
            </a:r>
            <a:r>
              <a:rPr lang="en-US" sz="1900" b="1" dirty="0"/>
              <a:t>:</a:t>
            </a:r>
          </a:p>
          <a:p>
            <a:pPr marL="0" indent="0">
              <a:lnSpc>
                <a:spcPct val="120000"/>
              </a:lnSpc>
              <a:spcBef>
                <a:spcPts val="600"/>
              </a:spcBef>
              <a:spcAft>
                <a:spcPts val="600"/>
              </a:spcAft>
              <a:buNone/>
            </a:pPr>
            <a:r>
              <a:rPr lang="en-US" sz="1800" dirty="0"/>
              <a:t>This term classifies kinds of formal languages comprising sets of instructions used to implement an algorithm or sets of statements that express facts and rules about some problem domain, which produce some valid output when executed on a computer. </a:t>
            </a:r>
          </a:p>
          <a:p>
            <a:pPr marL="0" indent="0">
              <a:lnSpc>
                <a:spcPct val="120000"/>
              </a:lnSpc>
              <a:spcBef>
                <a:spcPts val="600"/>
              </a:spcBef>
              <a:spcAft>
                <a:spcPts val="1200"/>
              </a:spcAft>
              <a:buNone/>
            </a:pPr>
            <a:r>
              <a:rPr lang="en-US" sz="1800" dirty="0"/>
              <a:t>Examples of programming languages are C, C++, Java, Perl, Python, R, etc.</a:t>
            </a:r>
          </a:p>
        </p:txBody>
      </p:sp>
    </p:spTree>
    <p:extLst>
      <p:ext uri="{BB962C8B-B14F-4D97-AF65-F5344CB8AC3E}">
        <p14:creationId xmlns:p14="http://schemas.microsoft.com/office/powerpoint/2010/main" val="185334492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400" dirty="0"/>
              <a:t>What is the relation of the BBT’s top-level concepts to the terms and hierarchies subsumed under them? (1)</a:t>
            </a:r>
            <a:endParaRPr lang="en-US" sz="2400" strike="sngStrike" dirty="0">
              <a:solidFill>
                <a:srgbClr val="FF0000"/>
              </a:solidFill>
            </a:endParaRPr>
          </a:p>
        </p:txBody>
      </p:sp>
      <p:sp>
        <p:nvSpPr>
          <p:cNvPr id="3" name="Content Placeholder 2"/>
          <p:cNvSpPr>
            <a:spLocks noGrp="1"/>
          </p:cNvSpPr>
          <p:nvPr>
            <p:ph idx="1"/>
          </p:nvPr>
        </p:nvSpPr>
        <p:spPr/>
        <p:txBody>
          <a:bodyPr anchor="ctr">
            <a:normAutofit/>
          </a:bodyPr>
          <a:lstStyle/>
          <a:p>
            <a:pPr>
              <a:lnSpc>
                <a:spcPct val="114000"/>
              </a:lnSpc>
              <a:spcBef>
                <a:spcPts val="600"/>
              </a:spcBef>
              <a:spcAft>
                <a:spcPts val="600"/>
              </a:spcAft>
            </a:pPr>
            <a:r>
              <a:rPr lang="en-US" dirty="0"/>
              <a:t>The properties of facets are inherited by all possible hierarchies and narrower terms of each facet. </a:t>
            </a:r>
          </a:p>
          <a:p>
            <a:pPr>
              <a:lnSpc>
                <a:spcPct val="114000"/>
              </a:lnSpc>
              <a:spcBef>
                <a:spcPts val="600"/>
              </a:spcBef>
              <a:spcAft>
                <a:spcPts val="600"/>
              </a:spcAft>
            </a:pPr>
            <a:endParaRPr lang="en-US" dirty="0"/>
          </a:p>
          <a:p>
            <a:pPr>
              <a:lnSpc>
                <a:spcPct val="114000"/>
              </a:lnSpc>
              <a:spcBef>
                <a:spcPts val="600"/>
              </a:spcBef>
              <a:spcAft>
                <a:spcPts val="600"/>
              </a:spcAft>
            </a:pPr>
            <a:r>
              <a:rPr lang="en-US" dirty="0"/>
              <a:t>Both hierarchies and their narrower terms inherit the properties of the facets, under which they are subsumed via an </a:t>
            </a:r>
            <a:r>
              <a:rPr lang="en-US" dirty="0" err="1"/>
              <a:t>IsA</a:t>
            </a:r>
            <a:r>
              <a:rPr lang="en-US" dirty="0"/>
              <a:t> relation, and display at least one specific feature differentiating them from their parent and their sibling terms. </a:t>
            </a:r>
          </a:p>
        </p:txBody>
      </p:sp>
    </p:spTree>
    <p:extLst>
      <p:ext uri="{BB962C8B-B14F-4D97-AF65-F5344CB8AC3E}">
        <p14:creationId xmlns:p14="http://schemas.microsoft.com/office/powerpoint/2010/main" val="250327490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400" dirty="0"/>
              <a:t>Again, by means of an example…</a:t>
            </a:r>
          </a:p>
        </p:txBody>
      </p:sp>
      <p:sp>
        <p:nvSpPr>
          <p:cNvPr id="3" name="Content Placeholder 2"/>
          <p:cNvSpPr>
            <a:spLocks noGrp="1"/>
          </p:cNvSpPr>
          <p:nvPr>
            <p:ph sz="half" idx="1"/>
          </p:nvPr>
        </p:nvSpPr>
        <p:spPr/>
        <p:txBody>
          <a:bodyPr anchor="ctr">
            <a:normAutofit/>
          </a:bodyPr>
          <a:lstStyle/>
          <a:p>
            <a:pPr marL="0" indent="0">
              <a:buNone/>
            </a:pPr>
            <a:r>
              <a:rPr lang="en-US" sz="2000" u="sng" dirty="0"/>
              <a:t>Inherited properties</a:t>
            </a:r>
            <a:r>
              <a:rPr lang="en-US" sz="2000" dirty="0"/>
              <a:t>: </a:t>
            </a:r>
          </a:p>
          <a:p>
            <a:r>
              <a:rPr lang="en-US" sz="2000" dirty="0"/>
              <a:t>a finite set of elements (sounds or gestures) </a:t>
            </a:r>
          </a:p>
          <a:p>
            <a:r>
              <a:rPr lang="en-US" sz="2000" dirty="0"/>
              <a:t>a recursively defined grammar.</a:t>
            </a:r>
          </a:p>
          <a:p>
            <a:endParaRPr lang="en-US" sz="2000" dirty="0"/>
          </a:p>
          <a:p>
            <a:pPr marL="0" indent="0">
              <a:buNone/>
            </a:pPr>
            <a:endParaRPr lang="en-US" sz="2000" dirty="0"/>
          </a:p>
          <a:p>
            <a:pPr marL="0" indent="0">
              <a:buNone/>
            </a:pPr>
            <a:r>
              <a:rPr lang="en-US" sz="2000" u="sng" dirty="0"/>
              <a:t>Distinctive features</a:t>
            </a:r>
            <a:r>
              <a:rPr lang="en-US" sz="2000" dirty="0"/>
              <a:t>:</a:t>
            </a:r>
          </a:p>
          <a:p>
            <a:pPr>
              <a:spcBef>
                <a:spcPts val="0"/>
              </a:spcBef>
              <a:spcAft>
                <a:spcPts val="300"/>
              </a:spcAft>
            </a:pPr>
            <a:r>
              <a:rPr lang="en-US" sz="2000" dirty="0"/>
              <a:t>particular to human beings, </a:t>
            </a:r>
          </a:p>
          <a:p>
            <a:pPr>
              <a:spcBef>
                <a:spcPts val="0"/>
              </a:spcBef>
              <a:spcAft>
                <a:spcPts val="300"/>
              </a:spcAft>
            </a:pPr>
            <a:r>
              <a:rPr lang="en-US" sz="2000" dirty="0"/>
              <a:t>acquired by exposure to linguistic input. </a:t>
            </a:r>
          </a:p>
          <a:p>
            <a:pPr marL="0" indent="0">
              <a:buNone/>
            </a:pPr>
            <a:endParaRPr lang="en-US" dirty="0"/>
          </a:p>
        </p:txBody>
      </p:sp>
      <p:pic>
        <p:nvPicPr>
          <p:cNvPr id="6" name="Θέση περιεχομένου 5">
            <a:extLst>
              <a:ext uri="{FF2B5EF4-FFF2-40B4-BE49-F238E27FC236}">
                <a16:creationId xmlns:a16="http://schemas.microsoft.com/office/drawing/2014/main" id="{159AAE1D-F93A-4C78-A6A8-F2942C7FEB3D}"/>
              </a:ext>
            </a:extLst>
          </p:cNvPr>
          <p:cNvPicPr>
            <a:picLocks noGrp="1" noChangeAspect="1"/>
          </p:cNvPicPr>
          <p:nvPr>
            <p:ph sz="half" idx="2"/>
          </p:nvPr>
        </p:nvPicPr>
        <p:blipFill>
          <a:blip r:embed="rId3"/>
          <a:stretch>
            <a:fillRect/>
          </a:stretch>
        </p:blipFill>
        <p:spPr>
          <a:xfrm>
            <a:off x="4648200" y="2169881"/>
            <a:ext cx="4038600" cy="3386600"/>
          </a:xfrm>
          <a:prstGeom prst="rect">
            <a:avLst/>
          </a:prstGeom>
        </p:spPr>
      </p:pic>
    </p:spTree>
    <p:extLst>
      <p:ext uri="{BB962C8B-B14F-4D97-AF65-F5344CB8AC3E}">
        <p14:creationId xmlns:p14="http://schemas.microsoft.com/office/powerpoint/2010/main" val="340300261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dirty="0">
                <a:solidFill>
                  <a:prstClr val="black"/>
                </a:solidFill>
              </a:rPr>
              <a:t>What is the relation of the BBT’s top-level concepts to the terms and hierarchies subsumed under them? (2)</a:t>
            </a:r>
            <a:endParaRPr lang="en-US" dirty="0"/>
          </a:p>
        </p:txBody>
      </p:sp>
      <p:sp>
        <p:nvSpPr>
          <p:cNvPr id="3" name="Content Placeholder 2"/>
          <p:cNvSpPr>
            <a:spLocks noGrp="1"/>
          </p:cNvSpPr>
          <p:nvPr>
            <p:ph idx="1"/>
          </p:nvPr>
        </p:nvSpPr>
        <p:spPr>
          <a:xfrm>
            <a:off x="457200" y="1600200"/>
            <a:ext cx="8229600" cy="4781128"/>
          </a:xfrm>
        </p:spPr>
        <p:txBody>
          <a:bodyPr>
            <a:normAutofit/>
          </a:bodyPr>
          <a:lstStyle/>
          <a:p>
            <a:r>
              <a:rPr lang="en-US" dirty="0"/>
              <a:t>The BBT assumes an open-world position: </a:t>
            </a:r>
          </a:p>
          <a:p>
            <a:pPr lvl="1">
              <a:buSzPct val="130000"/>
            </a:pPr>
            <a:r>
              <a:rPr lang="en-US" sz="1800" dirty="0"/>
              <a:t>Hierarchy levels are never absolute. Even facets may have generalizations.</a:t>
            </a:r>
          </a:p>
          <a:p>
            <a:pPr lvl="1">
              <a:buSzPct val="130000"/>
            </a:pPr>
            <a:r>
              <a:rPr lang="en-US" sz="1800" dirty="0"/>
              <a:t>Hierarchy levels are never complete. </a:t>
            </a:r>
          </a:p>
          <a:p>
            <a:pPr lvl="2">
              <a:buSzPct val="50000"/>
              <a:buFont typeface="Courier New" panose="02070309020205020404" pitchFamily="49" charset="0"/>
              <a:buChar char="o"/>
            </a:pPr>
            <a:r>
              <a:rPr lang="en-US" sz="1800" dirty="0"/>
              <a:t>Sets of sibling concepts are never complete. </a:t>
            </a:r>
          </a:p>
          <a:p>
            <a:pPr lvl="2">
              <a:buSzPct val="50000"/>
              <a:buFont typeface="Courier New" panose="02070309020205020404" pitchFamily="49" charset="0"/>
              <a:buChar char="o"/>
            </a:pPr>
            <a:r>
              <a:rPr lang="en-US" sz="1800" dirty="0"/>
              <a:t>Terms and concepts that cannot be subsumed under any of the available hierarchies of a given facet, are to be directly subsumed under its top-term instead. </a:t>
            </a:r>
          </a:p>
          <a:p>
            <a:pPr lvl="2">
              <a:buSzPct val="50000"/>
              <a:buFont typeface="Courier New" panose="02070309020205020404" pitchFamily="49" charset="0"/>
              <a:buChar char="o"/>
            </a:pPr>
            <a:r>
              <a:rPr lang="en-US" sz="1800" dirty="0"/>
              <a:t>Levels are not to be complemented by “other X” (X= activities, objects, roles, etc.)</a:t>
            </a:r>
          </a:p>
          <a:p>
            <a:pPr lvl="2">
              <a:buSzPct val="50000"/>
              <a:buFont typeface="Courier New" panose="02070309020205020404" pitchFamily="49" charset="0"/>
              <a:buChar char="o"/>
            </a:pPr>
            <a:endParaRPr lang="en-US" sz="1800" dirty="0"/>
          </a:p>
          <a:p>
            <a:pPr lvl="2">
              <a:buSzPct val="50000"/>
              <a:buFont typeface="Courier New" panose="02070309020205020404" pitchFamily="49" charset="0"/>
              <a:buChar char="o"/>
            </a:pPr>
            <a:endParaRPr lang="en-US" sz="1800" dirty="0"/>
          </a:p>
          <a:p>
            <a:pPr lvl="2">
              <a:buSzPct val="50000"/>
              <a:buFont typeface="Courier New" panose="02070309020205020404" pitchFamily="49" charset="0"/>
              <a:buChar char="o"/>
            </a:pPr>
            <a:endParaRPr lang="en-US" sz="1800" dirty="0"/>
          </a:p>
          <a:p>
            <a:pPr lvl="2">
              <a:buClr>
                <a:srgbClr val="1F497D">
                  <a:lumMod val="40000"/>
                  <a:lumOff val="60000"/>
                </a:srgbClr>
              </a:buClr>
              <a:buSzPct val="50000"/>
              <a:buFont typeface="Courier New" panose="02070309020205020404" pitchFamily="49" charset="0"/>
              <a:buChar char="o"/>
            </a:pPr>
            <a:r>
              <a:rPr lang="en-US" sz="1800" dirty="0">
                <a:solidFill>
                  <a:prstClr val="black"/>
                </a:solidFill>
              </a:rPr>
              <a:t>Only universals (terms denoting concepts, NOT individuals) are to be subsumed under the BBT’s facets and high-level hierarchies. </a:t>
            </a:r>
          </a:p>
          <a:p>
            <a:pPr marL="914400" lvl="2" indent="0">
              <a:buSzPct val="50000"/>
              <a:buNone/>
            </a:pPr>
            <a:endParaRPr lang="en-US" dirty="0"/>
          </a:p>
          <a:p>
            <a:pPr lvl="1"/>
            <a:endParaRPr lang="en-US" dirty="0"/>
          </a:p>
          <a:p>
            <a:endParaRPr lang="en-US" dirty="0"/>
          </a:p>
          <a:p>
            <a:endParaRPr lang="en-US" dirty="0"/>
          </a:p>
        </p:txBody>
      </p:sp>
      <p:pic>
        <p:nvPicPr>
          <p:cNvPr id="5" name="Εικόνα 4">
            <a:extLst>
              <a:ext uri="{FF2B5EF4-FFF2-40B4-BE49-F238E27FC236}">
                <a16:creationId xmlns:a16="http://schemas.microsoft.com/office/drawing/2014/main" id="{069C2001-56BB-4899-BED4-2A63FB460736}"/>
              </a:ext>
            </a:extLst>
          </p:cNvPr>
          <p:cNvPicPr>
            <a:picLocks noChangeAspect="1"/>
          </p:cNvPicPr>
          <p:nvPr/>
        </p:nvPicPr>
        <p:blipFill>
          <a:blip r:embed="rId2"/>
          <a:stretch>
            <a:fillRect/>
          </a:stretch>
        </p:blipFill>
        <p:spPr>
          <a:xfrm>
            <a:off x="1547909" y="4509120"/>
            <a:ext cx="7138891" cy="864096"/>
          </a:xfrm>
          <a:prstGeom prst="rect">
            <a:avLst/>
          </a:prstGeom>
        </p:spPr>
      </p:pic>
    </p:spTree>
    <p:extLst>
      <p:ext uri="{BB962C8B-B14F-4D97-AF65-F5344CB8AC3E}">
        <p14:creationId xmlns:p14="http://schemas.microsoft.com/office/powerpoint/2010/main" val="293515177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5E4B7A88-7A28-4439-BC92-EF5DEF527945}"/>
              </a:ext>
            </a:extLst>
          </p:cNvPr>
          <p:cNvSpPr>
            <a:spLocks noGrp="1"/>
          </p:cNvSpPr>
          <p:nvPr>
            <p:ph type="title"/>
          </p:nvPr>
        </p:nvSpPr>
        <p:spPr/>
        <p:txBody>
          <a:bodyPr/>
          <a:lstStyle/>
          <a:p>
            <a:r>
              <a:rPr lang="en-US" dirty="0"/>
              <a:t/>
            </a:r>
            <a:br>
              <a:rPr lang="en-US" dirty="0"/>
            </a:br>
            <a:endParaRPr lang="en-US" dirty="0"/>
          </a:p>
        </p:txBody>
      </p:sp>
      <p:sp>
        <p:nvSpPr>
          <p:cNvPr id="3" name="Θέση περιεχομένου 2">
            <a:extLst>
              <a:ext uri="{FF2B5EF4-FFF2-40B4-BE49-F238E27FC236}">
                <a16:creationId xmlns:a16="http://schemas.microsoft.com/office/drawing/2014/main" id="{487AC329-FD16-47BA-87B3-1CB89BD11C3D}"/>
              </a:ext>
            </a:extLst>
          </p:cNvPr>
          <p:cNvSpPr>
            <a:spLocks noGrp="1"/>
          </p:cNvSpPr>
          <p:nvPr>
            <p:ph idx="1"/>
          </p:nvPr>
        </p:nvSpPr>
        <p:spPr>
          <a:xfrm>
            <a:off x="457200" y="836712"/>
            <a:ext cx="8229600" cy="5289451"/>
          </a:xfrm>
        </p:spPr>
        <p:txBody>
          <a:bodyPr anchor="ctr">
            <a:normAutofit/>
          </a:bodyPr>
          <a:lstStyle/>
          <a:p>
            <a:pPr>
              <a:spcBef>
                <a:spcPts val="600"/>
              </a:spcBef>
              <a:spcAft>
                <a:spcPts val="1200"/>
              </a:spcAft>
            </a:pPr>
            <a:r>
              <a:rPr lang="en-US" dirty="0" smtClean="0"/>
              <a:t>DARIAH </a:t>
            </a:r>
            <a:r>
              <a:rPr lang="en-US" dirty="0"/>
              <a:t>aimed at </a:t>
            </a:r>
            <a:r>
              <a:rPr lang="en-US" dirty="0" smtClean="0"/>
              <a:t>integrating </a:t>
            </a:r>
            <a:r>
              <a:rPr lang="en-US" dirty="0"/>
              <a:t>thesauri, at least recommending thesauri for specific subjects. </a:t>
            </a:r>
          </a:p>
          <a:p>
            <a:pPr>
              <a:spcBef>
                <a:spcPts val="600"/>
              </a:spcBef>
              <a:spcAft>
                <a:spcPts val="1200"/>
              </a:spcAft>
            </a:pPr>
            <a:r>
              <a:rPr lang="en-US" dirty="0"/>
              <a:t>However, all specific subject thesauri are in conflict at the upper levels. How to connect them?</a:t>
            </a:r>
          </a:p>
          <a:p>
            <a:pPr>
              <a:spcBef>
                <a:spcPts val="600"/>
              </a:spcBef>
              <a:spcAft>
                <a:spcPts val="1200"/>
              </a:spcAft>
            </a:pPr>
            <a:r>
              <a:rPr lang="en-US" dirty="0"/>
              <a:t>Only the UMLS has succeeded </a:t>
            </a:r>
            <a:r>
              <a:rPr lang="en-US" dirty="0" smtClean="0"/>
              <a:t>to integrate really </a:t>
            </a:r>
            <a:r>
              <a:rPr lang="en-US" dirty="0"/>
              <a:t>many thesauri.</a:t>
            </a:r>
          </a:p>
          <a:p>
            <a:pPr>
              <a:spcBef>
                <a:spcPts val="600"/>
              </a:spcBef>
              <a:spcAft>
                <a:spcPts val="1200"/>
              </a:spcAft>
            </a:pPr>
            <a:r>
              <a:rPr lang="en-US" dirty="0"/>
              <a:t>The DARIAH Thesaurus Working Group so far has embraced and successfully applied the Idea.</a:t>
            </a:r>
          </a:p>
          <a:p>
            <a:pPr>
              <a:spcBef>
                <a:spcPts val="600"/>
              </a:spcBef>
              <a:spcAft>
                <a:spcPts val="1200"/>
              </a:spcAft>
            </a:pPr>
            <a:r>
              <a:rPr lang="en-US" dirty="0"/>
              <a:t>As a first real-live successful application, the DAI (German Archaeological Institute) has integrated with the BBT five completely independent thesauri of their five sub-institutes.</a:t>
            </a:r>
          </a:p>
          <a:p>
            <a:pPr>
              <a:spcBef>
                <a:spcPts val="600"/>
              </a:spcBef>
              <a:spcAft>
                <a:spcPts val="1200"/>
              </a:spcAft>
            </a:pPr>
            <a:r>
              <a:rPr lang="en-US" dirty="0"/>
              <a:t>If the community embraces the concept, we are confident to achieve an integration better than anything we had before</a:t>
            </a:r>
            <a:r>
              <a:rPr lang="en-US" dirty="0" smtClean="0"/>
              <a:t>.</a:t>
            </a:r>
            <a:endParaRPr lang="en-US" dirty="0"/>
          </a:p>
        </p:txBody>
      </p:sp>
    </p:spTree>
    <p:extLst>
      <p:ext uri="{BB962C8B-B14F-4D97-AF65-F5344CB8AC3E}">
        <p14:creationId xmlns:p14="http://schemas.microsoft.com/office/powerpoint/2010/main" val="204729233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Θέση περιεχομένου 2">
            <a:extLst>
              <a:ext uri="{FF2B5EF4-FFF2-40B4-BE49-F238E27FC236}">
                <a16:creationId xmlns:a16="http://schemas.microsoft.com/office/drawing/2014/main" id="{1728CC90-EE47-44AE-B1C6-D96140F856A6}"/>
              </a:ext>
            </a:extLst>
          </p:cNvPr>
          <p:cNvSpPr>
            <a:spLocks noGrp="1"/>
          </p:cNvSpPr>
          <p:nvPr>
            <p:ph idx="1"/>
          </p:nvPr>
        </p:nvSpPr>
        <p:spPr/>
        <p:txBody>
          <a:bodyPr anchor="ctr">
            <a:normAutofit/>
          </a:bodyPr>
          <a:lstStyle/>
          <a:p>
            <a:pPr marL="0" indent="0" algn="ctr">
              <a:buNone/>
            </a:pPr>
            <a:r>
              <a:rPr lang="en-US" sz="3600" dirty="0">
                <a:solidFill>
                  <a:schemeClr val="tx1">
                    <a:lumMod val="65000"/>
                    <a:lumOff val="35000"/>
                  </a:schemeClr>
                </a:solidFill>
              </a:rPr>
              <a:t> </a:t>
            </a:r>
            <a:r>
              <a:rPr lang="en-US" sz="3600" dirty="0" smtClean="0">
                <a:solidFill>
                  <a:schemeClr val="tx1">
                    <a:lumMod val="65000"/>
                    <a:lumOff val="35000"/>
                  </a:schemeClr>
                </a:solidFill>
              </a:rPr>
              <a:t>Thank </a:t>
            </a:r>
            <a:r>
              <a:rPr lang="en-US" sz="3600" dirty="0">
                <a:solidFill>
                  <a:schemeClr val="tx1">
                    <a:lumMod val="65000"/>
                    <a:lumOff val="35000"/>
                  </a:schemeClr>
                </a:solidFill>
              </a:rPr>
              <a:t>you! </a:t>
            </a:r>
          </a:p>
        </p:txBody>
      </p:sp>
    </p:spTree>
    <p:extLst>
      <p:ext uri="{BB962C8B-B14F-4D97-AF65-F5344CB8AC3E}">
        <p14:creationId xmlns:p14="http://schemas.microsoft.com/office/powerpoint/2010/main" val="275973677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76672"/>
            <a:ext cx="8229600" cy="5649491"/>
          </a:xfrm>
        </p:spPr>
        <p:txBody>
          <a:bodyPr anchor="ctr">
            <a:normAutofit/>
          </a:bodyPr>
          <a:lstStyle/>
          <a:p>
            <a:pPr marL="514350" indent="-514350">
              <a:lnSpc>
                <a:spcPct val="114000"/>
              </a:lnSpc>
              <a:spcBef>
                <a:spcPts val="600"/>
              </a:spcBef>
              <a:spcAft>
                <a:spcPts val="1200"/>
              </a:spcAft>
              <a:buFont typeface="+mj-lt"/>
              <a:buAutoNum type="romanLcPeriod"/>
            </a:pPr>
            <a:r>
              <a:rPr lang="en-US" sz="2400" dirty="0"/>
              <a:t>What is the </a:t>
            </a:r>
            <a:r>
              <a:rPr lang="en-US" sz="2400" dirty="0" err="1"/>
              <a:t>BackBone</a:t>
            </a:r>
            <a:r>
              <a:rPr lang="en-US" sz="2400" dirty="0"/>
              <a:t> Thesaurus (BBT)?</a:t>
            </a:r>
          </a:p>
          <a:p>
            <a:pPr lvl="1">
              <a:lnSpc>
                <a:spcPct val="114000"/>
              </a:lnSpc>
              <a:spcBef>
                <a:spcPts val="600"/>
              </a:spcBef>
              <a:spcAft>
                <a:spcPts val="1200"/>
              </a:spcAft>
            </a:pPr>
            <a:r>
              <a:rPr lang="en-US" dirty="0"/>
              <a:t>What goal does the BBT aim at fulfilling?</a:t>
            </a:r>
          </a:p>
          <a:p>
            <a:pPr marL="514350" indent="-514350">
              <a:lnSpc>
                <a:spcPct val="114000"/>
              </a:lnSpc>
              <a:spcBef>
                <a:spcPts val="600"/>
              </a:spcBef>
              <a:spcAft>
                <a:spcPts val="1200"/>
              </a:spcAft>
              <a:buFont typeface="+mj-lt"/>
              <a:buAutoNum type="romanLcPeriod"/>
            </a:pPr>
            <a:r>
              <a:rPr lang="en-US" sz="2400" dirty="0"/>
              <a:t>How can the BBT achieve its professed goal?</a:t>
            </a:r>
          </a:p>
          <a:p>
            <a:pPr marL="514350" indent="-514350">
              <a:lnSpc>
                <a:spcPct val="114000"/>
              </a:lnSpc>
              <a:spcBef>
                <a:spcPts val="600"/>
              </a:spcBef>
              <a:spcAft>
                <a:spcPts val="1200"/>
              </a:spcAft>
              <a:buFont typeface="+mj-lt"/>
              <a:buAutoNum type="romanLcPeriod"/>
            </a:pPr>
            <a:r>
              <a:rPr lang="en-US" sz="2400" dirty="0"/>
              <a:t>What are the methodological principles guiding the identification of the BBT’s top-level concepts?</a:t>
            </a:r>
          </a:p>
          <a:p>
            <a:pPr marL="514350" indent="-514350">
              <a:lnSpc>
                <a:spcPct val="114000"/>
              </a:lnSpc>
              <a:spcBef>
                <a:spcPts val="600"/>
              </a:spcBef>
              <a:spcAft>
                <a:spcPts val="1200"/>
              </a:spcAft>
              <a:buFont typeface="+mj-lt"/>
              <a:buAutoNum type="romanLcPeriod"/>
            </a:pPr>
            <a:r>
              <a:rPr lang="en-US" sz="2400" dirty="0"/>
              <a:t>What is the relation of the BBT’s top-level concepts to the terms and hierarchies subsumed under them? </a:t>
            </a:r>
          </a:p>
          <a:p>
            <a:pPr marL="0" indent="0" algn="r">
              <a:lnSpc>
                <a:spcPct val="114000"/>
              </a:lnSpc>
              <a:spcBef>
                <a:spcPts val="600"/>
              </a:spcBef>
              <a:spcAft>
                <a:spcPts val="1200"/>
              </a:spcAft>
              <a:buNone/>
            </a:pPr>
            <a:endParaRPr lang="en-US" sz="1800" dirty="0"/>
          </a:p>
          <a:p>
            <a:pPr marL="0" indent="0" algn="r">
              <a:lnSpc>
                <a:spcPct val="114000"/>
              </a:lnSpc>
              <a:spcBef>
                <a:spcPts val="600"/>
              </a:spcBef>
              <a:spcAft>
                <a:spcPts val="1200"/>
              </a:spcAft>
              <a:buNone/>
            </a:pPr>
            <a:r>
              <a:rPr lang="en-US" sz="1800" dirty="0">
                <a:hlinkClick r:id="rId2"/>
              </a:rPr>
              <a:t>http://www.backbonethesaurus.eu/</a:t>
            </a:r>
            <a:r>
              <a:rPr lang="en-US" sz="1800" dirty="0"/>
              <a:t> </a:t>
            </a:r>
          </a:p>
        </p:txBody>
      </p:sp>
    </p:spTree>
    <p:extLst>
      <p:ext uri="{BB962C8B-B14F-4D97-AF65-F5344CB8AC3E}">
        <p14:creationId xmlns:p14="http://schemas.microsoft.com/office/powerpoint/2010/main" val="191435598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400" dirty="0"/>
              <a:t>What is the BBT?</a:t>
            </a:r>
          </a:p>
        </p:txBody>
      </p:sp>
      <p:sp>
        <p:nvSpPr>
          <p:cNvPr id="3" name="Content Placeholder 2"/>
          <p:cNvSpPr>
            <a:spLocks noGrp="1"/>
          </p:cNvSpPr>
          <p:nvPr>
            <p:ph idx="1"/>
          </p:nvPr>
        </p:nvSpPr>
        <p:spPr>
          <a:xfrm>
            <a:off x="457200" y="1268760"/>
            <a:ext cx="8229600" cy="4857403"/>
          </a:xfrm>
        </p:spPr>
        <p:txBody>
          <a:bodyPr anchor="ctr">
            <a:normAutofit/>
          </a:bodyPr>
          <a:lstStyle/>
          <a:p>
            <a:pPr>
              <a:lnSpc>
                <a:spcPct val="114000"/>
              </a:lnSpc>
              <a:spcBef>
                <a:spcPts val="600"/>
              </a:spcBef>
              <a:spcAft>
                <a:spcPts val="1200"/>
              </a:spcAft>
            </a:pPr>
            <a:r>
              <a:rPr lang="en-US" dirty="0"/>
              <a:t>The BBT is a coherent, overarching thesaurus for humanities research data, under which can be aligned the vocabularies and terminologies in use in the domain, with minimal changes implemented in its core structure with each extension it undergoes.</a:t>
            </a:r>
          </a:p>
          <a:p>
            <a:pPr>
              <a:lnSpc>
                <a:spcPct val="114000"/>
              </a:lnSpc>
              <a:spcBef>
                <a:spcPts val="600"/>
              </a:spcBef>
              <a:spcAft>
                <a:spcPts val="1200"/>
              </a:spcAft>
            </a:pPr>
            <a:r>
              <a:rPr lang="en-US" dirty="0" smtClean="0"/>
              <a:t>What </a:t>
            </a:r>
            <a:r>
              <a:rPr lang="en-US" dirty="0"/>
              <a:t>goal does the BBT aim at fulfilling?</a:t>
            </a:r>
          </a:p>
          <a:p>
            <a:pPr marL="800100" lvl="2" indent="0">
              <a:lnSpc>
                <a:spcPct val="114000"/>
              </a:lnSpc>
              <a:spcBef>
                <a:spcPts val="600"/>
              </a:spcBef>
              <a:spcAft>
                <a:spcPts val="1200"/>
              </a:spcAft>
              <a:buNone/>
            </a:pPr>
            <a:r>
              <a:rPr lang="en-US" sz="1800" dirty="0">
                <a:solidFill>
                  <a:prstClr val="black"/>
                </a:solidFill>
              </a:rPr>
              <a:t>It aims at enabling collaboration and cross-disciplinary resource discovery, while ensuring compatibility with thesauri that cover highly specific and developing areas of knowledge</a:t>
            </a:r>
            <a:r>
              <a:rPr lang="en-US" sz="1800" dirty="0" smtClean="0">
                <a:solidFill>
                  <a:prstClr val="black"/>
                </a:solidFill>
              </a:rPr>
              <a:t>.</a:t>
            </a:r>
            <a:endParaRPr lang="en-US" dirty="0"/>
          </a:p>
        </p:txBody>
      </p:sp>
    </p:spTree>
    <p:extLst>
      <p:ext uri="{BB962C8B-B14F-4D97-AF65-F5344CB8AC3E}">
        <p14:creationId xmlns:p14="http://schemas.microsoft.com/office/powerpoint/2010/main" val="49227301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400" dirty="0"/>
              <a:t>How can the BBT achieve its professed goal?</a:t>
            </a:r>
          </a:p>
        </p:txBody>
      </p:sp>
      <p:sp>
        <p:nvSpPr>
          <p:cNvPr id="3" name="Content Placeholder 2"/>
          <p:cNvSpPr>
            <a:spLocks noGrp="1"/>
          </p:cNvSpPr>
          <p:nvPr>
            <p:ph idx="1"/>
          </p:nvPr>
        </p:nvSpPr>
        <p:spPr/>
        <p:txBody>
          <a:bodyPr anchor="ctr">
            <a:normAutofit/>
          </a:bodyPr>
          <a:lstStyle/>
          <a:p>
            <a:pPr>
              <a:lnSpc>
                <a:spcPct val="114000"/>
              </a:lnSpc>
              <a:spcBef>
                <a:spcPts val="600"/>
              </a:spcBef>
              <a:spcAft>
                <a:spcPts val="1200"/>
              </a:spcAft>
            </a:pPr>
            <a:r>
              <a:rPr lang="en-US" dirty="0"/>
              <a:t>By offering top-level-concepts (facets and hierarchies) that serve as the common ground for thesaurus building. </a:t>
            </a:r>
          </a:p>
          <a:p>
            <a:pPr lvl="1">
              <a:lnSpc>
                <a:spcPct val="114000"/>
              </a:lnSpc>
              <a:spcBef>
                <a:spcPts val="600"/>
              </a:spcBef>
              <a:spcAft>
                <a:spcPts val="1200"/>
              </a:spcAft>
            </a:pPr>
            <a:r>
              <a:rPr lang="en-US" sz="1800" u="sng" dirty="0"/>
              <a:t>It is a “backbone”, essentially</a:t>
            </a:r>
            <a:r>
              <a:rPr lang="en-US" sz="1800" dirty="0"/>
              <a:t>: It comprises only those high-level concepts necessary to accommodate and subsume all the relevant concepts in the humanities. </a:t>
            </a:r>
          </a:p>
          <a:p>
            <a:pPr>
              <a:lnSpc>
                <a:spcPct val="114000"/>
              </a:lnSpc>
              <a:spcBef>
                <a:spcPts val="600"/>
              </a:spcBef>
              <a:spcAft>
                <a:spcPts val="1200"/>
              </a:spcAft>
            </a:pPr>
            <a:r>
              <a:rPr lang="en-US" dirty="0" smtClean="0"/>
              <a:t>By </a:t>
            </a:r>
            <a:r>
              <a:rPr lang="en-US" dirty="0"/>
              <a:t>relying on a faceted classification that is considered valid and consistent from a cross-disciplinary perspective.</a:t>
            </a:r>
          </a:p>
          <a:p>
            <a:pPr lvl="1">
              <a:lnSpc>
                <a:spcPct val="114000"/>
              </a:lnSpc>
              <a:spcBef>
                <a:spcPts val="600"/>
              </a:spcBef>
              <a:spcAft>
                <a:spcPts val="1200"/>
              </a:spcAft>
            </a:pPr>
            <a:r>
              <a:rPr lang="en-US" sz="1800" dirty="0"/>
              <a:t>The classification appeals to general categories of human perception  – the latter are “objective”, to an extent.</a:t>
            </a:r>
          </a:p>
        </p:txBody>
      </p:sp>
    </p:spTree>
    <p:extLst>
      <p:ext uri="{BB962C8B-B14F-4D97-AF65-F5344CB8AC3E}">
        <p14:creationId xmlns:p14="http://schemas.microsoft.com/office/powerpoint/2010/main" val="159971821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50106"/>
          </a:xfrm>
        </p:spPr>
        <p:txBody>
          <a:bodyPr>
            <a:normAutofit/>
          </a:bodyPr>
          <a:lstStyle/>
          <a:p>
            <a:r>
              <a:rPr lang="en-US" sz="2400" dirty="0"/>
              <a:t>The facets and hierarchies of the BBT.</a:t>
            </a:r>
          </a:p>
        </p:txBody>
      </p:sp>
      <p:pic>
        <p:nvPicPr>
          <p:cNvPr id="4" name="Content Placeholder 3"/>
          <p:cNvPicPr>
            <a:picLocks noGrp="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115616" y="1268760"/>
            <a:ext cx="7056784" cy="4608512"/>
          </a:xfrm>
          <a:prstGeom prst="rect">
            <a:avLst/>
          </a:prstGeom>
          <a:noFill/>
          <a:ln>
            <a:noFill/>
          </a:ln>
        </p:spPr>
      </p:pic>
    </p:spTree>
    <p:extLst>
      <p:ext uri="{BB962C8B-B14F-4D97-AF65-F5344CB8AC3E}">
        <p14:creationId xmlns:p14="http://schemas.microsoft.com/office/powerpoint/2010/main" val="9402452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400" dirty="0"/>
              <a:t>What are the methodological principles guiding the identification of the BBT’s top-level concepts? (1) </a:t>
            </a:r>
          </a:p>
        </p:txBody>
      </p:sp>
      <p:sp>
        <p:nvSpPr>
          <p:cNvPr id="3" name="Content Placeholder 2"/>
          <p:cNvSpPr>
            <a:spLocks noGrp="1"/>
          </p:cNvSpPr>
          <p:nvPr>
            <p:ph idx="1"/>
          </p:nvPr>
        </p:nvSpPr>
        <p:spPr/>
        <p:txBody>
          <a:bodyPr anchor="ctr">
            <a:normAutofit/>
          </a:bodyPr>
          <a:lstStyle/>
          <a:p>
            <a:pPr lvl="0">
              <a:lnSpc>
                <a:spcPct val="150000"/>
              </a:lnSpc>
              <a:spcBef>
                <a:spcPts val="600"/>
              </a:spcBef>
              <a:spcAft>
                <a:spcPts val="600"/>
              </a:spcAft>
            </a:pPr>
            <a:r>
              <a:rPr lang="en-US" dirty="0"/>
              <a:t>Top-level concepts are identified by a </a:t>
            </a:r>
            <a:r>
              <a:rPr lang="en-US" u="sng" dirty="0"/>
              <a:t>bottom-up process </a:t>
            </a:r>
            <a:r>
              <a:rPr lang="en-US" dirty="0"/>
              <a:t>of semantic decomposition that appeals to categorical semantics.</a:t>
            </a:r>
          </a:p>
          <a:p>
            <a:pPr marL="800100" lvl="2" indent="0">
              <a:lnSpc>
                <a:spcPct val="150000"/>
              </a:lnSpc>
              <a:spcBef>
                <a:spcPts val="600"/>
              </a:spcBef>
              <a:spcAft>
                <a:spcPts val="600"/>
              </a:spcAft>
              <a:buNone/>
            </a:pPr>
            <a:endParaRPr lang="en-US" sz="1900" dirty="0"/>
          </a:p>
          <a:p>
            <a:pPr marL="800100" lvl="2" indent="0">
              <a:lnSpc>
                <a:spcPct val="150000"/>
              </a:lnSpc>
              <a:spcBef>
                <a:spcPts val="600"/>
              </a:spcBef>
              <a:spcAft>
                <a:spcPts val="600"/>
              </a:spcAft>
              <a:buNone/>
            </a:pPr>
            <a:r>
              <a:rPr lang="en-US" sz="1800" dirty="0"/>
              <a:t>The top-level concepts of the BBT are not declared a priori, but are abstractions from existing terminological systems in the fields of History, Archaeology, Ethnology, Philosophy of Sciences, Anthropology, Linguistics, Theatre studies, Musicology &amp; History of Art.</a:t>
            </a:r>
          </a:p>
          <a:p>
            <a:pPr>
              <a:lnSpc>
                <a:spcPct val="150000"/>
              </a:lnSpc>
              <a:spcBef>
                <a:spcPts val="600"/>
              </a:spcBef>
              <a:spcAft>
                <a:spcPts val="600"/>
              </a:spcAft>
            </a:pPr>
            <a:endParaRPr lang="en-US" dirty="0"/>
          </a:p>
        </p:txBody>
      </p:sp>
    </p:spTree>
    <p:extLst>
      <p:ext uri="{BB962C8B-B14F-4D97-AF65-F5344CB8AC3E}">
        <p14:creationId xmlns:p14="http://schemas.microsoft.com/office/powerpoint/2010/main" val="132037174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400" dirty="0"/>
              <a:t>What are the methodological principles guiding the identification of the BBT’s top-level concepts? (2) </a:t>
            </a:r>
            <a:endParaRPr lang="en-US" sz="2400" b="1" dirty="0"/>
          </a:p>
        </p:txBody>
      </p:sp>
      <p:sp>
        <p:nvSpPr>
          <p:cNvPr id="3" name="Content Placeholder 2"/>
          <p:cNvSpPr>
            <a:spLocks noGrp="1"/>
          </p:cNvSpPr>
          <p:nvPr>
            <p:ph idx="1"/>
          </p:nvPr>
        </p:nvSpPr>
        <p:spPr/>
        <p:txBody>
          <a:bodyPr anchor="ctr"/>
          <a:lstStyle/>
          <a:p>
            <a:pPr>
              <a:lnSpc>
                <a:spcPct val="120000"/>
              </a:lnSpc>
              <a:spcBef>
                <a:spcPts val="600"/>
              </a:spcBef>
              <a:spcAft>
                <a:spcPts val="1200"/>
              </a:spcAft>
            </a:pPr>
            <a:r>
              <a:rPr lang="en-US" dirty="0"/>
              <a:t>Identifying the top-level concepts relies on the semantic decomposition of composite/complex concepts into primitive ones (facets), taking into account </a:t>
            </a:r>
            <a:r>
              <a:rPr lang="en-US" u="sng" dirty="0"/>
              <a:t>the </a:t>
            </a:r>
            <a:r>
              <a:rPr lang="en-US" u="sng" dirty="0" err="1"/>
              <a:t>intensional</a:t>
            </a:r>
            <a:r>
              <a:rPr lang="en-US" u="sng" dirty="0"/>
              <a:t> properties</a:t>
            </a:r>
            <a:r>
              <a:rPr lang="en-US" dirty="0"/>
              <a:t> of the former. </a:t>
            </a:r>
            <a:endParaRPr lang="en-US" sz="2100" dirty="0"/>
          </a:p>
          <a:p>
            <a:pPr lvl="1">
              <a:lnSpc>
                <a:spcPct val="120000"/>
              </a:lnSpc>
              <a:spcBef>
                <a:spcPts val="600"/>
              </a:spcBef>
              <a:spcAft>
                <a:spcPts val="1200"/>
              </a:spcAft>
            </a:pPr>
            <a:r>
              <a:rPr lang="en-US" sz="1800" u="sng" dirty="0" err="1"/>
              <a:t>Intensional</a:t>
            </a:r>
            <a:r>
              <a:rPr lang="en-US" sz="1800" u="sng" dirty="0"/>
              <a:t> properties</a:t>
            </a:r>
            <a:r>
              <a:rPr lang="en-US" sz="1800" dirty="0"/>
              <a:t>: the term refers to the essential characteristics expressing the substance of a concept; differently put, the necessary and sufficient conditions for belonging to a category</a:t>
            </a:r>
            <a:r>
              <a:rPr lang="en-US" sz="1800" dirty="0" smtClean="0"/>
              <a:t>.</a:t>
            </a:r>
            <a:endParaRPr lang="en-US" dirty="0"/>
          </a:p>
          <a:p>
            <a:pPr>
              <a:lnSpc>
                <a:spcPct val="120000"/>
              </a:lnSpc>
              <a:spcBef>
                <a:spcPts val="600"/>
              </a:spcBef>
              <a:spcAft>
                <a:spcPts val="1200"/>
              </a:spcAft>
            </a:pPr>
            <a:r>
              <a:rPr lang="en-US" dirty="0"/>
              <a:t>Only those </a:t>
            </a:r>
            <a:r>
              <a:rPr lang="en-US" dirty="0" err="1"/>
              <a:t>intensional</a:t>
            </a:r>
            <a:r>
              <a:rPr lang="en-US" dirty="0"/>
              <a:t> properties that are </a:t>
            </a:r>
            <a:r>
              <a:rPr lang="en-US" u="sng" dirty="0"/>
              <a:t>transparent</a:t>
            </a:r>
            <a:r>
              <a:rPr lang="en-US" dirty="0"/>
              <a:t> and based on information </a:t>
            </a:r>
            <a:r>
              <a:rPr lang="en-US" u="sng" dirty="0"/>
              <a:t>accessible</a:t>
            </a:r>
            <a:r>
              <a:rPr lang="en-US" dirty="0"/>
              <a:t> to everyone –i.e. the ones that do not require an in depth domain specific knowledge –are relevant. </a:t>
            </a:r>
          </a:p>
        </p:txBody>
      </p:sp>
    </p:spTree>
    <p:extLst>
      <p:ext uri="{BB962C8B-B14F-4D97-AF65-F5344CB8AC3E}">
        <p14:creationId xmlns:p14="http://schemas.microsoft.com/office/powerpoint/2010/main" val="262892295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400" dirty="0"/>
              <a:t>Why is this bottom-up semantic decomposition so important?</a:t>
            </a:r>
          </a:p>
        </p:txBody>
      </p:sp>
      <p:sp>
        <p:nvSpPr>
          <p:cNvPr id="3" name="Content Placeholder 2"/>
          <p:cNvSpPr>
            <a:spLocks noGrp="1"/>
          </p:cNvSpPr>
          <p:nvPr>
            <p:ph idx="1"/>
          </p:nvPr>
        </p:nvSpPr>
        <p:spPr/>
        <p:txBody>
          <a:bodyPr anchor="ctr">
            <a:normAutofit/>
          </a:bodyPr>
          <a:lstStyle/>
          <a:p>
            <a:pPr>
              <a:lnSpc>
                <a:spcPct val="114000"/>
              </a:lnSpc>
              <a:spcBef>
                <a:spcPts val="600"/>
              </a:spcBef>
              <a:spcAft>
                <a:spcPts val="600"/>
              </a:spcAft>
            </a:pPr>
            <a:r>
              <a:rPr lang="en-US" dirty="0"/>
              <a:t>Clearly defined relationships between the top-level concepts and domain-specific terms guarantees that top-level concepts form generalizations deemed relevant and sufficient, given the scope of the classification. </a:t>
            </a:r>
            <a:endParaRPr lang="en-US" dirty="0" smtClean="0"/>
          </a:p>
          <a:p>
            <a:pPr marL="0" indent="0">
              <a:lnSpc>
                <a:spcPct val="114000"/>
              </a:lnSpc>
              <a:spcBef>
                <a:spcPts val="600"/>
              </a:spcBef>
              <a:spcAft>
                <a:spcPts val="600"/>
              </a:spcAft>
              <a:buNone/>
            </a:pPr>
            <a:endParaRPr lang="en-US" dirty="0"/>
          </a:p>
          <a:p>
            <a:pPr>
              <a:lnSpc>
                <a:spcPct val="114000"/>
              </a:lnSpc>
              <a:spcBef>
                <a:spcPts val="600"/>
              </a:spcBef>
              <a:spcAft>
                <a:spcPts val="600"/>
              </a:spcAft>
            </a:pPr>
            <a:r>
              <a:rPr lang="en-US" dirty="0"/>
              <a:t>The interactive relationship between the terms and the top-level concepts helps uncover any shortcomings with respect to the hierarchies and the facets proposed.</a:t>
            </a:r>
          </a:p>
        </p:txBody>
      </p:sp>
    </p:spTree>
    <p:extLst>
      <p:ext uri="{BB962C8B-B14F-4D97-AF65-F5344CB8AC3E}">
        <p14:creationId xmlns:p14="http://schemas.microsoft.com/office/powerpoint/2010/main" val="402223569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BEEC2253-68C0-49DF-9C51-39A1C8228A57}"/>
              </a:ext>
            </a:extLst>
          </p:cNvPr>
          <p:cNvSpPr>
            <a:spLocks noGrp="1"/>
          </p:cNvSpPr>
          <p:nvPr>
            <p:ph type="title"/>
          </p:nvPr>
        </p:nvSpPr>
        <p:spPr/>
        <p:txBody>
          <a:bodyPr>
            <a:normAutofit/>
          </a:bodyPr>
          <a:lstStyle/>
          <a:p>
            <a:r>
              <a:rPr lang="en-US" sz="2400" smtClean="0"/>
              <a:t>Let’s illustrate by means of an example: </a:t>
            </a:r>
            <a:endParaRPr lang="en-US" sz="2400" dirty="0"/>
          </a:p>
        </p:txBody>
      </p:sp>
      <p:sp>
        <p:nvSpPr>
          <p:cNvPr id="3" name="Θέση περιεχομένου 2">
            <a:extLst>
              <a:ext uri="{FF2B5EF4-FFF2-40B4-BE49-F238E27FC236}">
                <a16:creationId xmlns:a16="http://schemas.microsoft.com/office/drawing/2014/main" id="{D2B738ED-B4C7-4B88-AC57-6BFAE4DC3119}"/>
              </a:ext>
            </a:extLst>
          </p:cNvPr>
          <p:cNvSpPr>
            <a:spLocks noGrp="1"/>
          </p:cNvSpPr>
          <p:nvPr>
            <p:ph idx="1"/>
          </p:nvPr>
        </p:nvSpPr>
        <p:spPr>
          <a:xfrm>
            <a:off x="457200" y="1600201"/>
            <a:ext cx="4114800" cy="4421088"/>
          </a:xfrm>
        </p:spPr>
        <p:txBody>
          <a:bodyPr numCol="1" anchor="ctr">
            <a:normAutofit/>
          </a:bodyPr>
          <a:lstStyle/>
          <a:p>
            <a:pPr marL="0" indent="0">
              <a:buNone/>
            </a:pPr>
            <a:endParaRPr lang="en-US" sz="2100" dirty="0" smtClean="0"/>
          </a:p>
          <a:p>
            <a:pPr marL="0" indent="0">
              <a:buNone/>
            </a:pPr>
            <a:r>
              <a:rPr lang="en-US" sz="2100" dirty="0" smtClean="0"/>
              <a:t>1. </a:t>
            </a:r>
            <a:r>
              <a:rPr lang="en-US" sz="2100" u="sng" dirty="0" smtClean="0"/>
              <a:t>LANGUAGES</a:t>
            </a:r>
            <a:r>
              <a:rPr lang="en-US" sz="2100" dirty="0" smtClean="0"/>
              <a:t>:</a:t>
            </a:r>
          </a:p>
          <a:p>
            <a:pPr marL="0" indent="0">
              <a:buNone/>
            </a:pPr>
            <a:endParaRPr lang="en-US" sz="2100" dirty="0" smtClean="0"/>
          </a:p>
          <a:p>
            <a:pPr marL="0" indent="0">
              <a:buNone/>
            </a:pPr>
            <a:r>
              <a:rPr lang="en-US" dirty="0" smtClean="0"/>
              <a:t>This term classifies types of communications systems comprising a finite set of elements and a set of recursive rules to combine them into a potentially infinite array of discrete expressions.</a:t>
            </a:r>
            <a:endParaRPr lang="en-US" dirty="0"/>
          </a:p>
        </p:txBody>
      </p:sp>
      <p:pic>
        <p:nvPicPr>
          <p:cNvPr id="7" name="Θέση περιεχομένου 6">
            <a:extLst>
              <a:ext uri="{FF2B5EF4-FFF2-40B4-BE49-F238E27FC236}">
                <a16:creationId xmlns:a16="http://schemas.microsoft.com/office/drawing/2014/main" id="{A29577B8-0384-40E5-9F7D-D02988F3355C}"/>
              </a:ext>
            </a:extLst>
          </p:cNvPr>
          <p:cNvPicPr>
            <a:picLocks noGrp="1" noChangeAspect="1"/>
          </p:cNvPicPr>
          <p:nvPr>
            <p:ph sz="half" idx="4294967295"/>
          </p:nvPr>
        </p:nvPicPr>
        <p:blipFill>
          <a:blip r:embed="rId2"/>
          <a:stretch>
            <a:fillRect/>
          </a:stretch>
        </p:blipFill>
        <p:spPr>
          <a:xfrm>
            <a:off x="4860032" y="1988840"/>
            <a:ext cx="3754437" cy="3148012"/>
          </a:xfrm>
          <a:prstGeom prst="rect">
            <a:avLst/>
          </a:prstGeom>
        </p:spPr>
      </p:pic>
    </p:spTree>
    <p:extLst>
      <p:ext uri="{BB962C8B-B14F-4D97-AF65-F5344CB8AC3E}">
        <p14:creationId xmlns:p14="http://schemas.microsoft.com/office/powerpoint/2010/main" val="932170246"/>
      </p:ext>
    </p:extLst>
  </p:cSld>
  <p:clrMapOvr>
    <a:masterClrMapping/>
  </p:clrMapOvr>
  <p:timing>
    <p:tnLst>
      <p:par>
        <p:cTn id="1" dur="indefinite" restart="never" nodeType="tmRoot"/>
      </p:par>
    </p:tnLst>
  </p:timing>
</p:sld>
</file>

<file path=ppt/theme/theme1.xml><?xml version="1.0" encoding="utf-8"?>
<a:theme xmlns:a="http://schemas.openxmlformats.org/drawingml/2006/main" name="PresentationISLgr2">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PresentationISLgr2</Template>
  <TotalTime>664</TotalTime>
  <Words>1407</Words>
  <Application>Microsoft Office PowerPoint</Application>
  <PresentationFormat>On-screen Show (4:3)</PresentationFormat>
  <Paragraphs>88</Paragraphs>
  <Slides>16</Slides>
  <Notes>3</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16</vt:i4>
      </vt:variant>
    </vt:vector>
  </HeadingPairs>
  <TitlesOfParts>
    <vt:vector size="20" baseType="lpstr">
      <vt:lpstr>Arial</vt:lpstr>
      <vt:lpstr>Calibri</vt:lpstr>
      <vt:lpstr>Courier New</vt:lpstr>
      <vt:lpstr>PresentationISLgr2</vt:lpstr>
      <vt:lpstr>Backbone Thesaurus  An overarching thesaurus for the humanities. </vt:lpstr>
      <vt:lpstr>PowerPoint Presentation</vt:lpstr>
      <vt:lpstr>What is the BBT?</vt:lpstr>
      <vt:lpstr>How can the BBT achieve its professed goal?</vt:lpstr>
      <vt:lpstr>The facets and hierarchies of the BBT.</vt:lpstr>
      <vt:lpstr>What are the methodological principles guiding the identification of the BBT’s top-level concepts? (1) </vt:lpstr>
      <vt:lpstr>What are the methodological principles guiding the identification of the BBT’s top-level concepts? (2) </vt:lpstr>
      <vt:lpstr>Why is this bottom-up semantic decomposition so important?</vt:lpstr>
      <vt:lpstr>Let’s illustrate by means of an example: </vt:lpstr>
      <vt:lpstr>PowerPoint Presentation</vt:lpstr>
      <vt:lpstr>PowerPoint Presentation</vt:lpstr>
      <vt:lpstr>What is the relation of the BBT’s top-level concepts to the terms and hierarchies subsumed under them? (1)</vt:lpstr>
      <vt:lpstr>Again, by means of an example…</vt:lpstr>
      <vt:lpstr>What is the relation of the BBT’s top-level concepts to the terms and hierarchies subsumed under them? (2)</vt:lpstr>
      <vt:lpstr> </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Korina Doerr</dc:creator>
  <cp:lastModifiedBy>Christos Georgis</cp:lastModifiedBy>
  <cp:revision>45</cp:revision>
  <dcterms:created xsi:type="dcterms:W3CDTF">2017-04-10T13:06:39Z</dcterms:created>
  <dcterms:modified xsi:type="dcterms:W3CDTF">2018-09-27T14:34:56Z</dcterms:modified>
</cp:coreProperties>
</file>