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60" r:id="rId2"/>
    <p:sldId id="261" r:id="rId3"/>
    <p:sldId id="262" r:id="rId4"/>
    <p:sldId id="269" r:id="rId5"/>
    <p:sldId id="268" r:id="rId6"/>
    <p:sldId id="276" r:id="rId7"/>
    <p:sldId id="271" r:id="rId8"/>
    <p:sldId id="273" r:id="rId9"/>
    <p:sldId id="272" r:id="rId10"/>
    <p:sldId id="274" r:id="rId11"/>
    <p:sldId id="265" r:id="rId12"/>
    <p:sldId id="275" r:id="rId13"/>
    <p:sldId id="266"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84226" autoAdjust="0"/>
  </p:normalViewPr>
  <p:slideViewPr>
    <p:cSldViewPr>
      <p:cViewPr varScale="1">
        <p:scale>
          <a:sx n="98" d="100"/>
          <a:sy n="98" d="100"/>
        </p:scale>
        <p:origin x="1596" y="84"/>
      </p:cViewPr>
      <p:guideLst>
        <p:guide orient="horz" pos="2160"/>
        <p:guide pos="2880"/>
      </p:guideLst>
    </p:cSldViewPr>
  </p:slideViewPr>
  <p:outlineViewPr>
    <p:cViewPr>
      <p:scale>
        <a:sx n="33" d="100"/>
        <a:sy n="33" d="100"/>
      </p:scale>
      <p:origin x="0" y="0"/>
    </p:cViewPr>
  </p:outlineViewPr>
  <p:notesTextViewPr>
    <p:cViewPr>
      <p:scale>
        <a:sx n="3" d="2"/>
        <a:sy n="3" d="2"/>
      </p:scale>
      <p:origin x="0" y="-486"/>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B8EE7A-E36C-4DF8-BA20-972B8B23F4C2}" type="datetimeFigureOut">
              <a:rPr lang="en-US" smtClean="0"/>
              <a:t>9/28/2018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344596-60FC-4156-87E4-C1F6ACB05176}" type="slidenum">
              <a:rPr lang="en-US" smtClean="0"/>
              <a:t>‹#›</a:t>
            </a:fld>
            <a:endParaRPr lang="en-US"/>
          </a:p>
        </p:txBody>
      </p:sp>
    </p:spTree>
    <p:extLst>
      <p:ext uri="{BB962C8B-B14F-4D97-AF65-F5344CB8AC3E}">
        <p14:creationId xmlns:p14="http://schemas.microsoft.com/office/powerpoint/2010/main" val="2082886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0344596-60FC-4156-87E4-C1F6ACB05176}" type="slidenum">
              <a:rPr lang="en-US" smtClean="0"/>
              <a:t>2</a:t>
            </a:fld>
            <a:endParaRPr lang="en-US"/>
          </a:p>
        </p:txBody>
      </p:sp>
    </p:spTree>
    <p:extLst>
      <p:ext uri="{BB962C8B-B14F-4D97-AF65-F5344CB8AC3E}">
        <p14:creationId xmlns:p14="http://schemas.microsoft.com/office/powerpoint/2010/main" val="959103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artists (visual artists)</a:t>
            </a:r>
          </a:p>
          <a:p>
            <a:r>
              <a:rPr lang="en-US" dirty="0" smtClean="0"/>
              <a:t>http://83.212.173.34:8080/THEMAS-EN-DEMOS/CardOf_Term?referenceId=1553&amp;mode=edit&amp;external_user=ExternalReader&amp;external_thesaurus=AAT-DEMO</a:t>
            </a:r>
          </a:p>
          <a:p>
            <a:r>
              <a:rPr lang="en-US" dirty="0" smtClean="0"/>
              <a:t>http://www.getty.edu/vow/AATFullDisplay?find=artists&amp;logic=AND&amp;note=&amp;english=N&amp;prev_page=1&amp;subjectid=300025103</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painters (artists)</a:t>
            </a:r>
          </a:p>
          <a:p>
            <a:r>
              <a:rPr lang="en-US" dirty="0" smtClean="0"/>
              <a:t>http://83.212.173.34:8080/THEMAS-EN-DEMOS/CardOf_Term?referenceId=8038&amp;mode=edit&amp;external_user=ExternalReader&amp;external_thesaurus=AAT-DEMO</a:t>
            </a:r>
          </a:p>
          <a:p>
            <a:r>
              <a:rPr lang="en-US" dirty="0" smtClean="0"/>
              <a:t>http://www.getty.edu/vow/AATFullDisplay?find=painters&amp;logic=AND&amp;note=&amp;english=N&amp;prev_page=1&amp;subjectid=300025136</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glass</a:t>
            </a:r>
            <a:r>
              <a:rPr lang="en-US" baseline="0" dirty="0" smtClean="0"/>
              <a:t> painters</a:t>
            </a:r>
            <a:endParaRPr lang="en-US" dirty="0" smtClean="0"/>
          </a:p>
          <a:p>
            <a:r>
              <a:rPr lang="en-US" dirty="0" smtClean="0"/>
              <a:t>http://83.212.173.34:8080/THEMAS-EN-DEMOS/CardOf_Term?referenceId=21058&amp;mode=edit&amp;external_user=ExternalReader&amp;external_thesaurus=AAT-DEMO</a:t>
            </a:r>
          </a:p>
          <a:p>
            <a:r>
              <a:rPr lang="en-US" dirty="0" smtClean="0"/>
              <a:t>http://www.getty.edu/vow/AATFullDisplay?find=painters&amp;logic=AND&amp;note=&amp;english=N&amp;prev_page=1&amp;subjectid=300263758</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0344596-60FC-4156-87E4-C1F6ACB05176}" type="slidenum">
              <a:rPr lang="en-US" smtClean="0"/>
              <a:t>3</a:t>
            </a:fld>
            <a:endParaRPr lang="en-US"/>
          </a:p>
        </p:txBody>
      </p:sp>
    </p:spTree>
    <p:extLst>
      <p:ext uri="{BB962C8B-B14F-4D97-AF65-F5344CB8AC3E}">
        <p14:creationId xmlns:p14="http://schemas.microsoft.com/office/powerpoint/2010/main" val="157920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http://139.91.183.44:8090/synthesis_theater/</a:t>
            </a:r>
          </a:p>
          <a:p>
            <a:endParaRPr lang="en-US" dirty="0"/>
          </a:p>
        </p:txBody>
      </p:sp>
      <p:sp>
        <p:nvSpPr>
          <p:cNvPr id="4" name="Slide Number Placeholder 3"/>
          <p:cNvSpPr>
            <a:spLocks noGrp="1"/>
          </p:cNvSpPr>
          <p:nvPr>
            <p:ph type="sldNum" sz="quarter" idx="10"/>
          </p:nvPr>
        </p:nvSpPr>
        <p:spPr/>
        <p:txBody>
          <a:bodyPr/>
          <a:lstStyle/>
          <a:p>
            <a:fld id="{50344596-60FC-4156-87E4-C1F6ACB05176}" type="slidenum">
              <a:rPr lang="en-US" smtClean="0"/>
              <a:t>11</a:t>
            </a:fld>
            <a:endParaRPr lang="en-US"/>
          </a:p>
        </p:txBody>
      </p:sp>
    </p:spTree>
    <p:extLst>
      <p:ext uri="{BB962C8B-B14F-4D97-AF65-F5344CB8AC3E}">
        <p14:creationId xmlns:p14="http://schemas.microsoft.com/office/powerpoint/2010/main" val="1439868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Future Plans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ISO compatibility (Class extensions, </a:t>
            </a:r>
            <a:r>
              <a:rPr lang="en-US" baseline="0" dirty="0" smtClean="0"/>
              <a:t>Compound terms/</a:t>
            </a:r>
            <a:r>
              <a:rPr lang="en-US" baseline="0" dirty="0" err="1" smtClean="0"/>
              <a:t>nonpreferred</a:t>
            </a:r>
            <a:r>
              <a:rPr lang="en-US" baseline="0" dirty="0" smtClean="0"/>
              <a:t> terms )</a:t>
            </a:r>
          </a:p>
          <a:p>
            <a:pPr marL="171450" indent="-171450">
              <a:buFont typeface="Arial" panose="020B0604020202020204" pitchFamily="34" charset="0"/>
              <a:buChar char="•"/>
            </a:pPr>
            <a:r>
              <a:rPr lang="en-US" dirty="0" smtClean="0"/>
              <a:t>Extend Thesaurus</a:t>
            </a:r>
            <a:r>
              <a:rPr lang="en-US" baseline="0" dirty="0" smtClean="0"/>
              <a:t> / Facet / Node Labels class</a:t>
            </a:r>
          </a:p>
          <a:p>
            <a:pPr marL="171450" indent="-171450">
              <a:buFont typeface="Arial" panose="020B0604020202020204" pitchFamily="34" charset="0"/>
              <a:buChar char="•"/>
            </a:pPr>
            <a:r>
              <a:rPr lang="en-US" baseline="0" dirty="0" smtClean="0"/>
              <a:t>External search mechanism optimization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External links definition</a:t>
            </a:r>
            <a:r>
              <a:rPr lang="en-US" baseline="0" dirty="0" smtClean="0"/>
              <a:t> (exact match broad match close match </a:t>
            </a:r>
            <a:r>
              <a:rPr lang="en-US" baseline="0" dirty="0" err="1" smtClean="0"/>
              <a:t>etc</a:t>
            </a:r>
            <a:r>
              <a:rPr lang="en-US" baseline="0" dirty="0" smtClean="0"/>
              <a:t>)</a:t>
            </a:r>
          </a:p>
          <a:p>
            <a:pPr marL="171450" indent="-171450">
              <a:buFont typeface="Arial" panose="020B0604020202020204" pitchFamily="34" charset="0"/>
              <a:buChar char="•"/>
            </a:pPr>
            <a:r>
              <a:rPr lang="en-US" baseline="0" dirty="0" smtClean="0"/>
              <a:t>RDF import </a:t>
            </a:r>
          </a:p>
          <a:p>
            <a:pPr marL="171450" indent="-171450">
              <a:buFont typeface="Arial" panose="020B0604020202020204" pitchFamily="34" charset="0"/>
              <a:buChar char="•"/>
            </a:pPr>
            <a:r>
              <a:rPr lang="en-US" baseline="0" dirty="0" smtClean="0"/>
              <a:t>User privilege mechanism</a:t>
            </a:r>
            <a:endParaRPr lang="en-US" dirty="0" smtClean="0"/>
          </a:p>
          <a:p>
            <a:pPr marL="171450" indent="-171450">
              <a:buFont typeface="Arial" panose="020B0604020202020204" pitchFamily="34" charset="0"/>
              <a:buChar char="•"/>
            </a:pPr>
            <a:r>
              <a:rPr lang="en-US" baseline="0" dirty="0" smtClean="0"/>
              <a:t>Optimization points (e.g. sorting can be performed in the database)</a:t>
            </a:r>
            <a:endParaRPr lang="en-US" dirty="0"/>
          </a:p>
        </p:txBody>
      </p:sp>
      <p:sp>
        <p:nvSpPr>
          <p:cNvPr id="4" name="Slide Number Placeholder 3"/>
          <p:cNvSpPr>
            <a:spLocks noGrp="1"/>
          </p:cNvSpPr>
          <p:nvPr>
            <p:ph type="sldNum" sz="quarter" idx="10"/>
          </p:nvPr>
        </p:nvSpPr>
        <p:spPr/>
        <p:txBody>
          <a:bodyPr/>
          <a:lstStyle/>
          <a:p>
            <a:fld id="{50344596-60FC-4156-87E4-C1F6ACB05176}" type="slidenum">
              <a:rPr lang="en-US" smtClean="0"/>
              <a:t>14</a:t>
            </a:fld>
            <a:endParaRPr lang="en-US"/>
          </a:p>
        </p:txBody>
      </p:sp>
    </p:spTree>
    <p:extLst>
      <p:ext uri="{BB962C8B-B14F-4D97-AF65-F5344CB8AC3E}">
        <p14:creationId xmlns:p14="http://schemas.microsoft.com/office/powerpoint/2010/main" val="41555754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016"/>
            <a:ext cx="9144000" cy="6853968"/>
          </a:xfrm>
          <a:prstGeom prst="rect">
            <a:avLst/>
          </a:prstGeom>
        </p:spPr>
      </p:pic>
      <p:sp>
        <p:nvSpPr>
          <p:cNvPr id="13" name="Text Placeholder 12"/>
          <p:cNvSpPr>
            <a:spLocks noGrp="1"/>
          </p:cNvSpPr>
          <p:nvPr>
            <p:ph type="body" sz="quarter" idx="12"/>
          </p:nvPr>
        </p:nvSpPr>
        <p:spPr>
          <a:xfrm>
            <a:off x="-108520" y="3140968"/>
            <a:ext cx="9937104" cy="864096"/>
          </a:xfrm>
        </p:spPr>
        <p:txBody>
          <a:bodyPr/>
          <a:lstStyle>
            <a:lvl1pPr marL="0" indent="0" algn="ctr">
              <a:buNone/>
              <a:defRPr>
                <a:solidFill>
                  <a:schemeClr val="bg1"/>
                </a:solidFill>
              </a:defRPr>
            </a:lvl1pPr>
          </a:lstStyle>
          <a:p>
            <a:pPr lvl="0"/>
            <a:endParaRPr lang="en-US" dirty="0" smtClean="0"/>
          </a:p>
          <a:p>
            <a:pPr lvl="0"/>
            <a:r>
              <a:rPr lang="en-US" dirty="0" smtClean="0"/>
              <a:t>Presentation title</a:t>
            </a:r>
            <a:endParaRPr lang="en-US" dirty="0"/>
          </a:p>
        </p:txBody>
      </p:sp>
      <p:sp>
        <p:nvSpPr>
          <p:cNvPr id="15" name="Text Placeholder 14"/>
          <p:cNvSpPr>
            <a:spLocks noGrp="1"/>
          </p:cNvSpPr>
          <p:nvPr>
            <p:ph type="body" sz="quarter" idx="13"/>
          </p:nvPr>
        </p:nvSpPr>
        <p:spPr>
          <a:xfrm>
            <a:off x="-108520" y="4221088"/>
            <a:ext cx="9937104" cy="432221"/>
          </a:xfrm>
        </p:spPr>
        <p:txBody>
          <a:bodyPr/>
          <a:lstStyle>
            <a:lvl1pPr marL="0" indent="0" algn="ctr">
              <a:buNone/>
              <a:defRPr baseline="0">
                <a:solidFill>
                  <a:schemeClr val="tx2">
                    <a:lumMod val="75000"/>
                  </a:schemeClr>
                </a:solidFill>
              </a:defRPr>
            </a:lvl1pPr>
          </a:lstStyle>
          <a:p>
            <a:pPr lvl="0"/>
            <a:endParaRPr lang="en-US" dirty="0" smtClean="0"/>
          </a:p>
          <a:p>
            <a:pPr lvl="0"/>
            <a:r>
              <a:rPr lang="en-US" dirty="0" smtClean="0"/>
              <a:t>Second presentation title</a:t>
            </a:r>
            <a:endParaRPr lang="en-US" dirty="0"/>
          </a:p>
        </p:txBody>
      </p:sp>
    </p:spTree>
    <p:extLst>
      <p:ext uri="{BB962C8B-B14F-4D97-AF65-F5344CB8AC3E}">
        <p14:creationId xmlns:p14="http://schemas.microsoft.com/office/powerpoint/2010/main" val="627934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13"/>
            <a:ext cx="9144000" cy="6855774"/>
          </a:xfrm>
          <a:prstGeom prst="rect">
            <a:avLst/>
          </a:prstGeom>
        </p:spPr>
      </p:pic>
      <p:sp>
        <p:nvSpPr>
          <p:cNvPr id="2" name="Title 1"/>
          <p:cNvSpPr>
            <a:spLocks noGrp="1"/>
          </p:cNvSpPr>
          <p:nvPr>
            <p:ph type="title"/>
          </p:nvPr>
        </p:nvSpPr>
        <p:spPr>
          <a:xfrm>
            <a:off x="457200" y="212392"/>
            <a:ext cx="8229600" cy="912352"/>
          </a:xfrm>
        </p:spPr>
        <p:txBody>
          <a:bodyPr>
            <a:noAutofit/>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484784"/>
            <a:ext cx="8229600" cy="46413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8"/>
          <p:cNvSpPr>
            <a:spLocks noGrp="1"/>
          </p:cNvSpPr>
          <p:nvPr>
            <p:ph type="sldNum" sz="quarter" idx="4"/>
          </p:nvPr>
        </p:nvSpPr>
        <p:spPr>
          <a:xfrm>
            <a:off x="8532440" y="116632"/>
            <a:ext cx="578801" cy="365125"/>
          </a:xfrm>
          <a:prstGeom prst="rect">
            <a:avLst/>
          </a:prstGeom>
        </p:spPr>
        <p:txBody>
          <a:bodyPr vert="horz" lIns="91440" tIns="45720" rIns="91440" bIns="45720" rtlCol="0" anchor="ctr"/>
          <a:lstStyle>
            <a:lvl1pPr algn="r">
              <a:defRPr sz="1200">
                <a:solidFill>
                  <a:schemeClr val="accent1">
                    <a:lumMod val="75000"/>
                  </a:schemeClr>
                </a:solidFill>
              </a:defRPr>
            </a:lvl1pPr>
          </a:lstStyle>
          <a:p>
            <a:fld id="{9F271776-4416-41E3-89C5-0CB416E5DF13}" type="slidenum">
              <a:rPr lang="en-US" smtClean="0"/>
              <a:pPr/>
              <a:t>‹#›</a:t>
            </a:fld>
            <a:endParaRPr lang="en-US" dirty="0"/>
          </a:p>
        </p:txBody>
      </p:sp>
      <p:sp>
        <p:nvSpPr>
          <p:cNvPr id="5" name="Rounded Rectangle 4"/>
          <p:cNvSpPr/>
          <p:nvPr userDrawn="1"/>
        </p:nvSpPr>
        <p:spPr>
          <a:xfrm>
            <a:off x="457200" y="1124744"/>
            <a:ext cx="8229600" cy="720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userDrawn="1"/>
        </p:nvSpPr>
        <p:spPr>
          <a:xfrm>
            <a:off x="1619672" y="6381328"/>
            <a:ext cx="4896544" cy="246221"/>
          </a:xfrm>
          <a:prstGeom prst="rect">
            <a:avLst/>
          </a:prstGeom>
          <a:noFill/>
        </p:spPr>
        <p:txBody>
          <a:bodyPr wrap="square" rtlCol="0">
            <a:spAutoFit/>
          </a:bodyPr>
          <a:lstStyle/>
          <a:p>
            <a:pPr algn="ctr"/>
            <a:r>
              <a:rPr lang="en-US" sz="1000" i="1" dirty="0" smtClean="0">
                <a:solidFill>
                  <a:schemeClr val="bg1">
                    <a:lumMod val="50000"/>
                  </a:schemeClr>
                </a:solidFill>
              </a:rPr>
              <a:t>DARIAH</a:t>
            </a:r>
            <a:r>
              <a:rPr lang="en-US" sz="1000" i="1" baseline="0" dirty="0" smtClean="0">
                <a:solidFill>
                  <a:schemeClr val="bg1">
                    <a:lumMod val="50000"/>
                  </a:schemeClr>
                </a:solidFill>
              </a:rPr>
              <a:t>-EU Thesaurus maintenance WG workshop  28 September 2018</a:t>
            </a:r>
            <a:endParaRPr lang="en-US" sz="1000" i="1" dirty="0">
              <a:solidFill>
                <a:schemeClr val="bg1">
                  <a:lumMod val="50000"/>
                </a:schemeClr>
              </a:solidFill>
            </a:endParaRPr>
          </a:p>
        </p:txBody>
      </p:sp>
    </p:spTree>
    <p:extLst>
      <p:ext uri="{BB962C8B-B14F-4D97-AF65-F5344CB8AC3E}">
        <p14:creationId xmlns:p14="http://schemas.microsoft.com/office/powerpoint/2010/main" val="3961789612"/>
      </p:ext>
    </p:extLst>
  </p:cSld>
  <p:clrMapOvr>
    <a:masterClrMapping/>
  </p:clrMapOvr>
  <p:timing>
    <p:tnLst>
      <p:par>
        <p:cTn id="1" dur="indefinite" restart="never" nodeType="tmRoot"/>
      </p:par>
    </p:tnLst>
  </p:timing>
  <p:hf hdr="0" ft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12392"/>
            <a:ext cx="8229600" cy="55231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92696"/>
            <a:ext cx="8820472" cy="345260"/>
          </a:xfrm>
          <a:prstGeom prst="rect">
            <a:avLst/>
          </a:prstGeom>
        </p:spPr>
      </p:pic>
      <p:sp>
        <p:nvSpPr>
          <p:cNvPr id="9" name="Slide Number Placeholder 8"/>
          <p:cNvSpPr>
            <a:spLocks noGrp="1"/>
          </p:cNvSpPr>
          <p:nvPr>
            <p:ph type="sldNum" sz="quarter" idx="4"/>
          </p:nvPr>
        </p:nvSpPr>
        <p:spPr>
          <a:xfrm>
            <a:off x="8604449" y="116632"/>
            <a:ext cx="506792" cy="365125"/>
          </a:xfrm>
          <a:prstGeom prst="rect">
            <a:avLst/>
          </a:prstGeom>
        </p:spPr>
        <p:txBody>
          <a:bodyPr vert="horz" lIns="91440" tIns="45720" rIns="91440" bIns="45720" rtlCol="0" anchor="ctr"/>
          <a:lstStyle>
            <a:lvl1pPr algn="r">
              <a:defRPr sz="1200">
                <a:solidFill>
                  <a:schemeClr val="accent1">
                    <a:lumMod val="75000"/>
                  </a:schemeClr>
                </a:solidFill>
              </a:defRPr>
            </a:lvl1pPr>
          </a:lstStyle>
          <a:p>
            <a:fld id="{1FDB1191-AA70-4097-A7A9-8F834590A778}" type="slidenum">
              <a:rPr lang="en-US" smtClean="0"/>
              <a:pPr/>
              <a:t>‹#›</a:t>
            </a:fld>
            <a:endParaRPr lang="en-US" dirty="0"/>
          </a:p>
        </p:txBody>
      </p:sp>
    </p:spTree>
    <p:extLst>
      <p:ext uri="{BB962C8B-B14F-4D97-AF65-F5344CB8AC3E}">
        <p14:creationId xmlns:p14="http://schemas.microsoft.com/office/powerpoint/2010/main" val="2840140962"/>
      </p:ext>
    </p:extLst>
  </p:cSld>
  <p:clrMap bg1="lt1" tx1="dk1" bg2="lt2" tx2="dk2" accent1="accent1" accent2="accent2" accent3="accent3" accent4="accent4" accent5="accent5" accent6="accent6" hlink="hlink" folHlink="folHlink"/>
  <p:sldLayoutIdLst>
    <p:sldLayoutId id="2147483663" r:id="rId1"/>
    <p:sldLayoutId id="2147483662" r:id="rId2"/>
  </p:sldLayoutIdLst>
  <p:hf hdr="0" ftr="0" dt="0"/>
  <p:txStyles>
    <p:titleStyle>
      <a:lvl1pPr algn="ctr" defTabSz="914400" rtl="0" eaLnBrk="1" latinLnBrk="0" hangingPunct="1">
        <a:spcBef>
          <a:spcPct val="0"/>
        </a:spcBef>
        <a:buNone/>
        <a:defRPr sz="2400" kern="1200">
          <a:solidFill>
            <a:schemeClr val="accent1">
              <a:lumMod val="50000"/>
            </a:schemeClr>
          </a:solidFill>
          <a:latin typeface="+mn-lt"/>
          <a:ea typeface="+mj-ea"/>
          <a:cs typeface="+mj-cs"/>
        </a:defRPr>
      </a:lvl1pPr>
    </p:titleStyle>
    <p:bodyStyle>
      <a:lvl1pPr marL="342900" indent="-342900" algn="l" defTabSz="914400" rtl="0" eaLnBrk="1" latinLnBrk="0" hangingPunct="1">
        <a:spcBef>
          <a:spcPct val="20000"/>
        </a:spcBef>
        <a:buClr>
          <a:schemeClr val="tx2">
            <a:lumMod val="75000"/>
          </a:schemeClr>
        </a:buClr>
        <a:buSzPct val="120000"/>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lumMod val="75000"/>
          </a:schemeClr>
        </a:buClr>
        <a:buSzPct val="100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lumMod val="60000"/>
            <a:lumOff val="40000"/>
          </a:schemeClr>
        </a:buClr>
        <a:buSzPct val="9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tx2">
            <a:lumMod val="40000"/>
            <a:lumOff val="60000"/>
          </a:schemeClr>
        </a:buClr>
        <a:buSzPct val="80000"/>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tx2">
            <a:lumMod val="20000"/>
            <a:lumOff val="80000"/>
          </a:schemeClr>
        </a:buClr>
        <a:buSzPct val="7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hyperlink" Target="http://83.212.173.41:8080/THEMAS-Extrernal-Usage-App/"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83.212.173.34:8080/THEMAS-EN-DEMO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hyperlink" Target="https://github.com/isl/THEMAS" TargetMode="External"/><Relationship Id="rId7" Type="http://schemas.openxmlformats.org/officeDocument/2006/relationships/hyperlink" Target="http://83.212.173.34:8080/THEMAS-EN-DEMOS/" TargetMode="External"/><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hyperlink" Target="http://www.ics.forth.gr/isl/THEMAS/"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0" y="3141976"/>
            <a:ext cx="9144000" cy="1151120"/>
          </a:xfrm>
        </p:spPr>
        <p:txBody>
          <a:bodyPr anchor="ctr">
            <a:normAutofit/>
          </a:bodyPr>
          <a:lstStyle/>
          <a:p>
            <a:pPr>
              <a:spcBef>
                <a:spcPts val="0"/>
              </a:spcBef>
            </a:pPr>
            <a:r>
              <a:rPr lang="en-US" sz="3200" dirty="0" smtClean="0"/>
              <a:t>THEMAS – Thesaurus Management System</a:t>
            </a:r>
            <a:endParaRPr lang="en-US" sz="3200" dirty="0"/>
          </a:p>
        </p:txBody>
      </p:sp>
      <p:sp>
        <p:nvSpPr>
          <p:cNvPr id="3" name="Text Placeholder 2"/>
          <p:cNvSpPr>
            <a:spLocks noGrp="1"/>
          </p:cNvSpPr>
          <p:nvPr>
            <p:ph type="body" sz="quarter" idx="13"/>
          </p:nvPr>
        </p:nvSpPr>
        <p:spPr>
          <a:xfrm>
            <a:off x="0" y="4364931"/>
            <a:ext cx="9144000" cy="432221"/>
          </a:xfrm>
        </p:spPr>
        <p:txBody>
          <a:bodyPr/>
          <a:lstStyle/>
          <a:p>
            <a:endParaRPr lang="en-US" dirty="0"/>
          </a:p>
        </p:txBody>
      </p:sp>
    </p:spTree>
    <p:extLst>
      <p:ext uri="{BB962C8B-B14F-4D97-AF65-F5344CB8AC3E}">
        <p14:creationId xmlns:p14="http://schemas.microsoft.com/office/powerpoint/2010/main" val="29635279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Representations (Systematic)</a:t>
            </a:r>
            <a:endParaRPr lang="en-US" dirty="0"/>
          </a:p>
        </p:txBody>
      </p:sp>
      <p:sp>
        <p:nvSpPr>
          <p:cNvPr id="4" name="Slide Number Placeholder 3"/>
          <p:cNvSpPr>
            <a:spLocks noGrp="1"/>
          </p:cNvSpPr>
          <p:nvPr>
            <p:ph type="sldNum" sz="quarter" idx="4"/>
          </p:nvPr>
        </p:nvSpPr>
        <p:spPr/>
        <p:txBody>
          <a:bodyPr/>
          <a:lstStyle/>
          <a:p>
            <a:fld id="{9F271776-4416-41E3-89C5-0CB416E5DF13}" type="slidenum">
              <a:rPr lang="en-US" smtClean="0"/>
              <a:pPr/>
              <a:t>10</a:t>
            </a:fld>
            <a:endParaRPr lang="en-US" dirty="0"/>
          </a:p>
        </p:txBody>
      </p:sp>
      <p:pic>
        <p:nvPicPr>
          <p:cNvPr id="5" name="Picture 4"/>
          <p:cNvPicPr>
            <a:picLocks noChangeAspect="1"/>
          </p:cNvPicPr>
          <p:nvPr/>
        </p:nvPicPr>
        <p:blipFill>
          <a:blip r:embed="rId2"/>
          <a:stretch>
            <a:fillRect/>
          </a:stretch>
        </p:blipFill>
        <p:spPr>
          <a:xfrm>
            <a:off x="436950" y="1267200"/>
            <a:ext cx="3515305" cy="5097600"/>
          </a:xfrm>
          <a:prstGeom prst="rect">
            <a:avLst/>
          </a:prstGeom>
        </p:spPr>
      </p:pic>
      <p:pic>
        <p:nvPicPr>
          <p:cNvPr id="6" name="Picture 5"/>
          <p:cNvPicPr>
            <a:picLocks noChangeAspect="1"/>
          </p:cNvPicPr>
          <p:nvPr/>
        </p:nvPicPr>
        <p:blipFill rotWithShape="1">
          <a:blip r:embed="rId3"/>
          <a:srcRect t="11332" r="4081" b="37815"/>
          <a:stretch/>
        </p:blipFill>
        <p:spPr>
          <a:xfrm>
            <a:off x="4391981" y="1700808"/>
            <a:ext cx="3528392" cy="2592288"/>
          </a:xfrm>
          <a:prstGeom prst="rect">
            <a:avLst/>
          </a:prstGeom>
        </p:spPr>
      </p:pic>
      <p:pic>
        <p:nvPicPr>
          <p:cNvPr id="8" name="Picture 7"/>
          <p:cNvPicPr>
            <a:picLocks noChangeAspect="1"/>
          </p:cNvPicPr>
          <p:nvPr/>
        </p:nvPicPr>
        <p:blipFill>
          <a:blip r:embed="rId4"/>
          <a:stretch>
            <a:fillRect/>
          </a:stretch>
        </p:blipFill>
        <p:spPr>
          <a:xfrm>
            <a:off x="4427985" y="4725144"/>
            <a:ext cx="3456384" cy="1207652"/>
          </a:xfrm>
          <a:prstGeom prst="rect">
            <a:avLst/>
          </a:prstGeom>
        </p:spPr>
      </p:pic>
    </p:spTree>
    <p:extLst>
      <p:ext uri="{BB962C8B-B14F-4D97-AF65-F5344CB8AC3E}">
        <p14:creationId xmlns:p14="http://schemas.microsoft.com/office/powerpoint/2010/main" val="828998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time Integration</a:t>
            </a:r>
            <a:endParaRPr lang="en-US" dirty="0"/>
          </a:p>
        </p:txBody>
      </p:sp>
      <p:sp>
        <p:nvSpPr>
          <p:cNvPr id="3" name="Content Placeholder 2"/>
          <p:cNvSpPr>
            <a:spLocks noGrp="1"/>
          </p:cNvSpPr>
          <p:nvPr>
            <p:ph idx="1"/>
          </p:nvPr>
        </p:nvSpPr>
        <p:spPr/>
        <p:txBody>
          <a:bodyPr/>
          <a:lstStyle/>
          <a:p>
            <a:r>
              <a:rPr lang="en-US" dirty="0" smtClean="0"/>
              <a:t>Ability for controlled real time usage of THEMAS data in heterogeneous systems</a:t>
            </a:r>
          </a:p>
          <a:p>
            <a:pPr lvl="1"/>
            <a:r>
              <a:rPr lang="en-US" dirty="0" smtClean="0"/>
              <a:t>Custom external search functionality</a:t>
            </a:r>
          </a:p>
          <a:p>
            <a:pPr lvl="1"/>
            <a:r>
              <a:rPr lang="en-US" dirty="0" smtClean="0"/>
              <a:t>Easy to handle XML response</a:t>
            </a:r>
          </a:p>
          <a:p>
            <a:endParaRPr lang="en-US" dirty="0"/>
          </a:p>
          <a:p>
            <a:pPr marL="0" indent="0" algn="ctr">
              <a:buNone/>
            </a:pPr>
            <a:r>
              <a:rPr lang="en-US" dirty="0">
                <a:hlinkClick r:id="rId3"/>
              </a:rPr>
              <a:t>http://83.212.173.41:8080/THEMAS-Extrernal-Usage-App</a:t>
            </a:r>
            <a:r>
              <a:rPr lang="en-US" dirty="0" smtClean="0">
                <a:hlinkClick r:id="rId3"/>
              </a:rPr>
              <a:t>/</a:t>
            </a:r>
            <a:endParaRPr lang="en-US" dirty="0" smtClean="0"/>
          </a:p>
          <a:p>
            <a:pPr marL="0" indent="0" algn="ctr">
              <a:buNone/>
            </a:pPr>
            <a:endParaRPr lang="en-US" dirty="0"/>
          </a:p>
          <a:p>
            <a:pPr marL="0" indent="0" algn="ctr">
              <a:buNone/>
            </a:pPr>
            <a:r>
              <a:rPr lang="en-US" b="1" dirty="0" smtClean="0"/>
              <a:t>Using data of</a:t>
            </a:r>
          </a:p>
          <a:p>
            <a:pPr marL="0" indent="0" algn="ctr">
              <a:buNone/>
            </a:pPr>
            <a:endParaRPr lang="en-US" dirty="0" smtClean="0"/>
          </a:p>
          <a:p>
            <a:pPr marL="0" indent="0" algn="ctr">
              <a:buNone/>
            </a:pPr>
            <a:r>
              <a:rPr lang="en-US" dirty="0">
                <a:hlinkClick r:id="rId4"/>
              </a:rPr>
              <a:t>http://83.212.173.34:8080/THEMAS-EN-DEMOS</a:t>
            </a:r>
            <a:r>
              <a:rPr lang="en-US" dirty="0" smtClean="0">
                <a:hlinkClick r:id="rId4"/>
              </a:rPr>
              <a:t>/</a:t>
            </a:r>
            <a:endParaRPr lang="en-US" dirty="0" smtClean="0"/>
          </a:p>
          <a:p>
            <a:endParaRPr lang="en-US" dirty="0"/>
          </a:p>
          <a:p>
            <a:endParaRPr lang="en-US" dirty="0"/>
          </a:p>
        </p:txBody>
      </p:sp>
      <p:sp>
        <p:nvSpPr>
          <p:cNvPr id="4" name="Slide Number Placeholder 3"/>
          <p:cNvSpPr>
            <a:spLocks noGrp="1"/>
          </p:cNvSpPr>
          <p:nvPr>
            <p:ph type="sldNum" sz="quarter" idx="4"/>
          </p:nvPr>
        </p:nvSpPr>
        <p:spPr/>
        <p:txBody>
          <a:bodyPr/>
          <a:lstStyle/>
          <a:p>
            <a:fld id="{9F271776-4416-41E3-89C5-0CB416E5DF13}" type="slidenum">
              <a:rPr lang="en-US" smtClean="0"/>
              <a:pPr/>
              <a:t>11</a:t>
            </a:fld>
            <a:endParaRPr lang="en-US" dirty="0"/>
          </a:p>
        </p:txBody>
      </p:sp>
    </p:spTree>
    <p:extLst>
      <p:ext uri="{BB962C8B-B14F-4D97-AF65-F5344CB8AC3E}">
        <p14:creationId xmlns:p14="http://schemas.microsoft.com/office/powerpoint/2010/main" val="17003328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 time Integration</a:t>
            </a:r>
          </a:p>
        </p:txBody>
      </p:sp>
      <p:sp>
        <p:nvSpPr>
          <p:cNvPr id="4" name="Slide Number Placeholder 3"/>
          <p:cNvSpPr>
            <a:spLocks noGrp="1"/>
          </p:cNvSpPr>
          <p:nvPr>
            <p:ph type="sldNum" sz="quarter" idx="4"/>
          </p:nvPr>
        </p:nvSpPr>
        <p:spPr/>
        <p:txBody>
          <a:bodyPr/>
          <a:lstStyle/>
          <a:p>
            <a:fld id="{9F271776-4416-41E3-89C5-0CB416E5DF13}" type="slidenum">
              <a:rPr lang="en-US" smtClean="0"/>
              <a:pPr/>
              <a:t>12</a:t>
            </a:fld>
            <a:endParaRPr lang="en-US" dirty="0"/>
          </a:p>
        </p:txBody>
      </p:sp>
      <p:pic>
        <p:nvPicPr>
          <p:cNvPr id="6" name="Picture 5"/>
          <p:cNvPicPr>
            <a:picLocks noChangeAspect="1"/>
          </p:cNvPicPr>
          <p:nvPr/>
        </p:nvPicPr>
        <p:blipFill rotWithShape="1">
          <a:blip r:embed="rId2"/>
          <a:srcRect l="1605" r="-1"/>
          <a:stretch/>
        </p:blipFill>
        <p:spPr>
          <a:xfrm>
            <a:off x="457200" y="3393414"/>
            <a:ext cx="3824945" cy="2658384"/>
          </a:xfrm>
          <a:prstGeom prst="rect">
            <a:avLst/>
          </a:prstGeom>
        </p:spPr>
      </p:pic>
      <p:pic>
        <p:nvPicPr>
          <p:cNvPr id="7" name="Picture 6"/>
          <p:cNvPicPr>
            <a:picLocks noChangeAspect="1"/>
          </p:cNvPicPr>
          <p:nvPr/>
        </p:nvPicPr>
        <p:blipFill>
          <a:blip r:embed="rId3"/>
          <a:stretch>
            <a:fillRect/>
          </a:stretch>
        </p:blipFill>
        <p:spPr>
          <a:xfrm>
            <a:off x="5436096" y="3303530"/>
            <a:ext cx="3302024" cy="2748268"/>
          </a:xfrm>
          <a:prstGeom prst="rect">
            <a:avLst/>
          </a:prstGeom>
        </p:spPr>
      </p:pic>
      <p:pic>
        <p:nvPicPr>
          <p:cNvPr id="8" name="Picture 7"/>
          <p:cNvPicPr>
            <a:picLocks noChangeAspect="1"/>
          </p:cNvPicPr>
          <p:nvPr/>
        </p:nvPicPr>
        <p:blipFill>
          <a:blip r:embed="rId4"/>
          <a:stretch>
            <a:fillRect/>
          </a:stretch>
        </p:blipFill>
        <p:spPr>
          <a:xfrm>
            <a:off x="457200" y="1367841"/>
            <a:ext cx="8280920" cy="1782476"/>
          </a:xfrm>
          <a:prstGeom prst="rect">
            <a:avLst/>
          </a:prstGeom>
        </p:spPr>
      </p:pic>
    </p:spTree>
    <p:extLst>
      <p:ext uri="{BB962C8B-B14F-4D97-AF65-F5344CB8AC3E}">
        <p14:creationId xmlns:p14="http://schemas.microsoft.com/office/powerpoint/2010/main" val="546578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links</a:t>
            </a:r>
            <a:endParaRPr lang="en-US" dirty="0"/>
          </a:p>
        </p:txBody>
      </p:sp>
      <p:sp>
        <p:nvSpPr>
          <p:cNvPr id="4" name="Slide Number Placeholder 3"/>
          <p:cNvSpPr>
            <a:spLocks noGrp="1"/>
          </p:cNvSpPr>
          <p:nvPr>
            <p:ph type="sldNum" sz="quarter" idx="4"/>
          </p:nvPr>
        </p:nvSpPr>
        <p:spPr/>
        <p:txBody>
          <a:bodyPr/>
          <a:lstStyle/>
          <a:p>
            <a:fld id="{9F271776-4416-41E3-89C5-0CB416E5DF13}" type="slidenum">
              <a:rPr lang="en-US" smtClean="0"/>
              <a:pPr/>
              <a:t>13</a:t>
            </a:fld>
            <a:endParaRPr lang="en-US" dirty="0"/>
          </a:p>
        </p:txBody>
      </p:sp>
      <p:grpSp>
        <p:nvGrpSpPr>
          <p:cNvPr id="10" name="Group 9"/>
          <p:cNvGrpSpPr/>
          <p:nvPr/>
        </p:nvGrpSpPr>
        <p:grpSpPr>
          <a:xfrm>
            <a:off x="0" y="1313917"/>
            <a:ext cx="9144000" cy="1539019"/>
            <a:chOff x="0" y="1220504"/>
            <a:chExt cx="9144000" cy="1539019"/>
          </a:xfrm>
        </p:grpSpPr>
        <p:pic>
          <p:nvPicPr>
            <p:cNvPr id="8" name="Picture 7"/>
            <p:cNvPicPr>
              <a:picLocks noChangeAspect="1"/>
            </p:cNvPicPr>
            <p:nvPr/>
          </p:nvPicPr>
          <p:blipFill>
            <a:blip r:embed="rId2"/>
            <a:stretch>
              <a:fillRect/>
            </a:stretch>
          </p:blipFill>
          <p:spPr>
            <a:xfrm>
              <a:off x="3543279" y="1607395"/>
              <a:ext cx="2138599" cy="1152128"/>
            </a:xfrm>
            <a:prstGeom prst="rect">
              <a:avLst/>
            </a:prstGeom>
          </p:spPr>
        </p:pic>
        <p:sp>
          <p:nvSpPr>
            <p:cNvPr id="9" name="TextBox 8"/>
            <p:cNvSpPr txBox="1"/>
            <p:nvPr/>
          </p:nvSpPr>
          <p:spPr>
            <a:xfrm>
              <a:off x="0" y="1220504"/>
              <a:ext cx="9144000" cy="369332"/>
            </a:xfrm>
            <a:prstGeom prst="rect">
              <a:avLst/>
            </a:prstGeom>
            <a:noFill/>
          </p:spPr>
          <p:txBody>
            <a:bodyPr wrap="square" rtlCol="0">
              <a:spAutoFit/>
            </a:bodyPr>
            <a:lstStyle/>
            <a:p>
              <a:pPr algn="ctr"/>
              <a:r>
                <a:rPr lang="en-US" dirty="0"/>
                <a:t>Open source at: </a:t>
              </a:r>
              <a:r>
                <a:rPr lang="en-US" dirty="0">
                  <a:hlinkClick r:id="rId3"/>
                </a:rPr>
                <a:t>https://github.com/isl/THEMAS</a:t>
              </a:r>
              <a:endParaRPr lang="en-US" dirty="0"/>
            </a:p>
          </p:txBody>
        </p:sp>
      </p:grpSp>
      <p:grpSp>
        <p:nvGrpSpPr>
          <p:cNvPr id="15" name="Group 14"/>
          <p:cNvGrpSpPr/>
          <p:nvPr/>
        </p:nvGrpSpPr>
        <p:grpSpPr>
          <a:xfrm>
            <a:off x="3724" y="2970101"/>
            <a:ext cx="9144000" cy="1539019"/>
            <a:chOff x="3724" y="2759523"/>
            <a:chExt cx="9144000" cy="1539019"/>
          </a:xfrm>
        </p:grpSpPr>
        <p:sp>
          <p:nvSpPr>
            <p:cNvPr id="13" name="TextBox 12"/>
            <p:cNvSpPr txBox="1"/>
            <p:nvPr/>
          </p:nvSpPr>
          <p:spPr>
            <a:xfrm>
              <a:off x="3724" y="2759523"/>
              <a:ext cx="9144000" cy="369332"/>
            </a:xfrm>
            <a:prstGeom prst="rect">
              <a:avLst/>
            </a:prstGeom>
            <a:noFill/>
          </p:spPr>
          <p:txBody>
            <a:bodyPr wrap="square" rtlCol="0">
              <a:spAutoFit/>
            </a:bodyPr>
            <a:lstStyle/>
            <a:p>
              <a:pPr algn="ctr"/>
              <a:r>
                <a:rPr lang="en-US" dirty="0"/>
                <a:t>About THEMAS: </a:t>
              </a:r>
              <a:r>
                <a:rPr lang="en-US" dirty="0">
                  <a:hlinkClick r:id="rId4"/>
                </a:rPr>
                <a:t>http://www.ics.forth.gr/isl/THEMAS/</a:t>
              </a:r>
              <a:endParaRPr lang="en-US" dirty="0"/>
            </a:p>
          </p:txBody>
        </p:sp>
        <p:pic>
          <p:nvPicPr>
            <p:cNvPr id="14" name="Picture 13"/>
            <p:cNvPicPr>
              <a:picLocks noChangeAspect="1"/>
            </p:cNvPicPr>
            <p:nvPr/>
          </p:nvPicPr>
          <p:blipFill>
            <a:blip r:embed="rId5"/>
            <a:stretch>
              <a:fillRect/>
            </a:stretch>
          </p:blipFill>
          <p:spPr>
            <a:xfrm>
              <a:off x="3543279" y="3166829"/>
              <a:ext cx="2124000" cy="1131713"/>
            </a:xfrm>
            <a:prstGeom prst="rect">
              <a:avLst/>
            </a:prstGeom>
          </p:spPr>
        </p:pic>
      </p:grpSp>
      <p:grpSp>
        <p:nvGrpSpPr>
          <p:cNvPr id="20" name="Group 19"/>
          <p:cNvGrpSpPr/>
          <p:nvPr/>
        </p:nvGrpSpPr>
        <p:grpSpPr>
          <a:xfrm>
            <a:off x="40578" y="4606764"/>
            <a:ext cx="9144000" cy="1630548"/>
            <a:chOff x="40578" y="4445189"/>
            <a:chExt cx="9144000" cy="1630548"/>
          </a:xfrm>
        </p:grpSpPr>
        <p:pic>
          <p:nvPicPr>
            <p:cNvPr id="5" name="Picture 4"/>
            <p:cNvPicPr>
              <a:picLocks noChangeAspect="1"/>
            </p:cNvPicPr>
            <p:nvPr/>
          </p:nvPicPr>
          <p:blipFill>
            <a:blip r:embed="rId6"/>
            <a:stretch>
              <a:fillRect/>
            </a:stretch>
          </p:blipFill>
          <p:spPr>
            <a:xfrm>
              <a:off x="3558150" y="4796719"/>
              <a:ext cx="2123728" cy="1279018"/>
            </a:xfrm>
            <a:prstGeom prst="rect">
              <a:avLst/>
            </a:prstGeom>
          </p:spPr>
        </p:pic>
        <p:sp>
          <p:nvSpPr>
            <p:cNvPr id="18" name="TextBox 17"/>
            <p:cNvSpPr txBox="1"/>
            <p:nvPr/>
          </p:nvSpPr>
          <p:spPr>
            <a:xfrm>
              <a:off x="40578" y="4445189"/>
              <a:ext cx="9144000" cy="369332"/>
            </a:xfrm>
            <a:prstGeom prst="rect">
              <a:avLst/>
            </a:prstGeom>
            <a:noFill/>
          </p:spPr>
          <p:txBody>
            <a:bodyPr wrap="square" rtlCol="0">
              <a:spAutoFit/>
            </a:bodyPr>
            <a:lstStyle/>
            <a:p>
              <a:pPr algn="ctr"/>
              <a:r>
                <a:rPr lang="en-US" dirty="0"/>
                <a:t>AAT-DEMO: </a:t>
              </a:r>
              <a:r>
                <a:rPr lang="en-US" dirty="0">
                  <a:hlinkClick r:id="rId7"/>
                </a:rPr>
                <a:t>http://83.212.173.34:8080/THEMAS-EN-DEMOS/</a:t>
              </a:r>
              <a:endParaRPr lang="en-US" dirty="0"/>
            </a:p>
          </p:txBody>
        </p:sp>
      </p:grpSp>
    </p:spTree>
    <p:extLst>
      <p:ext uri="{BB962C8B-B14F-4D97-AF65-F5344CB8AC3E}">
        <p14:creationId xmlns:p14="http://schemas.microsoft.com/office/powerpoint/2010/main" val="13005061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9F271776-4416-41E3-89C5-0CB416E5DF13}" type="slidenum">
              <a:rPr lang="en-US" smtClean="0"/>
              <a:pPr/>
              <a:t>14</a:t>
            </a:fld>
            <a:endParaRPr lang="en-US" dirty="0"/>
          </a:p>
        </p:txBody>
      </p:sp>
      <p:sp>
        <p:nvSpPr>
          <p:cNvPr id="5" name="Rectangle 4"/>
          <p:cNvSpPr/>
          <p:nvPr/>
        </p:nvSpPr>
        <p:spPr>
          <a:xfrm>
            <a:off x="3027411" y="2967335"/>
            <a:ext cx="3089179" cy="923330"/>
          </a:xfrm>
          <a:prstGeom prst="rect">
            <a:avLst/>
          </a:prstGeom>
          <a:noFill/>
        </p:spPr>
        <p:txBody>
          <a:bodyPr wrap="none" lIns="91440" tIns="45720" rIns="91440" bIns="45720">
            <a:spAutoFit/>
          </a:bodyPr>
          <a:lstStyle/>
          <a:p>
            <a:pPr algn="ctr"/>
            <a:r>
              <a:rPr lang="en-US" sz="5400" b="0" cap="none" spc="0" dirty="0" smtClean="0">
                <a:ln w="0"/>
                <a:solidFill>
                  <a:schemeClr val="bg1">
                    <a:lumMod val="50000"/>
                  </a:schemeClr>
                </a:solidFill>
                <a:effectLst>
                  <a:reflection blurRad="6350" stA="53000" endA="300" endPos="35500" dir="5400000" sy="-90000" algn="bl" rotWithShape="0"/>
                </a:effectLst>
              </a:rPr>
              <a:t>Thank you</a:t>
            </a:r>
            <a:endParaRPr lang="en-US" sz="5400" b="0" cap="none" spc="0" dirty="0">
              <a:ln w="0"/>
              <a:solidFill>
                <a:schemeClr val="bg1">
                  <a:lumMod val="50000"/>
                </a:schemeClr>
              </a:solidFill>
              <a:effectLst>
                <a:reflection blurRad="6350" stA="53000" endA="300" endPos="35500" dir="5400000" sy="-90000" algn="bl" rotWithShape="0"/>
              </a:effectLst>
            </a:endParaRPr>
          </a:p>
        </p:txBody>
      </p:sp>
    </p:spTree>
    <p:extLst>
      <p:ext uri="{BB962C8B-B14F-4D97-AF65-F5344CB8AC3E}">
        <p14:creationId xmlns:p14="http://schemas.microsoft.com/office/powerpoint/2010/main" val="771958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About</a:t>
            </a:r>
            <a:endParaRPr lang="en-US" dirty="0">
              <a:solidFill>
                <a:schemeClr val="tx2"/>
              </a:solidFill>
            </a:endParaRPr>
          </a:p>
        </p:txBody>
      </p:sp>
      <p:sp>
        <p:nvSpPr>
          <p:cNvPr id="3" name="Content Placeholder 2"/>
          <p:cNvSpPr>
            <a:spLocks noGrp="1"/>
          </p:cNvSpPr>
          <p:nvPr>
            <p:ph idx="1"/>
          </p:nvPr>
        </p:nvSpPr>
        <p:spPr/>
        <p:txBody>
          <a:bodyPr>
            <a:normAutofit/>
          </a:bodyPr>
          <a:lstStyle/>
          <a:p>
            <a:r>
              <a:rPr lang="en-US" dirty="0" smtClean="0"/>
              <a:t>Open source web application</a:t>
            </a:r>
          </a:p>
          <a:p>
            <a:endParaRPr lang="en-US" dirty="0"/>
          </a:p>
          <a:p>
            <a:r>
              <a:rPr lang="en-US" dirty="0" smtClean="0"/>
              <a:t>Creation and management of thesauri</a:t>
            </a:r>
            <a:endParaRPr lang="en-US" i="1" dirty="0" smtClean="0"/>
          </a:p>
          <a:p>
            <a:endParaRPr lang="en-US" dirty="0" smtClean="0"/>
          </a:p>
          <a:p>
            <a:r>
              <a:rPr lang="en-US" dirty="0"/>
              <a:t>Built-in and custom enabled integrity constraints</a:t>
            </a:r>
          </a:p>
          <a:p>
            <a:endParaRPr lang="en-US" dirty="0" smtClean="0"/>
          </a:p>
          <a:p>
            <a:r>
              <a:rPr lang="en-US" dirty="0"/>
              <a:t>Workflow </a:t>
            </a:r>
            <a:r>
              <a:rPr lang="en-US" dirty="0" smtClean="0"/>
              <a:t>implementation based </a:t>
            </a:r>
            <a:r>
              <a:rPr lang="en-US" dirty="0"/>
              <a:t>on multiple user groups</a:t>
            </a:r>
          </a:p>
          <a:p>
            <a:endParaRPr lang="en-US" dirty="0" smtClean="0"/>
          </a:p>
          <a:p>
            <a:r>
              <a:rPr lang="en-US" dirty="0" smtClean="0"/>
              <a:t>Ease of navigation and variety of presentations</a:t>
            </a:r>
          </a:p>
          <a:p>
            <a:endParaRPr lang="en-US" dirty="0"/>
          </a:p>
          <a:p>
            <a:r>
              <a:rPr lang="en-US" dirty="0" smtClean="0"/>
              <a:t>Real time integration ability</a:t>
            </a:r>
          </a:p>
          <a:p>
            <a:endParaRPr lang="en-US" dirty="0" smtClean="0"/>
          </a:p>
          <a:p>
            <a:pPr marL="0" indent="0">
              <a:buNone/>
            </a:pPr>
            <a:endParaRPr lang="en-US" dirty="0"/>
          </a:p>
        </p:txBody>
      </p:sp>
      <p:sp>
        <p:nvSpPr>
          <p:cNvPr id="4" name="Slide Number Placeholder 3"/>
          <p:cNvSpPr>
            <a:spLocks noGrp="1"/>
          </p:cNvSpPr>
          <p:nvPr>
            <p:ph type="sldNum" sz="quarter" idx="4"/>
          </p:nvPr>
        </p:nvSpPr>
        <p:spPr/>
        <p:txBody>
          <a:bodyPr/>
          <a:lstStyle/>
          <a:p>
            <a:fld id="{1FDB1191-AA70-4097-A7A9-8F834590A778}" type="slidenum">
              <a:rPr lang="en-US" smtClean="0"/>
              <a:pPr/>
              <a:t>2</a:t>
            </a:fld>
            <a:endParaRPr lang="en-US" dirty="0"/>
          </a:p>
        </p:txBody>
      </p:sp>
    </p:spTree>
    <p:extLst>
      <p:ext uri="{BB962C8B-B14F-4D97-AF65-F5344CB8AC3E}">
        <p14:creationId xmlns:p14="http://schemas.microsoft.com/office/powerpoint/2010/main" val="13848792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Integrity Constraints</a:t>
            </a:r>
            <a:endParaRPr lang="en-US" dirty="0"/>
          </a:p>
        </p:txBody>
      </p:sp>
      <p:sp>
        <p:nvSpPr>
          <p:cNvPr id="3" name="Content Placeholder 2"/>
          <p:cNvSpPr>
            <a:spLocks noGrp="1"/>
          </p:cNvSpPr>
          <p:nvPr>
            <p:ph idx="1"/>
          </p:nvPr>
        </p:nvSpPr>
        <p:spPr/>
        <p:txBody>
          <a:bodyPr/>
          <a:lstStyle/>
          <a:p>
            <a:pPr marL="457200" lvl="1" indent="0" algn="ctr">
              <a:buNone/>
            </a:pPr>
            <a:r>
              <a:rPr lang="en-US" sz="1800" b="1" dirty="0" smtClean="0"/>
              <a:t>Built-in </a:t>
            </a:r>
          </a:p>
          <a:p>
            <a:pPr marL="457200" lvl="1" indent="0" algn="ctr">
              <a:buNone/>
            </a:pPr>
            <a:r>
              <a:rPr lang="en-US" sz="1800" i="1" dirty="0" smtClean="0"/>
              <a:t>Cycle detection / relations with non preferred terms / duplicate relations etc.</a:t>
            </a:r>
          </a:p>
          <a:p>
            <a:pPr marL="457200" lvl="1" indent="0" algn="ctr">
              <a:buNone/>
            </a:pPr>
            <a:endParaRPr lang="en-US" sz="900" b="1" dirty="0" smtClean="0"/>
          </a:p>
          <a:p>
            <a:pPr marL="457200" lvl="1" indent="0" algn="ctr">
              <a:buNone/>
            </a:pPr>
            <a:r>
              <a:rPr lang="en-US" sz="1800" b="1" dirty="0" smtClean="0"/>
              <a:t>Configurable</a:t>
            </a:r>
          </a:p>
          <a:p>
            <a:pPr marL="0" lvl="1" indent="0" algn="ctr">
              <a:buNone/>
            </a:pPr>
            <a:r>
              <a:rPr lang="en-US" sz="1800" i="1" dirty="0" smtClean="0"/>
              <a:t>Disallow multiple hierarchical / associative relationships in the same hierarchical path</a:t>
            </a:r>
          </a:p>
          <a:p>
            <a:pPr marL="0" indent="0">
              <a:buNone/>
            </a:pPr>
            <a:endParaRPr lang="en-US" dirty="0"/>
          </a:p>
        </p:txBody>
      </p:sp>
      <p:sp>
        <p:nvSpPr>
          <p:cNvPr id="4" name="Slide Number Placeholder 3"/>
          <p:cNvSpPr>
            <a:spLocks noGrp="1"/>
          </p:cNvSpPr>
          <p:nvPr>
            <p:ph type="sldNum" sz="quarter" idx="4"/>
          </p:nvPr>
        </p:nvSpPr>
        <p:spPr/>
        <p:txBody>
          <a:bodyPr/>
          <a:lstStyle/>
          <a:p>
            <a:fld id="{9F271776-4416-41E3-89C5-0CB416E5DF13}" type="slidenum">
              <a:rPr lang="en-US" smtClean="0"/>
              <a:pPr/>
              <a:t>3</a:t>
            </a:fld>
            <a:endParaRPr lang="en-US" dirty="0"/>
          </a:p>
        </p:txBody>
      </p:sp>
      <p:grpSp>
        <p:nvGrpSpPr>
          <p:cNvPr id="91" name="Group 90"/>
          <p:cNvGrpSpPr/>
          <p:nvPr/>
        </p:nvGrpSpPr>
        <p:grpSpPr>
          <a:xfrm>
            <a:off x="1088777" y="3467603"/>
            <a:ext cx="4033634" cy="576064"/>
            <a:chOff x="395850" y="3429000"/>
            <a:chExt cx="4033634" cy="576064"/>
          </a:xfrm>
        </p:grpSpPr>
        <p:sp>
          <p:nvSpPr>
            <p:cNvPr id="108" name="Oval 107"/>
            <p:cNvSpPr/>
            <p:nvPr/>
          </p:nvSpPr>
          <p:spPr>
            <a:xfrm>
              <a:off x="3853420" y="3429000"/>
              <a:ext cx="576064"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US" dirty="0"/>
            </a:p>
          </p:txBody>
        </p:sp>
        <p:sp>
          <p:nvSpPr>
            <p:cNvPr id="109" name="TextBox 108"/>
            <p:cNvSpPr txBox="1"/>
            <p:nvPr/>
          </p:nvSpPr>
          <p:spPr>
            <a:xfrm>
              <a:off x="395850" y="3501008"/>
              <a:ext cx="2497068" cy="369332"/>
            </a:xfrm>
            <a:prstGeom prst="rect">
              <a:avLst/>
            </a:prstGeom>
            <a:noFill/>
          </p:spPr>
          <p:txBody>
            <a:bodyPr wrap="square" rtlCol="0">
              <a:spAutoFit/>
            </a:bodyPr>
            <a:lstStyle/>
            <a:p>
              <a:r>
                <a:rPr lang="en-US" dirty="0" smtClean="0"/>
                <a:t>artists </a:t>
              </a:r>
              <a:r>
                <a:rPr lang="en-US" dirty="0"/>
                <a:t>(visual artists)</a:t>
              </a:r>
            </a:p>
          </p:txBody>
        </p:sp>
      </p:grpSp>
      <p:grpSp>
        <p:nvGrpSpPr>
          <p:cNvPr id="92" name="Group 91"/>
          <p:cNvGrpSpPr/>
          <p:nvPr/>
        </p:nvGrpSpPr>
        <p:grpSpPr>
          <a:xfrm>
            <a:off x="1055244" y="4281240"/>
            <a:ext cx="3101720" cy="576064"/>
            <a:chOff x="395128" y="4221088"/>
            <a:chExt cx="3101720" cy="576064"/>
          </a:xfrm>
        </p:grpSpPr>
        <p:sp>
          <p:nvSpPr>
            <p:cNvPr id="106" name="Oval 105"/>
            <p:cNvSpPr/>
            <p:nvPr/>
          </p:nvSpPr>
          <p:spPr>
            <a:xfrm>
              <a:off x="2920784" y="4221088"/>
              <a:ext cx="576064"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t>
              </a:r>
              <a:endParaRPr lang="en-US" dirty="0"/>
            </a:p>
          </p:txBody>
        </p:sp>
        <p:sp>
          <p:nvSpPr>
            <p:cNvPr id="107" name="TextBox 106"/>
            <p:cNvSpPr txBox="1"/>
            <p:nvPr/>
          </p:nvSpPr>
          <p:spPr>
            <a:xfrm>
              <a:off x="395128" y="4259912"/>
              <a:ext cx="2160240" cy="369332"/>
            </a:xfrm>
            <a:prstGeom prst="rect">
              <a:avLst/>
            </a:prstGeom>
            <a:noFill/>
          </p:spPr>
          <p:txBody>
            <a:bodyPr wrap="square" rtlCol="0">
              <a:spAutoFit/>
            </a:bodyPr>
            <a:lstStyle/>
            <a:p>
              <a:r>
                <a:rPr lang="en-US" dirty="0"/>
                <a:t>painters (artists)</a:t>
              </a:r>
            </a:p>
          </p:txBody>
        </p:sp>
      </p:grpSp>
      <p:grpSp>
        <p:nvGrpSpPr>
          <p:cNvPr id="93" name="Group 92"/>
          <p:cNvGrpSpPr/>
          <p:nvPr/>
        </p:nvGrpSpPr>
        <p:grpSpPr>
          <a:xfrm>
            <a:off x="1046566" y="5050875"/>
            <a:ext cx="2281530" cy="576064"/>
            <a:chOff x="395128" y="5050875"/>
            <a:chExt cx="2281530" cy="576064"/>
          </a:xfrm>
        </p:grpSpPr>
        <p:sp>
          <p:nvSpPr>
            <p:cNvPr id="104" name="Oval 103"/>
            <p:cNvSpPr/>
            <p:nvPr/>
          </p:nvSpPr>
          <p:spPr>
            <a:xfrm>
              <a:off x="2100594" y="5050875"/>
              <a:ext cx="576064"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sp>
          <p:nvSpPr>
            <p:cNvPr id="105" name="TextBox 104"/>
            <p:cNvSpPr txBox="1"/>
            <p:nvPr/>
          </p:nvSpPr>
          <p:spPr>
            <a:xfrm>
              <a:off x="395128" y="5118624"/>
              <a:ext cx="2160240" cy="369332"/>
            </a:xfrm>
            <a:prstGeom prst="rect">
              <a:avLst/>
            </a:prstGeom>
            <a:noFill/>
          </p:spPr>
          <p:txBody>
            <a:bodyPr wrap="square" rtlCol="0">
              <a:spAutoFit/>
            </a:bodyPr>
            <a:lstStyle/>
            <a:p>
              <a:r>
                <a:rPr lang="en-US" dirty="0"/>
                <a:t>glass painters</a:t>
              </a:r>
            </a:p>
          </p:txBody>
        </p:sp>
      </p:grpSp>
      <p:grpSp>
        <p:nvGrpSpPr>
          <p:cNvPr id="94" name="Group 93"/>
          <p:cNvGrpSpPr/>
          <p:nvPr/>
        </p:nvGrpSpPr>
        <p:grpSpPr>
          <a:xfrm>
            <a:off x="3788482" y="3563724"/>
            <a:ext cx="757865" cy="717517"/>
            <a:chOff x="3137044" y="3563724"/>
            <a:chExt cx="757865" cy="717517"/>
          </a:xfrm>
        </p:grpSpPr>
        <p:cxnSp>
          <p:nvCxnSpPr>
            <p:cNvPr id="102" name="Curved Connector 101"/>
            <p:cNvCxnSpPr>
              <a:stCxn id="106" idx="0"/>
              <a:endCxn id="108" idx="2"/>
            </p:cNvCxnSpPr>
            <p:nvPr/>
          </p:nvCxnSpPr>
          <p:spPr>
            <a:xfrm rot="5400000" flipH="1" flipV="1">
              <a:off x="3293399" y="3679731"/>
              <a:ext cx="525605" cy="677415"/>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3137044" y="3563724"/>
              <a:ext cx="498852" cy="369332"/>
            </a:xfrm>
            <a:prstGeom prst="rect">
              <a:avLst/>
            </a:prstGeom>
            <a:noFill/>
          </p:spPr>
          <p:txBody>
            <a:bodyPr wrap="square" rtlCol="0">
              <a:spAutoFit/>
            </a:bodyPr>
            <a:lstStyle/>
            <a:p>
              <a:r>
                <a:rPr lang="en-US" b="1" dirty="0" smtClean="0">
                  <a:solidFill>
                    <a:schemeClr val="tx2"/>
                  </a:solidFill>
                </a:rPr>
                <a:t>BT</a:t>
              </a:r>
              <a:endParaRPr lang="en-US" b="1" dirty="0">
                <a:solidFill>
                  <a:schemeClr val="tx2"/>
                </a:solidFill>
              </a:endParaRPr>
            </a:p>
          </p:txBody>
        </p:sp>
      </p:grpSp>
      <p:grpSp>
        <p:nvGrpSpPr>
          <p:cNvPr id="95" name="Group 94"/>
          <p:cNvGrpSpPr/>
          <p:nvPr/>
        </p:nvGrpSpPr>
        <p:grpSpPr>
          <a:xfrm>
            <a:off x="2856168" y="4384606"/>
            <a:ext cx="724733" cy="666269"/>
            <a:chOff x="2204730" y="4384606"/>
            <a:chExt cx="724733" cy="666269"/>
          </a:xfrm>
        </p:grpSpPr>
        <p:cxnSp>
          <p:nvCxnSpPr>
            <p:cNvPr id="100" name="Curved Connector 99"/>
            <p:cNvCxnSpPr>
              <a:stCxn id="104" idx="0"/>
              <a:endCxn id="106" idx="2"/>
            </p:cNvCxnSpPr>
            <p:nvPr/>
          </p:nvCxnSpPr>
          <p:spPr>
            <a:xfrm rot="5400000" flipH="1" flipV="1">
              <a:off x="2418243" y="4539656"/>
              <a:ext cx="481603" cy="540836"/>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2204730" y="4384606"/>
              <a:ext cx="498852" cy="369332"/>
            </a:xfrm>
            <a:prstGeom prst="rect">
              <a:avLst/>
            </a:prstGeom>
            <a:noFill/>
          </p:spPr>
          <p:txBody>
            <a:bodyPr wrap="square" rtlCol="0">
              <a:spAutoFit/>
            </a:bodyPr>
            <a:lstStyle/>
            <a:p>
              <a:r>
                <a:rPr lang="en-US" b="1" dirty="0" smtClean="0">
                  <a:solidFill>
                    <a:schemeClr val="tx2"/>
                  </a:solidFill>
                </a:rPr>
                <a:t>BT</a:t>
              </a:r>
              <a:endParaRPr lang="en-US" b="1" dirty="0">
                <a:solidFill>
                  <a:schemeClr val="tx2"/>
                </a:solidFill>
              </a:endParaRPr>
            </a:p>
          </p:txBody>
        </p:sp>
      </p:grpSp>
      <p:grpSp>
        <p:nvGrpSpPr>
          <p:cNvPr id="96" name="Group 95"/>
          <p:cNvGrpSpPr/>
          <p:nvPr/>
        </p:nvGrpSpPr>
        <p:grpSpPr>
          <a:xfrm>
            <a:off x="3328096" y="4043667"/>
            <a:ext cx="2082347" cy="1295240"/>
            <a:chOff x="2676658" y="4043667"/>
            <a:chExt cx="2082347" cy="1295240"/>
          </a:xfrm>
        </p:grpSpPr>
        <p:cxnSp>
          <p:nvCxnSpPr>
            <p:cNvPr id="98" name="Curved Connector 97"/>
            <p:cNvCxnSpPr>
              <a:stCxn id="104" idx="6"/>
              <a:endCxn id="108" idx="4"/>
            </p:cNvCxnSpPr>
            <p:nvPr/>
          </p:nvCxnSpPr>
          <p:spPr>
            <a:xfrm flipV="1">
              <a:off x="2676658" y="4043667"/>
              <a:ext cx="1506283" cy="1295240"/>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3683302" y="4779998"/>
              <a:ext cx="1075703" cy="369332"/>
            </a:xfrm>
            <a:prstGeom prst="rect">
              <a:avLst/>
            </a:prstGeom>
            <a:noFill/>
          </p:spPr>
          <p:txBody>
            <a:bodyPr wrap="square" rtlCol="0">
              <a:spAutoFit/>
            </a:bodyPr>
            <a:lstStyle/>
            <a:p>
              <a:r>
                <a:rPr lang="en-US" b="1" dirty="0" smtClean="0">
                  <a:solidFill>
                    <a:schemeClr val="tx2"/>
                  </a:solidFill>
                </a:rPr>
                <a:t>BT or RT</a:t>
              </a:r>
              <a:endParaRPr lang="en-US" b="1" dirty="0">
                <a:solidFill>
                  <a:schemeClr val="tx2"/>
                </a:solidFill>
              </a:endParaRPr>
            </a:p>
          </p:txBody>
        </p:sp>
      </p:grpSp>
      <p:sp>
        <p:nvSpPr>
          <p:cNvPr id="97" name="Multiply 96"/>
          <p:cNvSpPr/>
          <p:nvPr/>
        </p:nvSpPr>
        <p:spPr>
          <a:xfrm>
            <a:off x="4450223" y="4641281"/>
            <a:ext cx="672188" cy="648072"/>
          </a:xfrm>
          <a:prstGeom prst="mathMultipl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2791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randombar(horizontal)">
                                      <p:cBhvr>
                                        <p:cTn id="7" dur="500"/>
                                        <p:tgtEl>
                                          <p:spTgt spid="9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92"/>
                                        </p:tgtEl>
                                        <p:attrNameLst>
                                          <p:attrName>style.visibility</p:attrName>
                                        </p:attrNameLst>
                                      </p:cBhvr>
                                      <p:to>
                                        <p:strVal val="visible"/>
                                      </p:to>
                                    </p:set>
                                    <p:animEffect transition="in" filter="randombar(horizontal)">
                                      <p:cBhvr>
                                        <p:cTn id="12" dur="500"/>
                                        <p:tgtEl>
                                          <p:spTgt spid="92"/>
                                        </p:tgtEl>
                                      </p:cBhvr>
                                    </p:animEffect>
                                  </p:childTnLst>
                                </p:cTn>
                              </p:par>
                              <p:par>
                                <p:cTn id="13" presetID="14" presetClass="entr" presetSubtype="10"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randombar(horizontal)">
                                      <p:cBhvr>
                                        <p:cTn id="15" dur="500"/>
                                        <p:tgtEl>
                                          <p:spTgt spid="9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95"/>
                                        </p:tgtEl>
                                        <p:attrNameLst>
                                          <p:attrName>style.visibility</p:attrName>
                                        </p:attrNameLst>
                                      </p:cBhvr>
                                      <p:to>
                                        <p:strVal val="visible"/>
                                      </p:to>
                                    </p:set>
                                    <p:animEffect transition="in" filter="randombar(horizontal)">
                                      <p:cBhvr>
                                        <p:cTn id="20" dur="500"/>
                                        <p:tgtEl>
                                          <p:spTgt spid="95"/>
                                        </p:tgtEl>
                                      </p:cBhvr>
                                    </p:animEffect>
                                  </p:childTnLst>
                                </p:cTn>
                              </p:par>
                              <p:par>
                                <p:cTn id="21" presetID="14" presetClass="entr" presetSubtype="10" fill="hold" nodeType="withEffect">
                                  <p:stCondLst>
                                    <p:cond delay="0"/>
                                  </p:stCondLst>
                                  <p:childTnLst>
                                    <p:set>
                                      <p:cBhvr>
                                        <p:cTn id="22" dur="1" fill="hold">
                                          <p:stCondLst>
                                            <p:cond delay="0"/>
                                          </p:stCondLst>
                                        </p:cTn>
                                        <p:tgtEl>
                                          <p:spTgt spid="93"/>
                                        </p:tgtEl>
                                        <p:attrNameLst>
                                          <p:attrName>style.visibility</p:attrName>
                                        </p:attrNameLst>
                                      </p:cBhvr>
                                      <p:to>
                                        <p:strVal val="visible"/>
                                      </p:to>
                                    </p:set>
                                    <p:animEffect transition="in" filter="randombar(horizontal)">
                                      <p:cBhvr>
                                        <p:cTn id="23" dur="500"/>
                                        <p:tgtEl>
                                          <p:spTgt spid="93"/>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96"/>
                                        </p:tgtEl>
                                        <p:attrNameLst>
                                          <p:attrName>style.visibility</p:attrName>
                                        </p:attrNameLst>
                                      </p:cBhvr>
                                      <p:to>
                                        <p:strVal val="visible"/>
                                      </p:to>
                                    </p:set>
                                    <p:animEffect transition="in" filter="randombar(horizontal)">
                                      <p:cBhvr>
                                        <p:cTn id="28" dur="500"/>
                                        <p:tgtEl>
                                          <p:spTgt spid="96"/>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97"/>
                                        </p:tgtEl>
                                        <p:attrNameLst>
                                          <p:attrName>style.visibility</p:attrName>
                                        </p:attrNameLst>
                                      </p:cBhvr>
                                      <p:to>
                                        <p:strVal val="visible"/>
                                      </p:to>
                                    </p:set>
                                    <p:animEffect transition="in" filter="randombar(horizontal)">
                                      <p:cBhvr>
                                        <p:cTn id="33"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Workflow implementation User Groups</a:t>
            </a:r>
            <a:endParaRPr lang="el-GR" dirty="0"/>
          </a:p>
        </p:txBody>
      </p:sp>
      <p:sp>
        <p:nvSpPr>
          <p:cNvPr id="3" name="Content Placeholder 2"/>
          <p:cNvSpPr>
            <a:spLocks noGrp="1"/>
          </p:cNvSpPr>
          <p:nvPr>
            <p:ph idx="1"/>
          </p:nvPr>
        </p:nvSpPr>
        <p:spPr>
          <a:xfrm>
            <a:off x="1061638" y="1802423"/>
            <a:ext cx="7658099" cy="4079631"/>
          </a:xfrm>
        </p:spPr>
        <p:txBody>
          <a:bodyPr>
            <a:normAutofit fontScale="92500" lnSpcReduction="20000"/>
          </a:bodyPr>
          <a:lstStyle/>
          <a:p>
            <a:endParaRPr lang="en-US" dirty="0"/>
          </a:p>
          <a:p>
            <a:pPr algn="just"/>
            <a:r>
              <a:rPr lang="en-US" b="1" dirty="0"/>
              <a:t>Thesaurus Committee:</a:t>
            </a:r>
            <a:r>
              <a:rPr lang="en-US" dirty="0"/>
              <a:t> </a:t>
            </a:r>
            <a:r>
              <a:rPr lang="en-US" dirty="0" smtClean="0"/>
              <a:t>Highest domain experts, responsible for the final state of each term in the thesaurus, having edit access to every term.</a:t>
            </a:r>
            <a:endParaRPr lang="el-GR" dirty="0"/>
          </a:p>
          <a:p>
            <a:pPr algn="just"/>
            <a:endParaRPr lang="en-US" b="1" dirty="0" smtClean="0"/>
          </a:p>
          <a:p>
            <a:pPr algn="just"/>
            <a:endParaRPr lang="en-US" b="1" dirty="0" smtClean="0"/>
          </a:p>
          <a:p>
            <a:pPr algn="just"/>
            <a:r>
              <a:rPr lang="en-US" b="1" dirty="0"/>
              <a:t>Thesaurus Team:</a:t>
            </a:r>
            <a:r>
              <a:rPr lang="en-US" dirty="0"/>
              <a:t>  </a:t>
            </a:r>
            <a:r>
              <a:rPr lang="en-US" dirty="0" smtClean="0"/>
              <a:t>Thesaurus domain experts, that decide which terms will become part of the thesaurus and prepare each term’s definition and position before it is approved and published by the committee users. They have edit access to all non-published terms of the thesaurus.</a:t>
            </a:r>
            <a:endParaRPr lang="en-US" dirty="0"/>
          </a:p>
          <a:p>
            <a:pPr algn="just"/>
            <a:endParaRPr lang="en-US" b="1" dirty="0" smtClean="0"/>
          </a:p>
          <a:p>
            <a:pPr algn="just"/>
            <a:endParaRPr lang="en-US" b="1" dirty="0" smtClean="0"/>
          </a:p>
          <a:p>
            <a:pPr algn="just"/>
            <a:r>
              <a:rPr lang="en-US" b="1" dirty="0" smtClean="0"/>
              <a:t>Library users:</a:t>
            </a:r>
            <a:r>
              <a:rPr lang="en-US" dirty="0" smtClean="0"/>
              <a:t> People proposing terms to become part of the thesaurus providing as much information as they can about their definition and their position in the thesaurus, having edit access only to the terms they created.</a:t>
            </a:r>
          </a:p>
          <a:p>
            <a:pPr algn="just"/>
            <a:endParaRPr lang="en-US" dirty="0"/>
          </a:p>
          <a:p>
            <a:pPr algn="just"/>
            <a:endParaRPr lang="en-US" dirty="0"/>
          </a:p>
        </p:txBody>
      </p:sp>
      <p:sp>
        <p:nvSpPr>
          <p:cNvPr id="5" name="Right Arrow 4"/>
          <p:cNvSpPr/>
          <p:nvPr/>
        </p:nvSpPr>
        <p:spPr bwMode="auto">
          <a:xfrm>
            <a:off x="79131" y="1802423"/>
            <a:ext cx="457200" cy="4079631"/>
          </a:xfrm>
          <a:prstGeom prst="right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4406" tIns="42203" rIns="84406" bIns="42203" numCol="1" rtlCol="0" anchor="t" anchorCtr="0" compatLnSpc="1">
            <a:prstTxWarp prst="textNoShape">
              <a:avLst/>
            </a:prstTxWarp>
          </a:bodyPr>
          <a:lstStyle/>
          <a:p>
            <a:pPr defTabSz="844083" fontAlgn="base">
              <a:spcBef>
                <a:spcPct val="20000"/>
              </a:spcBef>
              <a:spcAft>
                <a:spcPct val="0"/>
              </a:spcAft>
              <a:buFont typeface="Wingdings" pitchFamily="2" charset="2"/>
              <a:buChar char="•"/>
            </a:pPr>
            <a:endParaRPr lang="el-GR" sz="3323">
              <a:latin typeface="Arial" pitchFamily="34" charset="0"/>
            </a:endParaRPr>
          </a:p>
        </p:txBody>
      </p:sp>
      <p:sp>
        <p:nvSpPr>
          <p:cNvPr id="6" name="Right Arrow 5"/>
          <p:cNvSpPr/>
          <p:nvPr/>
        </p:nvSpPr>
        <p:spPr bwMode="auto">
          <a:xfrm rot="16200000">
            <a:off x="-1634585" y="3358938"/>
            <a:ext cx="4325262" cy="720969"/>
          </a:xfrm>
          <a:prstGeom prst="rightArrow">
            <a:avLst/>
          </a:prstGeom>
          <a:solidFill>
            <a:schemeClr val="accent1"/>
          </a:solidFill>
          <a:ln w="9525" cap="flat" cmpd="sng" algn="ctr">
            <a:solidFill>
              <a:schemeClr val="accent1"/>
            </a:solidFill>
            <a:prstDash val="solid"/>
            <a:round/>
            <a:headEnd type="none" w="med" len="med"/>
            <a:tailEnd type="none" w="med" len="med"/>
          </a:ln>
          <a:effectLst/>
          <a:extLst/>
        </p:spPr>
        <p:txBody>
          <a:bodyPr vert="horz" wrap="square" lIns="84406" tIns="42203" rIns="84406" bIns="42203" numCol="1" rtlCol="0" anchor="ctr" anchorCtr="0" compatLnSpc="1">
            <a:prstTxWarp prst="textNoShape">
              <a:avLst/>
            </a:prstTxWarp>
          </a:bodyPr>
          <a:lstStyle/>
          <a:p>
            <a:pPr algn="ctr" defTabSz="844083" fontAlgn="base">
              <a:spcAft>
                <a:spcPct val="0"/>
              </a:spcAft>
            </a:pPr>
            <a:r>
              <a:rPr lang="de-DE" sz="1846" b="1" dirty="0">
                <a:solidFill>
                  <a:schemeClr val="bg1"/>
                </a:solidFill>
                <a:effectLst>
                  <a:outerShdw blurRad="38100" dist="38100" dir="2700000" algn="tl">
                    <a:srgbClr val="000000">
                      <a:alpha val="43137"/>
                    </a:srgbClr>
                  </a:outerShdw>
                </a:effectLst>
                <a:latin typeface="Arial" pitchFamily="34" charset="0"/>
              </a:rPr>
              <a:t>Thesaurus Domain </a:t>
            </a:r>
            <a:r>
              <a:rPr lang="de-DE" sz="1846" b="1" dirty="0" smtClean="0">
                <a:solidFill>
                  <a:schemeClr val="bg1"/>
                </a:solidFill>
                <a:effectLst>
                  <a:outerShdw blurRad="38100" dist="38100" dir="2700000" algn="tl">
                    <a:srgbClr val="000000">
                      <a:alpha val="43137"/>
                    </a:srgbClr>
                  </a:outerShdw>
                </a:effectLst>
                <a:latin typeface="Arial" pitchFamily="34" charset="0"/>
              </a:rPr>
              <a:t>Expertise</a:t>
            </a:r>
            <a:endParaRPr lang="el-GR" sz="1846" b="1" dirty="0">
              <a:solidFill>
                <a:schemeClr val="bg1"/>
              </a:solidFill>
              <a:effectLst>
                <a:outerShdw blurRad="38100" dist="38100" dir="2700000" algn="tl">
                  <a:srgbClr val="000000">
                    <a:alpha val="43137"/>
                  </a:srgbClr>
                </a:outerShdw>
              </a:effectLst>
              <a:latin typeface="Arial" pitchFamily="34" charset="0"/>
            </a:endParaRPr>
          </a:p>
        </p:txBody>
      </p:sp>
    </p:spTree>
    <p:extLst>
      <p:ext uri="{BB962C8B-B14F-4D97-AF65-F5344CB8AC3E}">
        <p14:creationId xmlns:p14="http://schemas.microsoft.com/office/powerpoint/2010/main" val="956235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Workflow implementation flow chart</a:t>
            </a:r>
            <a:endParaRPr lang="el-GR" dirty="0"/>
          </a:p>
        </p:txBody>
      </p:sp>
      <p:sp>
        <p:nvSpPr>
          <p:cNvPr id="13" name="Rounded Rectangle 12"/>
          <p:cNvSpPr/>
          <p:nvPr/>
        </p:nvSpPr>
        <p:spPr bwMode="auto">
          <a:xfrm>
            <a:off x="5446684" y="4618061"/>
            <a:ext cx="841279" cy="531692"/>
          </a:xfrm>
          <a:prstGeom prst="roundRect">
            <a:avLst/>
          </a:prstGeom>
          <a:solidFill>
            <a:schemeClr val="accent5">
              <a:lumMod val="40000"/>
              <a:lumOff val="60000"/>
            </a:schemeClr>
          </a:solidFill>
          <a:ln w="19050">
            <a:solidFill>
              <a:srgbClr val="6666FF"/>
            </a:solidFill>
          </a:ln>
          <a:effectLst/>
          <a:extLst/>
        </p:spPr>
        <p:txBody>
          <a:bodyPr vert="horz" wrap="square" lIns="84406" tIns="42203" rIns="84406" bIns="42203" numCol="1" rtlCol="0" anchor="t" anchorCtr="0" compatLnSpc="1">
            <a:prstTxWarp prst="textNoShape">
              <a:avLst/>
            </a:prstTxWarp>
          </a:bodyPr>
          <a:lstStyle/>
          <a:p>
            <a:pPr algn="ctr" defTabSz="844083" fontAlgn="base">
              <a:spcBef>
                <a:spcPct val="20000"/>
              </a:spcBef>
              <a:spcAft>
                <a:spcPct val="0"/>
              </a:spcAft>
            </a:pPr>
            <a:r>
              <a:rPr lang="en-US" sz="1108" b="1" dirty="0">
                <a:latin typeface="Arial" pitchFamily="34" charset="0"/>
              </a:rPr>
              <a:t>For </a:t>
            </a:r>
          </a:p>
          <a:p>
            <a:pPr algn="ctr" defTabSz="844083" fontAlgn="base">
              <a:spcBef>
                <a:spcPct val="20000"/>
              </a:spcBef>
              <a:spcAft>
                <a:spcPct val="0"/>
              </a:spcAft>
            </a:pPr>
            <a:r>
              <a:rPr lang="en-US" sz="1108" b="1" dirty="0">
                <a:latin typeface="Arial" pitchFamily="34" charset="0"/>
              </a:rPr>
              <a:t>Approval</a:t>
            </a:r>
          </a:p>
        </p:txBody>
      </p:sp>
      <p:sp>
        <p:nvSpPr>
          <p:cNvPr id="14" name="Rounded Rectangle 13"/>
          <p:cNvSpPr/>
          <p:nvPr/>
        </p:nvSpPr>
        <p:spPr bwMode="auto">
          <a:xfrm>
            <a:off x="7978128" y="4615064"/>
            <a:ext cx="976973" cy="531692"/>
          </a:xfrm>
          <a:prstGeom prst="roundRect">
            <a:avLst/>
          </a:prstGeom>
          <a:solidFill>
            <a:schemeClr val="accent5">
              <a:lumMod val="40000"/>
              <a:lumOff val="60000"/>
            </a:schemeClr>
          </a:solidFill>
          <a:ln w="19050">
            <a:solidFill>
              <a:srgbClr val="6666FF"/>
            </a:solidFill>
          </a:ln>
          <a:effectLst/>
          <a:extLst/>
        </p:spPr>
        <p:txBody>
          <a:bodyPr vert="horz" wrap="square" lIns="84406" tIns="42203" rIns="84406" bIns="42203" numCol="1" rtlCol="0" anchor="ctr" anchorCtr="0" compatLnSpc="1">
            <a:prstTxWarp prst="textNoShape">
              <a:avLst/>
            </a:prstTxWarp>
          </a:bodyPr>
          <a:lstStyle/>
          <a:p>
            <a:pPr algn="ctr" defTabSz="844083" fontAlgn="base">
              <a:spcBef>
                <a:spcPct val="20000"/>
              </a:spcBef>
              <a:spcAft>
                <a:spcPct val="0"/>
              </a:spcAft>
            </a:pPr>
            <a:r>
              <a:rPr lang="en-US" sz="1108" b="1" dirty="0">
                <a:latin typeface="Arial" pitchFamily="34" charset="0"/>
              </a:rPr>
              <a:t>Approved</a:t>
            </a:r>
          </a:p>
        </p:txBody>
      </p:sp>
      <p:pic>
        <p:nvPicPr>
          <p:cNvPr id="1027" name="Picture 3" descr="C:\Users\tzortzak\Desktop\Shine-business_user-icon\png\256x256\business_us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0788" y="2393670"/>
            <a:ext cx="664615" cy="66461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tzortzak\Desktop\Shine-female_business_user-icon\png\256x256\female_business_us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0508" y="2376710"/>
            <a:ext cx="664615" cy="664615"/>
          </a:xfrm>
          <a:prstGeom prst="rect">
            <a:avLst/>
          </a:prstGeom>
          <a:noFill/>
          <a:extLst>
            <a:ext uri="{909E8E84-426E-40DD-AFC4-6F175D3DCCD1}">
              <a14:hiddenFill xmlns:a14="http://schemas.microsoft.com/office/drawing/2010/main">
                <a:solidFill>
                  <a:srgbClr val="FFFFFF"/>
                </a:solidFill>
              </a14:hiddenFill>
            </a:ext>
          </a:extLst>
        </p:spPr>
      </p:pic>
      <p:grpSp>
        <p:nvGrpSpPr>
          <p:cNvPr id="67" name="Group 66"/>
          <p:cNvGrpSpPr/>
          <p:nvPr/>
        </p:nvGrpSpPr>
        <p:grpSpPr>
          <a:xfrm>
            <a:off x="75291" y="1917312"/>
            <a:ext cx="1661746" cy="1760425"/>
            <a:chOff x="81565" y="1791337"/>
            <a:chExt cx="1800225" cy="1907127"/>
          </a:xfrm>
        </p:grpSpPr>
        <p:pic>
          <p:nvPicPr>
            <p:cNvPr id="1026" name="Picture 2" descr="C:\Users\tzortzak\AppData\Local\Microsoft\Windows\Temporary Internet Files\Content.IE5\AWLWZTU6\PngMedium-user-icon--16121[1].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22443" y="2498324"/>
              <a:ext cx="360000" cy="5496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tzortzak\AppData\Local\Microsoft\Windows\Temporary Internet Files\Content.IE5\AWLWZTU6\PngMedium-user-icon--16121[1].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002" y="2300975"/>
              <a:ext cx="360000" cy="549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tzortzak\AppData\Local\Microsoft\Windows\Temporary Internet Files\Content.IE5\AWLWZTU6\PngMedium-user-icon--16121[1].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7300" y="2428864"/>
              <a:ext cx="360000" cy="5496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1565" y="1791337"/>
              <a:ext cx="1800225" cy="407750"/>
            </a:xfrm>
            <a:prstGeom prst="rect">
              <a:avLst/>
            </a:prstGeom>
            <a:noFill/>
          </p:spPr>
          <p:txBody>
            <a:bodyPr wrap="square" rtlCol="0">
              <a:spAutoFit/>
            </a:bodyPr>
            <a:lstStyle/>
            <a:p>
              <a:r>
                <a:rPr lang="en-US" sz="1846" b="1" dirty="0"/>
                <a:t>Library users</a:t>
              </a:r>
              <a:endParaRPr lang="el-GR" sz="1846" b="1" dirty="0"/>
            </a:p>
          </p:txBody>
        </p:sp>
        <p:pic>
          <p:nvPicPr>
            <p:cNvPr id="29" name="Picture 2" descr="C:\Users\tzortzak\AppData\Local\Microsoft\Windows\Temporary Internet Files\Content.IE5\AWLWZTU6\PngMedium-user-icon--16121[1].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516" y="2978464"/>
              <a:ext cx="360000" cy="54960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C:\Users\tzortzak\AppData\Local\Microsoft\Windows\Temporary Internet Files\Content.IE5\AWLWZTU6\PngMedium-user-icon--16121[1].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020" y="3125584"/>
              <a:ext cx="360000" cy="54960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C:\Users\tzortzak\AppData\Local\Microsoft\Windows\Temporary Internet Files\Content.IE5\AWLWZTU6\PngMedium-user-icon--16121[1].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96814" y="3148864"/>
              <a:ext cx="360000" cy="5496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8" name="Group 67"/>
          <p:cNvGrpSpPr/>
          <p:nvPr/>
        </p:nvGrpSpPr>
        <p:grpSpPr>
          <a:xfrm>
            <a:off x="192809" y="3753394"/>
            <a:ext cx="885159" cy="1398976"/>
            <a:chOff x="208876" y="3780427"/>
            <a:chExt cx="958922" cy="1515557"/>
          </a:xfrm>
        </p:grpSpPr>
        <p:sp>
          <p:nvSpPr>
            <p:cNvPr id="12" name="Rounded Rectangle 11"/>
            <p:cNvSpPr/>
            <p:nvPr/>
          </p:nvSpPr>
          <p:spPr bwMode="auto">
            <a:xfrm>
              <a:off x="208876" y="4719984"/>
              <a:ext cx="958922" cy="576000"/>
            </a:xfrm>
            <a:prstGeom prst="roundRect">
              <a:avLst/>
            </a:prstGeom>
            <a:solidFill>
              <a:schemeClr val="accent5">
                <a:lumMod val="40000"/>
                <a:lumOff val="60000"/>
              </a:schemeClr>
            </a:solidFill>
            <a:ln w="19050">
              <a:solidFill>
                <a:srgbClr val="6666FF"/>
              </a:solidFill>
            </a:ln>
            <a:effectLst/>
            <a:extLst/>
          </p:spPr>
          <p:txBody>
            <a:bodyPr vert="horz" wrap="square" lIns="84406" tIns="42203" rIns="84406" bIns="42203" numCol="1" rtlCol="0" anchor="ctr" anchorCtr="0" compatLnSpc="1">
              <a:prstTxWarp prst="textNoShape">
                <a:avLst/>
              </a:prstTxWarp>
            </a:bodyPr>
            <a:lstStyle/>
            <a:p>
              <a:pPr algn="ctr" defTabSz="844083" fontAlgn="base">
                <a:spcBef>
                  <a:spcPct val="20000"/>
                </a:spcBef>
                <a:spcAft>
                  <a:spcPct val="0"/>
                </a:spcAft>
              </a:pPr>
              <a:r>
                <a:rPr lang="en-US" sz="1108" b="1" dirty="0">
                  <a:latin typeface="Arial" pitchFamily="34" charset="0"/>
                </a:rPr>
                <a:t>For Insertion</a:t>
              </a:r>
            </a:p>
          </p:txBody>
        </p:sp>
        <p:sp>
          <p:nvSpPr>
            <p:cNvPr id="36" name="Notched Right Arrow 35"/>
            <p:cNvSpPr/>
            <p:nvPr/>
          </p:nvSpPr>
          <p:spPr bwMode="auto">
            <a:xfrm rot="4800000">
              <a:off x="290902" y="3870427"/>
              <a:ext cx="828000" cy="648000"/>
            </a:xfrm>
            <a:prstGeom prst="notchedRightArrow">
              <a:avLst/>
            </a:prstGeom>
            <a:solidFill>
              <a:srgbClr val="00B0F0"/>
            </a:solidFill>
            <a:ln>
              <a:noFill/>
            </a:ln>
            <a:effectLst/>
            <a:extLst/>
          </p:spPr>
          <p:txBody>
            <a:bodyPr vert="horz" wrap="square" lIns="84406" tIns="42203" rIns="84406" bIns="42203" numCol="1" rtlCol="0" anchor="t" anchorCtr="0" compatLnSpc="1">
              <a:prstTxWarp prst="textNoShape">
                <a:avLst/>
              </a:prstTxWarp>
            </a:bodyPr>
            <a:lstStyle/>
            <a:p>
              <a:pPr defTabSz="844083" fontAlgn="base">
                <a:spcBef>
                  <a:spcPct val="20000"/>
                </a:spcBef>
                <a:spcAft>
                  <a:spcPct val="0"/>
                </a:spcAft>
                <a:buFont typeface="Wingdings" pitchFamily="2" charset="2"/>
                <a:buChar char="•"/>
              </a:pPr>
              <a:endParaRPr lang="el-GR" sz="3323">
                <a:latin typeface="Arial" pitchFamily="34" charset="0"/>
              </a:endParaRPr>
            </a:p>
          </p:txBody>
        </p:sp>
      </p:grpSp>
      <p:grpSp>
        <p:nvGrpSpPr>
          <p:cNvPr id="82" name="Group 81"/>
          <p:cNvGrpSpPr/>
          <p:nvPr/>
        </p:nvGrpSpPr>
        <p:grpSpPr>
          <a:xfrm>
            <a:off x="1790741" y="4598050"/>
            <a:ext cx="1105360" cy="291170"/>
            <a:chOff x="1939969" y="4695469"/>
            <a:chExt cx="1197473" cy="315434"/>
          </a:xfrm>
        </p:grpSpPr>
        <p:sp>
          <p:nvSpPr>
            <p:cNvPr id="70" name="TextBox 69"/>
            <p:cNvSpPr txBox="1"/>
            <p:nvPr/>
          </p:nvSpPr>
          <p:spPr>
            <a:xfrm>
              <a:off x="1939969" y="4695469"/>
              <a:ext cx="1197473" cy="315434"/>
            </a:xfrm>
            <a:prstGeom prst="rect">
              <a:avLst/>
            </a:prstGeom>
            <a:noFill/>
          </p:spPr>
          <p:txBody>
            <a:bodyPr wrap="square" rtlCol="0">
              <a:spAutoFit/>
            </a:bodyPr>
            <a:lstStyle/>
            <a:p>
              <a:pPr algn="ctr"/>
              <a:r>
                <a:rPr lang="en-US" sz="1292" b="1" dirty="0"/>
                <a:t>YES</a:t>
              </a:r>
              <a:endParaRPr lang="el-GR" sz="1662" b="1" dirty="0"/>
            </a:p>
          </p:txBody>
        </p:sp>
        <p:cxnSp>
          <p:nvCxnSpPr>
            <p:cNvPr id="1032" name="Straight Arrow Connector 1031"/>
            <p:cNvCxnSpPr>
              <a:stCxn id="33" idx="3"/>
              <a:endCxn id="11" idx="1"/>
            </p:cNvCxnSpPr>
            <p:nvPr/>
          </p:nvCxnSpPr>
          <p:spPr bwMode="auto">
            <a:xfrm>
              <a:off x="2403566" y="4999341"/>
              <a:ext cx="368174" cy="3839"/>
            </a:xfrm>
            <a:prstGeom prst="straightConnector1">
              <a:avLst/>
            </a:prstGeom>
            <a:noFill/>
            <a:ln w="19050" cap="flat" cmpd="sng" algn="ctr">
              <a:solidFill>
                <a:srgbClr val="6666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83" name="Group 82"/>
          <p:cNvGrpSpPr/>
          <p:nvPr/>
        </p:nvGrpSpPr>
        <p:grpSpPr>
          <a:xfrm>
            <a:off x="1111338" y="5293858"/>
            <a:ext cx="1385513" cy="692576"/>
            <a:chOff x="1203950" y="5449268"/>
            <a:chExt cx="1500972" cy="750291"/>
          </a:xfrm>
        </p:grpSpPr>
        <p:cxnSp>
          <p:nvCxnSpPr>
            <p:cNvPr id="74" name="Straight Arrow Connector 73"/>
            <p:cNvCxnSpPr>
              <a:stCxn id="33" idx="2"/>
              <a:endCxn id="79" idx="0"/>
            </p:cNvCxnSpPr>
            <p:nvPr/>
          </p:nvCxnSpPr>
          <p:spPr bwMode="auto">
            <a:xfrm>
              <a:off x="1895861" y="5449268"/>
              <a:ext cx="8471" cy="434857"/>
            </a:xfrm>
            <a:prstGeom prst="straightConnector1">
              <a:avLst/>
            </a:prstGeom>
            <a:noFill/>
            <a:ln w="19050" cap="flat" cmpd="sng" algn="ctr">
              <a:solidFill>
                <a:srgbClr val="6666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7" name="TextBox 76"/>
            <p:cNvSpPr txBox="1"/>
            <p:nvPr/>
          </p:nvSpPr>
          <p:spPr>
            <a:xfrm>
              <a:off x="1507449" y="5508815"/>
              <a:ext cx="1197473" cy="315434"/>
            </a:xfrm>
            <a:prstGeom prst="rect">
              <a:avLst/>
            </a:prstGeom>
            <a:noFill/>
          </p:spPr>
          <p:txBody>
            <a:bodyPr wrap="square" rtlCol="0">
              <a:spAutoFit/>
            </a:bodyPr>
            <a:lstStyle/>
            <a:p>
              <a:pPr algn="ctr"/>
              <a:r>
                <a:rPr lang="en-US" sz="1292" b="1" dirty="0"/>
                <a:t>NO</a:t>
              </a:r>
              <a:endParaRPr lang="el-GR" sz="1662" b="1" dirty="0"/>
            </a:p>
          </p:txBody>
        </p:sp>
        <p:sp>
          <p:nvSpPr>
            <p:cNvPr id="79" name="TextBox 78"/>
            <p:cNvSpPr txBox="1"/>
            <p:nvPr/>
          </p:nvSpPr>
          <p:spPr>
            <a:xfrm>
              <a:off x="1203950" y="5884125"/>
              <a:ext cx="1400763" cy="315434"/>
            </a:xfrm>
            <a:prstGeom prst="rect">
              <a:avLst/>
            </a:prstGeom>
            <a:noFill/>
          </p:spPr>
          <p:txBody>
            <a:bodyPr wrap="square" rtlCol="0">
              <a:spAutoFit/>
            </a:bodyPr>
            <a:lstStyle/>
            <a:p>
              <a:pPr algn="ctr"/>
              <a:r>
                <a:rPr lang="en-US" sz="1292" b="1" dirty="0"/>
                <a:t>Term Rejected</a:t>
              </a:r>
              <a:endParaRPr lang="el-GR" sz="1662" b="1" dirty="0"/>
            </a:p>
          </p:txBody>
        </p:sp>
      </p:grpSp>
      <p:grpSp>
        <p:nvGrpSpPr>
          <p:cNvPr id="72" name="Group 71"/>
          <p:cNvGrpSpPr/>
          <p:nvPr/>
        </p:nvGrpSpPr>
        <p:grpSpPr>
          <a:xfrm>
            <a:off x="2558529" y="3745842"/>
            <a:ext cx="1148173" cy="1402093"/>
            <a:chOff x="2771740" y="3772246"/>
            <a:chExt cx="1243854" cy="1518934"/>
          </a:xfrm>
        </p:grpSpPr>
        <p:sp>
          <p:nvSpPr>
            <p:cNvPr id="11" name="Rounded Rectangle 10"/>
            <p:cNvSpPr/>
            <p:nvPr/>
          </p:nvSpPr>
          <p:spPr bwMode="auto">
            <a:xfrm>
              <a:off x="2771740" y="4715180"/>
              <a:ext cx="1243854" cy="576000"/>
            </a:xfrm>
            <a:prstGeom prst="roundRect">
              <a:avLst/>
            </a:prstGeom>
            <a:solidFill>
              <a:schemeClr val="accent5">
                <a:lumMod val="40000"/>
                <a:lumOff val="60000"/>
              </a:schemeClr>
            </a:solidFill>
            <a:ln w="19050">
              <a:solidFill>
                <a:srgbClr val="6666FF"/>
              </a:solidFill>
            </a:ln>
            <a:effectLst/>
            <a:extLst/>
          </p:spPr>
          <p:txBody>
            <a:bodyPr vert="horz" wrap="square" lIns="84406" tIns="42203" rIns="84406" bIns="42203" numCol="1" rtlCol="0" anchor="t" anchorCtr="0" compatLnSpc="1">
              <a:prstTxWarp prst="textNoShape">
                <a:avLst/>
              </a:prstTxWarp>
            </a:bodyPr>
            <a:lstStyle/>
            <a:p>
              <a:pPr algn="ctr" defTabSz="844083" fontAlgn="base">
                <a:spcBef>
                  <a:spcPct val="20000"/>
                </a:spcBef>
                <a:spcAft>
                  <a:spcPct val="0"/>
                </a:spcAft>
              </a:pPr>
              <a:r>
                <a:rPr lang="en-US" sz="1108" b="1" dirty="0">
                  <a:latin typeface="Arial" pitchFamily="34" charset="0"/>
                </a:rPr>
                <a:t>Under Construction</a:t>
              </a:r>
            </a:p>
          </p:txBody>
        </p:sp>
        <p:sp>
          <p:nvSpPr>
            <p:cNvPr id="84" name="Notched Right Arrow 83"/>
            <p:cNvSpPr/>
            <p:nvPr/>
          </p:nvSpPr>
          <p:spPr bwMode="auto">
            <a:xfrm rot="6950883">
              <a:off x="3228714" y="3844246"/>
              <a:ext cx="792000" cy="648000"/>
            </a:xfrm>
            <a:prstGeom prst="notchedRightArrow">
              <a:avLst/>
            </a:prstGeom>
            <a:solidFill>
              <a:srgbClr val="92D050"/>
            </a:solidFill>
            <a:ln>
              <a:noFill/>
            </a:ln>
            <a:effectLst/>
            <a:extLst/>
          </p:spPr>
          <p:txBody>
            <a:bodyPr vert="horz" wrap="square" lIns="84406" tIns="42203" rIns="84406" bIns="42203" numCol="1" rtlCol="0" anchor="t" anchorCtr="0" compatLnSpc="1">
              <a:prstTxWarp prst="textNoShape">
                <a:avLst/>
              </a:prstTxWarp>
            </a:bodyPr>
            <a:lstStyle/>
            <a:p>
              <a:pPr defTabSz="844083" fontAlgn="base">
                <a:spcBef>
                  <a:spcPct val="20000"/>
                </a:spcBef>
                <a:spcAft>
                  <a:spcPct val="0"/>
                </a:spcAft>
                <a:buFont typeface="Wingdings" pitchFamily="2" charset="2"/>
                <a:buChar char="•"/>
              </a:pPr>
              <a:endParaRPr lang="el-GR" sz="3323">
                <a:latin typeface="Arial" pitchFamily="34" charset="0"/>
              </a:endParaRPr>
            </a:p>
          </p:txBody>
        </p:sp>
      </p:grpSp>
      <p:cxnSp>
        <p:nvCxnSpPr>
          <p:cNvPr id="94" name="Straight Connector 93"/>
          <p:cNvCxnSpPr>
            <a:stCxn id="11" idx="3"/>
            <a:endCxn id="46" idx="1"/>
          </p:cNvCxnSpPr>
          <p:nvPr/>
        </p:nvCxnSpPr>
        <p:spPr bwMode="auto">
          <a:xfrm>
            <a:off x="3706703" y="4882090"/>
            <a:ext cx="213723" cy="1878"/>
          </a:xfrm>
          <a:prstGeom prst="line">
            <a:avLst/>
          </a:prstGeom>
          <a:noFill/>
          <a:ln w="19050" cap="flat" cmpd="sng" algn="ctr">
            <a:solidFill>
              <a:srgbClr val="6666FF"/>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9" name="Group 68"/>
          <p:cNvGrpSpPr/>
          <p:nvPr/>
        </p:nvGrpSpPr>
        <p:grpSpPr>
          <a:xfrm>
            <a:off x="2393995" y="1917311"/>
            <a:ext cx="2367914" cy="1426373"/>
            <a:chOff x="2593495" y="1791337"/>
            <a:chExt cx="2565240" cy="1545237"/>
          </a:xfrm>
        </p:grpSpPr>
        <p:pic>
          <p:nvPicPr>
            <p:cNvPr id="27" name="Picture 5" descr="C:\Users\tzortzak\AppData\Local\Microsoft\Windows\Temporary Internet Files\Content.IE5\R7K39QLV\large-user-icon--33.3-16121[1].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93900" y="2786974"/>
              <a:ext cx="360000" cy="5496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5" descr="C:\Users\tzortzak\AppData\Local\Microsoft\Windows\Temporary Internet Files\Content.IE5\R7K39QLV\large-user-icon--33.3-16121[1].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28949" y="2752592"/>
              <a:ext cx="360000" cy="54960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5" descr="C:\Users\tzortzak\AppData\Local\Microsoft\Windows\Temporary Internet Files\Content.IE5\R7K39QLV\large-user-icon--33.3-16121[1].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22771" y="2335803"/>
              <a:ext cx="360000" cy="549600"/>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96"/>
            <p:cNvSpPr txBox="1"/>
            <p:nvPr/>
          </p:nvSpPr>
          <p:spPr>
            <a:xfrm>
              <a:off x="2593495" y="1791337"/>
              <a:ext cx="2565240" cy="407750"/>
            </a:xfrm>
            <a:prstGeom prst="rect">
              <a:avLst/>
            </a:prstGeom>
            <a:noFill/>
          </p:spPr>
          <p:txBody>
            <a:bodyPr wrap="square" rtlCol="0">
              <a:spAutoFit/>
            </a:bodyPr>
            <a:lstStyle/>
            <a:p>
              <a:r>
                <a:rPr lang="en-US" sz="1846" b="1" dirty="0"/>
                <a:t>Thesaurus Team</a:t>
              </a:r>
              <a:endParaRPr lang="el-GR" sz="1846" b="1" dirty="0"/>
            </a:p>
          </p:txBody>
        </p:sp>
      </p:grpSp>
      <p:sp>
        <p:nvSpPr>
          <p:cNvPr id="98" name="TextBox 97"/>
          <p:cNvSpPr txBox="1"/>
          <p:nvPr/>
        </p:nvSpPr>
        <p:spPr>
          <a:xfrm>
            <a:off x="4919185" y="1917544"/>
            <a:ext cx="2748222" cy="376385"/>
          </a:xfrm>
          <a:prstGeom prst="rect">
            <a:avLst/>
          </a:prstGeom>
          <a:noFill/>
        </p:spPr>
        <p:txBody>
          <a:bodyPr wrap="square" rtlCol="0">
            <a:spAutoFit/>
          </a:bodyPr>
          <a:lstStyle/>
          <a:p>
            <a:r>
              <a:rPr lang="en-US" sz="1846" b="1" dirty="0"/>
              <a:t>Thesaurus Committee</a:t>
            </a:r>
            <a:endParaRPr lang="el-GR" sz="1846" b="1" dirty="0"/>
          </a:p>
        </p:txBody>
      </p:sp>
      <p:cxnSp>
        <p:nvCxnSpPr>
          <p:cNvPr id="99" name="Straight Arrow Connector 98"/>
          <p:cNvCxnSpPr>
            <a:stCxn id="46" idx="3"/>
            <a:endCxn id="13" idx="1"/>
          </p:cNvCxnSpPr>
          <p:nvPr/>
        </p:nvCxnSpPr>
        <p:spPr bwMode="auto">
          <a:xfrm flipV="1">
            <a:off x="5083502" y="4883907"/>
            <a:ext cx="363182" cy="61"/>
          </a:xfrm>
          <a:prstGeom prst="straightConnector1">
            <a:avLst/>
          </a:prstGeom>
          <a:noFill/>
          <a:ln w="19050" cap="flat" cmpd="sng" algn="ctr">
            <a:solidFill>
              <a:srgbClr val="6666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3" name="TextBox 102"/>
          <p:cNvSpPr txBox="1"/>
          <p:nvPr/>
        </p:nvSpPr>
        <p:spPr>
          <a:xfrm>
            <a:off x="4682784" y="4598470"/>
            <a:ext cx="1105360" cy="291170"/>
          </a:xfrm>
          <a:prstGeom prst="rect">
            <a:avLst/>
          </a:prstGeom>
          <a:noFill/>
        </p:spPr>
        <p:txBody>
          <a:bodyPr wrap="square" rtlCol="0">
            <a:spAutoFit/>
          </a:bodyPr>
          <a:lstStyle/>
          <a:p>
            <a:pPr algn="ctr"/>
            <a:r>
              <a:rPr lang="en-US" sz="1292" b="1" dirty="0"/>
              <a:t>YES</a:t>
            </a:r>
            <a:endParaRPr lang="el-GR" sz="1662" b="1" dirty="0"/>
          </a:p>
        </p:txBody>
      </p:sp>
      <p:grpSp>
        <p:nvGrpSpPr>
          <p:cNvPr id="1070" name="Group 1069"/>
          <p:cNvGrpSpPr/>
          <p:nvPr/>
        </p:nvGrpSpPr>
        <p:grpSpPr>
          <a:xfrm>
            <a:off x="3912386" y="4468653"/>
            <a:ext cx="1171116" cy="830629"/>
            <a:chOff x="4996101" y="4555291"/>
            <a:chExt cx="1268709" cy="899848"/>
          </a:xfrm>
        </p:grpSpPr>
        <p:sp>
          <p:nvSpPr>
            <p:cNvPr id="46" name="Diamond 45"/>
            <p:cNvSpPr/>
            <p:nvPr/>
          </p:nvSpPr>
          <p:spPr bwMode="auto">
            <a:xfrm>
              <a:off x="5004810" y="4555291"/>
              <a:ext cx="1260000" cy="899848"/>
            </a:xfrm>
            <a:prstGeom prst="diamond">
              <a:avLst/>
            </a:prstGeom>
            <a:solidFill>
              <a:schemeClr val="accent6">
                <a:lumMod val="40000"/>
                <a:lumOff val="60000"/>
              </a:schemeClr>
            </a:solidFill>
            <a:ln w="19050" cap="flat" cmpd="sng" algn="ctr">
              <a:solidFill>
                <a:srgbClr val="6666FF"/>
              </a:solidFill>
              <a:prstDash val="solid"/>
              <a:round/>
              <a:headEnd type="none" w="med" len="med"/>
              <a:tailEnd type="none" w="med" len="med"/>
            </a:ln>
            <a:effectLst/>
            <a:extLst/>
          </p:spPr>
          <p:txBody>
            <a:bodyPr vert="horz" wrap="none" lIns="0" tIns="0" rIns="0" bIns="0" numCol="1" rtlCol="0" anchor="ctr" anchorCtr="0" compatLnSpc="1">
              <a:prstTxWarp prst="textNoShape">
                <a:avLst/>
              </a:prstTxWarp>
            </a:bodyPr>
            <a:lstStyle/>
            <a:p>
              <a:pPr>
                <a:spcBef>
                  <a:spcPct val="20000"/>
                </a:spcBef>
              </a:pPr>
              <a:endParaRPr lang="el-GR" sz="1108" b="1" dirty="0">
                <a:latin typeface="Arial" pitchFamily="34" charset="0"/>
              </a:endParaRPr>
            </a:p>
          </p:txBody>
        </p:sp>
        <p:sp>
          <p:nvSpPr>
            <p:cNvPr id="125" name="TextBox 124"/>
            <p:cNvSpPr txBox="1"/>
            <p:nvPr/>
          </p:nvSpPr>
          <p:spPr>
            <a:xfrm>
              <a:off x="4996101" y="4833907"/>
              <a:ext cx="1260000" cy="315434"/>
            </a:xfrm>
            <a:prstGeom prst="rect">
              <a:avLst/>
            </a:prstGeom>
            <a:noFill/>
          </p:spPr>
          <p:txBody>
            <a:bodyPr wrap="square" rtlCol="0">
              <a:spAutoFit/>
            </a:bodyPr>
            <a:lstStyle/>
            <a:p>
              <a:pPr algn="ctr"/>
              <a:r>
                <a:rPr lang="en-US" sz="1292" b="1" dirty="0"/>
                <a:t>Completed?</a:t>
              </a:r>
              <a:endParaRPr lang="el-GR" sz="1662" b="1" dirty="0"/>
            </a:p>
          </p:txBody>
        </p:sp>
      </p:grpSp>
      <p:sp>
        <p:nvSpPr>
          <p:cNvPr id="133" name="TextBox 132"/>
          <p:cNvSpPr txBox="1"/>
          <p:nvPr/>
        </p:nvSpPr>
        <p:spPr>
          <a:xfrm>
            <a:off x="3994323" y="4171090"/>
            <a:ext cx="1105360" cy="291170"/>
          </a:xfrm>
          <a:prstGeom prst="rect">
            <a:avLst/>
          </a:prstGeom>
          <a:noFill/>
        </p:spPr>
        <p:txBody>
          <a:bodyPr wrap="square" rtlCol="0">
            <a:spAutoFit/>
          </a:bodyPr>
          <a:lstStyle/>
          <a:p>
            <a:pPr algn="ctr"/>
            <a:r>
              <a:rPr lang="en-US" sz="1292" b="1" dirty="0"/>
              <a:t>Decision</a:t>
            </a:r>
            <a:endParaRPr lang="el-GR" sz="1662" b="1" dirty="0"/>
          </a:p>
        </p:txBody>
      </p:sp>
      <p:cxnSp>
        <p:nvCxnSpPr>
          <p:cNvPr id="144" name="Straight Connector 143"/>
          <p:cNvCxnSpPr>
            <a:stCxn id="13" idx="3"/>
            <a:endCxn id="49" idx="1"/>
          </p:cNvCxnSpPr>
          <p:nvPr/>
        </p:nvCxnSpPr>
        <p:spPr bwMode="auto">
          <a:xfrm flipV="1">
            <a:off x="6287963" y="4882150"/>
            <a:ext cx="220362" cy="1757"/>
          </a:xfrm>
          <a:prstGeom prst="line">
            <a:avLst/>
          </a:prstGeom>
          <a:noFill/>
          <a:ln w="19050" cap="flat" cmpd="sng" algn="ctr">
            <a:solidFill>
              <a:srgbClr val="6666FF"/>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8" name="Straight Arrow Connector 147"/>
          <p:cNvCxnSpPr>
            <a:stCxn id="49" idx="3"/>
            <a:endCxn id="14" idx="1"/>
          </p:cNvCxnSpPr>
          <p:nvPr/>
        </p:nvCxnSpPr>
        <p:spPr bwMode="auto">
          <a:xfrm flipV="1">
            <a:off x="7561392" y="4880911"/>
            <a:ext cx="416736" cy="1240"/>
          </a:xfrm>
          <a:prstGeom prst="straightConnector1">
            <a:avLst/>
          </a:prstGeom>
          <a:noFill/>
          <a:ln w="19050" cap="flat" cmpd="sng" algn="ctr">
            <a:solidFill>
              <a:srgbClr val="6666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9" name="TextBox 148"/>
          <p:cNvSpPr txBox="1"/>
          <p:nvPr/>
        </p:nvSpPr>
        <p:spPr>
          <a:xfrm>
            <a:off x="7162717" y="4619312"/>
            <a:ext cx="1105360" cy="291170"/>
          </a:xfrm>
          <a:prstGeom prst="rect">
            <a:avLst/>
          </a:prstGeom>
          <a:noFill/>
        </p:spPr>
        <p:txBody>
          <a:bodyPr wrap="square" rtlCol="0">
            <a:spAutoFit/>
          </a:bodyPr>
          <a:lstStyle/>
          <a:p>
            <a:pPr algn="ctr"/>
            <a:r>
              <a:rPr lang="en-US" sz="1292" b="1" dirty="0"/>
              <a:t>YES</a:t>
            </a:r>
            <a:endParaRPr lang="el-GR" sz="1662" b="1" dirty="0"/>
          </a:p>
        </p:txBody>
      </p:sp>
      <p:grpSp>
        <p:nvGrpSpPr>
          <p:cNvPr id="66" name="Group 65"/>
          <p:cNvGrpSpPr/>
          <p:nvPr/>
        </p:nvGrpSpPr>
        <p:grpSpPr>
          <a:xfrm>
            <a:off x="6481865" y="4466836"/>
            <a:ext cx="1163077" cy="830629"/>
            <a:chOff x="7022020" y="4553322"/>
            <a:chExt cx="1260000" cy="899848"/>
          </a:xfrm>
        </p:grpSpPr>
        <p:sp>
          <p:nvSpPr>
            <p:cNvPr id="49" name="Diamond 48"/>
            <p:cNvSpPr/>
            <p:nvPr/>
          </p:nvSpPr>
          <p:spPr bwMode="auto">
            <a:xfrm>
              <a:off x="7050686" y="4553322"/>
              <a:ext cx="1140822" cy="899848"/>
            </a:xfrm>
            <a:prstGeom prst="diamond">
              <a:avLst/>
            </a:prstGeom>
            <a:solidFill>
              <a:schemeClr val="accent6">
                <a:lumMod val="40000"/>
                <a:lumOff val="60000"/>
              </a:schemeClr>
            </a:solidFill>
            <a:ln w="19050" cap="flat" cmpd="sng" algn="ctr">
              <a:solidFill>
                <a:srgbClr val="6666FF"/>
              </a:solidFill>
              <a:prstDash val="solid"/>
              <a:round/>
              <a:headEnd type="none" w="med" len="med"/>
              <a:tailEnd type="none" w="med" len="med"/>
            </a:ln>
            <a:effectLst/>
            <a:extLst/>
          </p:spPr>
          <p:txBody>
            <a:bodyPr vert="horz" wrap="square" lIns="84406" tIns="42203" rIns="84406" bIns="42203" numCol="1" rtlCol="0" anchor="t" anchorCtr="0" compatLnSpc="1">
              <a:prstTxWarp prst="textNoShape">
                <a:avLst/>
              </a:prstTxWarp>
            </a:bodyPr>
            <a:lstStyle/>
            <a:p>
              <a:pPr defTabSz="844083" fontAlgn="base">
                <a:spcBef>
                  <a:spcPct val="20000"/>
                </a:spcBef>
                <a:spcAft>
                  <a:spcPct val="0"/>
                </a:spcAft>
              </a:pPr>
              <a:endParaRPr lang="el-GR" sz="923" dirty="0">
                <a:latin typeface="Arial" pitchFamily="34" charset="0"/>
              </a:endParaRPr>
            </a:p>
          </p:txBody>
        </p:sp>
        <p:sp>
          <p:nvSpPr>
            <p:cNvPr id="152" name="TextBox 151"/>
            <p:cNvSpPr txBox="1"/>
            <p:nvPr/>
          </p:nvSpPr>
          <p:spPr>
            <a:xfrm>
              <a:off x="7022020" y="4819035"/>
              <a:ext cx="1260000" cy="315434"/>
            </a:xfrm>
            <a:prstGeom prst="rect">
              <a:avLst/>
            </a:prstGeom>
            <a:noFill/>
          </p:spPr>
          <p:txBody>
            <a:bodyPr wrap="square" rtlCol="0">
              <a:spAutoFit/>
            </a:bodyPr>
            <a:lstStyle/>
            <a:p>
              <a:pPr algn="ctr"/>
              <a:r>
                <a:rPr lang="en-US" sz="1292" b="1" dirty="0"/>
                <a:t>Approve?</a:t>
              </a:r>
              <a:endParaRPr lang="el-GR" sz="1662" b="1" dirty="0"/>
            </a:p>
          </p:txBody>
        </p:sp>
      </p:grpSp>
      <p:grpSp>
        <p:nvGrpSpPr>
          <p:cNvPr id="81" name="Group 80"/>
          <p:cNvGrpSpPr/>
          <p:nvPr/>
        </p:nvGrpSpPr>
        <p:grpSpPr>
          <a:xfrm>
            <a:off x="1077968" y="3103186"/>
            <a:ext cx="2113389" cy="2190674"/>
            <a:chOff x="1167798" y="3076035"/>
            <a:chExt cx="2289505" cy="2373230"/>
          </a:xfrm>
        </p:grpSpPr>
        <p:cxnSp>
          <p:nvCxnSpPr>
            <p:cNvPr id="39" name="Straight Connector 38"/>
            <p:cNvCxnSpPr>
              <a:stCxn id="12" idx="3"/>
              <a:endCxn id="33" idx="1"/>
            </p:cNvCxnSpPr>
            <p:nvPr/>
          </p:nvCxnSpPr>
          <p:spPr bwMode="auto">
            <a:xfrm flipV="1">
              <a:off x="1167798" y="4999341"/>
              <a:ext cx="220357" cy="8643"/>
            </a:xfrm>
            <a:prstGeom prst="line">
              <a:avLst/>
            </a:prstGeom>
            <a:noFill/>
            <a:ln w="19050" cap="flat" cmpd="sng" algn="ctr">
              <a:solidFill>
                <a:srgbClr val="6666FF"/>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5" name="TextBox 1024"/>
            <p:cNvSpPr txBox="1"/>
            <p:nvPr/>
          </p:nvSpPr>
          <p:spPr>
            <a:xfrm>
              <a:off x="1308684" y="4246810"/>
              <a:ext cx="1197473" cy="315434"/>
            </a:xfrm>
            <a:prstGeom prst="rect">
              <a:avLst/>
            </a:prstGeom>
            <a:noFill/>
          </p:spPr>
          <p:txBody>
            <a:bodyPr wrap="square" rtlCol="0">
              <a:spAutoFit/>
            </a:bodyPr>
            <a:lstStyle/>
            <a:p>
              <a:pPr algn="ctr"/>
              <a:r>
                <a:rPr lang="en-US" sz="1292" b="1" dirty="0"/>
                <a:t>Decision</a:t>
              </a:r>
              <a:endParaRPr lang="el-GR" sz="1662" b="1" dirty="0"/>
            </a:p>
          </p:txBody>
        </p:sp>
        <p:grpSp>
          <p:nvGrpSpPr>
            <p:cNvPr id="76" name="Group 75"/>
            <p:cNvGrpSpPr/>
            <p:nvPr/>
          </p:nvGrpSpPr>
          <p:grpSpPr>
            <a:xfrm>
              <a:off x="1388155" y="4549417"/>
              <a:ext cx="1015411" cy="899848"/>
              <a:chOff x="1388155" y="4549417"/>
              <a:chExt cx="1015411" cy="899848"/>
            </a:xfrm>
          </p:grpSpPr>
          <p:sp>
            <p:nvSpPr>
              <p:cNvPr id="33" name="Diamond 32"/>
              <p:cNvSpPr/>
              <p:nvPr/>
            </p:nvSpPr>
            <p:spPr bwMode="auto">
              <a:xfrm>
                <a:off x="1388155" y="4549417"/>
                <a:ext cx="1015411" cy="899848"/>
              </a:xfrm>
              <a:prstGeom prst="diamond">
                <a:avLst/>
              </a:prstGeom>
              <a:solidFill>
                <a:schemeClr val="accent6">
                  <a:lumMod val="40000"/>
                  <a:lumOff val="60000"/>
                </a:schemeClr>
              </a:solidFill>
              <a:ln w="19050" cap="flat" cmpd="sng" algn="ctr">
                <a:solidFill>
                  <a:srgbClr val="6666FF"/>
                </a:solidFill>
                <a:prstDash val="solid"/>
                <a:round/>
                <a:headEnd type="none" w="med" len="med"/>
                <a:tailEnd type="none" w="med" len="med"/>
              </a:ln>
              <a:effectLst/>
              <a:extLst/>
            </p:spPr>
            <p:txBody>
              <a:bodyPr vert="horz" wrap="none" lIns="0" tIns="0" rIns="0" bIns="0" numCol="1" rtlCol="0" anchor="ctr" anchorCtr="0" compatLnSpc="1">
                <a:prstTxWarp prst="textNoShape">
                  <a:avLst/>
                </a:prstTxWarp>
              </a:bodyPr>
              <a:lstStyle/>
              <a:p>
                <a:pPr defTabSz="844083" fontAlgn="base">
                  <a:spcBef>
                    <a:spcPct val="20000"/>
                  </a:spcBef>
                  <a:spcAft>
                    <a:spcPct val="0"/>
                  </a:spcAft>
                </a:pPr>
                <a:endParaRPr lang="el-GR" sz="1108" b="1" dirty="0">
                  <a:effectLst>
                    <a:outerShdw blurRad="38100" dist="38100" dir="2700000" algn="tl">
                      <a:srgbClr val="000000">
                        <a:alpha val="43137"/>
                      </a:srgbClr>
                    </a:outerShdw>
                  </a:effectLst>
                  <a:latin typeface="Arial" pitchFamily="34" charset="0"/>
                </a:endParaRPr>
              </a:p>
            </p:txBody>
          </p:sp>
          <p:sp>
            <p:nvSpPr>
              <p:cNvPr id="124" name="TextBox 123"/>
              <p:cNvSpPr txBox="1"/>
              <p:nvPr/>
            </p:nvSpPr>
            <p:spPr>
              <a:xfrm>
                <a:off x="1437284" y="4827746"/>
                <a:ext cx="965022" cy="315434"/>
              </a:xfrm>
              <a:prstGeom prst="rect">
                <a:avLst/>
              </a:prstGeom>
              <a:noFill/>
            </p:spPr>
            <p:txBody>
              <a:bodyPr wrap="square" rtlCol="0">
                <a:spAutoFit/>
              </a:bodyPr>
              <a:lstStyle/>
              <a:p>
                <a:pPr algn="ctr"/>
                <a:r>
                  <a:rPr lang="en-US" sz="1292" b="1" dirty="0"/>
                  <a:t>Accept?</a:t>
                </a:r>
                <a:endParaRPr lang="el-GR" sz="1662" b="1" dirty="0"/>
              </a:p>
            </p:txBody>
          </p:sp>
        </p:grpSp>
        <p:sp>
          <p:nvSpPr>
            <p:cNvPr id="73" name="Freeform 72"/>
            <p:cNvSpPr/>
            <p:nvPr/>
          </p:nvSpPr>
          <p:spPr bwMode="auto">
            <a:xfrm>
              <a:off x="2124891" y="3076035"/>
              <a:ext cx="1332412" cy="1130205"/>
            </a:xfrm>
            <a:custGeom>
              <a:avLst/>
              <a:gdLst>
                <a:gd name="connsiteX0" fmla="*/ 1332412 w 1332412"/>
                <a:gd name="connsiteY0" fmla="*/ 32925 h 1130205"/>
                <a:gd name="connsiteX1" fmla="*/ 644435 w 1332412"/>
                <a:gd name="connsiteY1" fmla="*/ 137428 h 1130205"/>
                <a:gd name="connsiteX2" fmla="*/ 0 w 1332412"/>
                <a:gd name="connsiteY2" fmla="*/ 1130205 h 1130205"/>
              </a:gdLst>
              <a:ahLst/>
              <a:cxnLst>
                <a:cxn ang="0">
                  <a:pos x="connsiteX0" y="connsiteY0"/>
                </a:cxn>
                <a:cxn ang="0">
                  <a:pos x="connsiteX1" y="connsiteY1"/>
                </a:cxn>
                <a:cxn ang="0">
                  <a:pos x="connsiteX2" y="connsiteY2"/>
                </a:cxn>
              </a:cxnLst>
              <a:rect l="l" t="t" r="r" b="b"/>
              <a:pathLst>
                <a:path w="1332412" h="1130205">
                  <a:moveTo>
                    <a:pt x="1332412" y="32925"/>
                  </a:moveTo>
                  <a:cubicBezTo>
                    <a:pt x="1099458" y="-6264"/>
                    <a:pt x="866504" y="-45452"/>
                    <a:pt x="644435" y="137428"/>
                  </a:cubicBezTo>
                  <a:cubicBezTo>
                    <a:pt x="422366" y="320308"/>
                    <a:pt x="103051" y="961839"/>
                    <a:pt x="0" y="1130205"/>
                  </a:cubicBezTo>
                </a:path>
              </a:pathLst>
            </a:custGeom>
            <a:noFill/>
            <a:ln w="63500">
              <a:solidFill>
                <a:srgbClr val="92D050"/>
              </a:solidFill>
              <a:tailEnd type="triangle" w="lg" len="med"/>
            </a:ln>
            <a:effectLst/>
            <a:extLst/>
          </p:spPr>
          <p:txBody>
            <a:bodyPr rtlCol="0" anchor="ctr"/>
            <a:lstStyle/>
            <a:p>
              <a:pPr algn="ctr"/>
              <a:endParaRPr lang="el-GR" sz="1662"/>
            </a:p>
          </p:txBody>
        </p:sp>
      </p:grpSp>
      <p:cxnSp>
        <p:nvCxnSpPr>
          <p:cNvPr id="86" name="Straight Arrow Connector 85"/>
          <p:cNvCxnSpPr/>
          <p:nvPr/>
        </p:nvCxnSpPr>
        <p:spPr bwMode="auto">
          <a:xfrm>
            <a:off x="6582702" y="3311947"/>
            <a:ext cx="282334" cy="799434"/>
          </a:xfrm>
          <a:prstGeom prst="straightConnector1">
            <a:avLst/>
          </a:prstGeom>
          <a:noFill/>
          <a:ln w="63500" cap="flat" cmpd="sng" algn="ctr">
            <a:solidFill>
              <a:schemeClr val="tx1">
                <a:lumMod val="90000"/>
                <a:lumOff val="10000"/>
              </a:schemeClr>
            </a:solidFill>
            <a:prstDash val="solid"/>
            <a:round/>
            <a:headEnd type="none" w="med"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9" name="TextBox 168"/>
          <p:cNvSpPr txBox="1"/>
          <p:nvPr/>
        </p:nvSpPr>
        <p:spPr>
          <a:xfrm>
            <a:off x="6510723" y="4167655"/>
            <a:ext cx="1105360" cy="291170"/>
          </a:xfrm>
          <a:prstGeom prst="rect">
            <a:avLst/>
          </a:prstGeom>
          <a:noFill/>
        </p:spPr>
        <p:txBody>
          <a:bodyPr wrap="square" rtlCol="0">
            <a:spAutoFit/>
          </a:bodyPr>
          <a:lstStyle/>
          <a:p>
            <a:pPr algn="ctr"/>
            <a:r>
              <a:rPr lang="en-US" sz="1292" b="1" dirty="0"/>
              <a:t>Decision</a:t>
            </a:r>
            <a:endParaRPr lang="el-GR" sz="1662" b="1" dirty="0"/>
          </a:p>
        </p:txBody>
      </p:sp>
      <p:cxnSp>
        <p:nvCxnSpPr>
          <p:cNvPr id="170" name="Straight Arrow Connector 169"/>
          <p:cNvCxnSpPr/>
          <p:nvPr/>
        </p:nvCxnSpPr>
        <p:spPr bwMode="auto">
          <a:xfrm>
            <a:off x="4170819" y="3413222"/>
            <a:ext cx="261342" cy="757868"/>
          </a:xfrm>
          <a:prstGeom prst="straightConnector1">
            <a:avLst/>
          </a:prstGeom>
          <a:noFill/>
          <a:ln w="63500" cap="flat" cmpd="sng" algn="ctr">
            <a:solidFill>
              <a:srgbClr val="92D050"/>
            </a:solidFill>
            <a:prstDash val="solid"/>
            <a:round/>
            <a:headEnd type="none" w="med"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3" name="TextBox 172"/>
          <p:cNvSpPr txBox="1"/>
          <p:nvPr/>
        </p:nvSpPr>
        <p:spPr>
          <a:xfrm>
            <a:off x="3879481" y="5269115"/>
            <a:ext cx="1105360" cy="291170"/>
          </a:xfrm>
          <a:prstGeom prst="rect">
            <a:avLst/>
          </a:prstGeom>
          <a:noFill/>
        </p:spPr>
        <p:txBody>
          <a:bodyPr wrap="square" rtlCol="0">
            <a:spAutoFit/>
          </a:bodyPr>
          <a:lstStyle/>
          <a:p>
            <a:pPr algn="ctr"/>
            <a:r>
              <a:rPr lang="en-US" sz="1292" b="1" dirty="0"/>
              <a:t>NO</a:t>
            </a:r>
            <a:endParaRPr lang="el-GR" sz="1662" b="1" dirty="0"/>
          </a:p>
        </p:txBody>
      </p:sp>
      <p:sp>
        <p:nvSpPr>
          <p:cNvPr id="89" name="Freeform 88"/>
          <p:cNvSpPr/>
          <p:nvPr/>
        </p:nvSpPr>
        <p:spPr bwMode="auto">
          <a:xfrm>
            <a:off x="3231543" y="5199518"/>
            <a:ext cx="1117377" cy="354244"/>
          </a:xfrm>
          <a:custGeom>
            <a:avLst/>
            <a:gdLst>
              <a:gd name="connsiteX0" fmla="*/ 1210492 w 1210492"/>
              <a:gd name="connsiteY0" fmla="*/ 69669 h 383764"/>
              <a:gd name="connsiteX1" fmla="*/ 574766 w 1210492"/>
              <a:gd name="connsiteY1" fmla="*/ 383177 h 383764"/>
              <a:gd name="connsiteX2" fmla="*/ 0 w 1210492"/>
              <a:gd name="connsiteY2" fmla="*/ 0 h 383764"/>
            </a:gdLst>
            <a:ahLst/>
            <a:cxnLst>
              <a:cxn ang="0">
                <a:pos x="connsiteX0" y="connsiteY0"/>
              </a:cxn>
              <a:cxn ang="0">
                <a:pos x="connsiteX1" y="connsiteY1"/>
              </a:cxn>
              <a:cxn ang="0">
                <a:pos x="connsiteX2" y="connsiteY2"/>
              </a:cxn>
            </a:cxnLst>
            <a:rect l="l" t="t" r="r" b="b"/>
            <a:pathLst>
              <a:path w="1210492" h="383764">
                <a:moveTo>
                  <a:pt x="1210492" y="69669"/>
                </a:moveTo>
                <a:cubicBezTo>
                  <a:pt x="993503" y="232228"/>
                  <a:pt x="776515" y="394788"/>
                  <a:pt x="574766" y="383177"/>
                </a:cubicBezTo>
                <a:cubicBezTo>
                  <a:pt x="373017" y="371566"/>
                  <a:pt x="84183" y="69668"/>
                  <a:pt x="0" y="0"/>
                </a:cubicBezTo>
              </a:path>
            </a:pathLst>
          </a:custGeom>
          <a:noFill/>
          <a:ln w="19050">
            <a:solidFill>
              <a:srgbClr val="6666FF"/>
            </a:solidFill>
            <a:tailEnd type="triangle" w="lg" len="med"/>
          </a:ln>
          <a:effectLst/>
          <a:extLst/>
        </p:spPr>
        <p:txBody>
          <a:bodyPr rtlCol="0" anchor="ctr"/>
          <a:lstStyle/>
          <a:p>
            <a:pPr algn="ctr"/>
            <a:endParaRPr lang="el-GR" sz="1662"/>
          </a:p>
        </p:txBody>
      </p:sp>
      <p:sp>
        <p:nvSpPr>
          <p:cNvPr id="91" name="TextBox 90"/>
          <p:cNvSpPr txBox="1"/>
          <p:nvPr/>
        </p:nvSpPr>
        <p:spPr>
          <a:xfrm>
            <a:off x="6659556" y="2249897"/>
            <a:ext cx="2436210" cy="996619"/>
          </a:xfrm>
          <a:prstGeom prst="rect">
            <a:avLst/>
          </a:prstGeom>
          <a:noFill/>
        </p:spPr>
        <p:txBody>
          <a:bodyPr wrap="square" rtlCol="0">
            <a:spAutoFit/>
          </a:bodyPr>
          <a:lstStyle/>
          <a:p>
            <a:pPr marL="263776" indent="-263776">
              <a:spcBef>
                <a:spcPts val="554"/>
              </a:spcBef>
              <a:spcAft>
                <a:spcPts val="554"/>
              </a:spcAft>
              <a:buFont typeface="Wingdings" panose="05000000000000000000" pitchFamily="2" charset="2"/>
              <a:buChar char="ü"/>
            </a:pPr>
            <a:r>
              <a:rPr lang="en-US" sz="1292" b="1" dirty="0"/>
              <a:t>Create terms</a:t>
            </a:r>
          </a:p>
          <a:p>
            <a:pPr marL="263776" indent="-263776">
              <a:spcBef>
                <a:spcPts val="554"/>
              </a:spcBef>
              <a:spcAft>
                <a:spcPts val="554"/>
              </a:spcAft>
              <a:buFont typeface="Wingdings" panose="05000000000000000000" pitchFamily="2" charset="2"/>
              <a:buChar char="ü"/>
            </a:pPr>
            <a:r>
              <a:rPr lang="en-US" sz="1292" b="1" dirty="0"/>
              <a:t>Edit any term</a:t>
            </a:r>
          </a:p>
          <a:p>
            <a:pPr marL="263776" indent="-263776">
              <a:spcBef>
                <a:spcPts val="554"/>
              </a:spcBef>
              <a:spcAft>
                <a:spcPts val="554"/>
              </a:spcAft>
              <a:buFont typeface="Wingdings" panose="05000000000000000000" pitchFamily="2" charset="2"/>
              <a:buChar char="ü"/>
            </a:pPr>
            <a:r>
              <a:rPr lang="en-US" sz="1292" b="1" dirty="0"/>
              <a:t>Make any “Decision”</a:t>
            </a:r>
          </a:p>
        </p:txBody>
      </p:sp>
      <p:sp>
        <p:nvSpPr>
          <p:cNvPr id="92" name="Freeform 91"/>
          <p:cNvSpPr/>
          <p:nvPr/>
        </p:nvSpPr>
        <p:spPr bwMode="auto">
          <a:xfrm>
            <a:off x="3070777" y="5239713"/>
            <a:ext cx="3971109" cy="752158"/>
          </a:xfrm>
          <a:custGeom>
            <a:avLst/>
            <a:gdLst>
              <a:gd name="connsiteX0" fmla="*/ 4302035 w 4302035"/>
              <a:gd name="connsiteY0" fmla="*/ 130628 h 814838"/>
              <a:gd name="connsiteX1" fmla="*/ 3326675 w 4302035"/>
              <a:gd name="connsiteY1" fmla="*/ 740228 h 814838"/>
              <a:gd name="connsiteX2" fmla="*/ 609600 w 4302035"/>
              <a:gd name="connsiteY2" fmla="*/ 722811 h 814838"/>
              <a:gd name="connsiteX3" fmla="*/ 0 w 4302035"/>
              <a:gd name="connsiteY3" fmla="*/ 0 h 814838"/>
            </a:gdLst>
            <a:ahLst/>
            <a:cxnLst>
              <a:cxn ang="0">
                <a:pos x="connsiteX0" y="connsiteY0"/>
              </a:cxn>
              <a:cxn ang="0">
                <a:pos x="connsiteX1" y="connsiteY1"/>
              </a:cxn>
              <a:cxn ang="0">
                <a:pos x="connsiteX2" y="connsiteY2"/>
              </a:cxn>
              <a:cxn ang="0">
                <a:pos x="connsiteX3" y="connsiteY3"/>
              </a:cxn>
            </a:cxnLst>
            <a:rect l="l" t="t" r="r" b="b"/>
            <a:pathLst>
              <a:path w="4302035" h="814838">
                <a:moveTo>
                  <a:pt x="4302035" y="130628"/>
                </a:moveTo>
                <a:cubicBezTo>
                  <a:pt x="4122058" y="386079"/>
                  <a:pt x="3942081" y="641531"/>
                  <a:pt x="3326675" y="740228"/>
                </a:cubicBezTo>
                <a:cubicBezTo>
                  <a:pt x="2711269" y="838925"/>
                  <a:pt x="1164046" y="846182"/>
                  <a:pt x="609600" y="722811"/>
                </a:cubicBezTo>
                <a:cubicBezTo>
                  <a:pt x="55154" y="599440"/>
                  <a:pt x="27577" y="299720"/>
                  <a:pt x="0" y="0"/>
                </a:cubicBezTo>
              </a:path>
            </a:pathLst>
          </a:custGeom>
          <a:noFill/>
          <a:ln w="19050">
            <a:solidFill>
              <a:srgbClr val="6666FF"/>
            </a:solidFill>
            <a:tailEnd type="triangle" w="lg" len="med"/>
          </a:ln>
          <a:effectLst/>
          <a:extLst/>
        </p:spPr>
        <p:txBody>
          <a:bodyPr rtlCol="0" anchor="ctr"/>
          <a:lstStyle/>
          <a:p>
            <a:pPr algn="ctr"/>
            <a:endParaRPr lang="el-GR" sz="1662"/>
          </a:p>
        </p:txBody>
      </p:sp>
      <p:sp>
        <p:nvSpPr>
          <p:cNvPr id="180" name="TextBox 179"/>
          <p:cNvSpPr txBox="1"/>
          <p:nvPr/>
        </p:nvSpPr>
        <p:spPr>
          <a:xfrm>
            <a:off x="6582702" y="5372239"/>
            <a:ext cx="1105360" cy="291170"/>
          </a:xfrm>
          <a:prstGeom prst="rect">
            <a:avLst/>
          </a:prstGeom>
          <a:noFill/>
        </p:spPr>
        <p:txBody>
          <a:bodyPr wrap="square" rtlCol="0">
            <a:spAutoFit/>
          </a:bodyPr>
          <a:lstStyle/>
          <a:p>
            <a:pPr algn="ctr"/>
            <a:r>
              <a:rPr lang="en-US" sz="1292" b="1" dirty="0"/>
              <a:t>NO</a:t>
            </a:r>
            <a:endParaRPr lang="el-GR" sz="1662" b="1" dirty="0"/>
          </a:p>
        </p:txBody>
      </p:sp>
    </p:spTree>
    <p:extLst>
      <p:ext uri="{BB962C8B-B14F-4D97-AF65-F5344CB8AC3E}">
        <p14:creationId xmlns:p14="http://schemas.microsoft.com/office/powerpoint/2010/main" val="33075166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down)">
                                      <p:cBhvr>
                                        <p:cTn id="7" dur="500"/>
                                        <p:tgtEl>
                                          <p:spTgt spid="6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down)">
                                      <p:cBhvr>
                                        <p:cTn id="12" dur="500"/>
                                        <p:tgtEl>
                                          <p:spTgt spid="6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wipe(down)">
                                      <p:cBhvr>
                                        <p:cTn id="17" dur="500"/>
                                        <p:tgtEl>
                                          <p:spTgt spid="7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81"/>
                                        </p:tgtEl>
                                        <p:attrNameLst>
                                          <p:attrName>style.visibility</p:attrName>
                                        </p:attrNameLst>
                                      </p:cBhvr>
                                      <p:to>
                                        <p:strVal val="visible"/>
                                      </p:to>
                                    </p:set>
                                    <p:animEffect transition="in" filter="wipe(down)">
                                      <p:cBhvr>
                                        <p:cTn id="22" dur="500"/>
                                        <p:tgtEl>
                                          <p:spTgt spid="8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wipe(down)">
                                      <p:cBhvr>
                                        <p:cTn id="27" dur="500"/>
                                        <p:tgtEl>
                                          <p:spTgt spid="8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wipe(down)">
                                      <p:cBhvr>
                                        <p:cTn id="32" dur="500"/>
                                        <p:tgtEl>
                                          <p:spTgt spid="8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70"/>
                                        </p:tgtEl>
                                        <p:attrNameLst>
                                          <p:attrName>style.visibility</p:attrName>
                                        </p:attrNameLst>
                                      </p:cBhvr>
                                      <p:to>
                                        <p:strVal val="visible"/>
                                      </p:to>
                                    </p:set>
                                    <p:animEffect transition="in" filter="wipe(down)">
                                      <p:cBhvr>
                                        <p:cTn id="37" dur="500"/>
                                        <p:tgtEl>
                                          <p:spTgt spid="170"/>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33"/>
                                        </p:tgtEl>
                                        <p:attrNameLst>
                                          <p:attrName>style.visibility</p:attrName>
                                        </p:attrNameLst>
                                      </p:cBhvr>
                                      <p:to>
                                        <p:strVal val="visible"/>
                                      </p:to>
                                    </p:set>
                                    <p:animEffect transition="in" filter="wipe(down)">
                                      <p:cBhvr>
                                        <p:cTn id="40" dur="500"/>
                                        <p:tgtEl>
                                          <p:spTgt spid="133"/>
                                        </p:tgtEl>
                                      </p:cBhvr>
                                    </p:animEffect>
                                  </p:childTnLst>
                                </p:cTn>
                              </p:par>
                              <p:par>
                                <p:cTn id="41" presetID="22" presetClass="entr" presetSubtype="4" fill="hold" nodeType="withEffect">
                                  <p:stCondLst>
                                    <p:cond delay="0"/>
                                  </p:stCondLst>
                                  <p:childTnLst>
                                    <p:set>
                                      <p:cBhvr>
                                        <p:cTn id="42" dur="1" fill="hold">
                                          <p:stCondLst>
                                            <p:cond delay="0"/>
                                          </p:stCondLst>
                                        </p:cTn>
                                        <p:tgtEl>
                                          <p:spTgt spid="1070"/>
                                        </p:tgtEl>
                                        <p:attrNameLst>
                                          <p:attrName>style.visibility</p:attrName>
                                        </p:attrNameLst>
                                      </p:cBhvr>
                                      <p:to>
                                        <p:strVal val="visible"/>
                                      </p:to>
                                    </p:set>
                                    <p:animEffect transition="in" filter="wipe(down)">
                                      <p:cBhvr>
                                        <p:cTn id="43" dur="500"/>
                                        <p:tgtEl>
                                          <p:spTgt spid="1070"/>
                                        </p:tgtEl>
                                      </p:cBhvr>
                                    </p:animEffect>
                                  </p:childTnLst>
                                </p:cTn>
                              </p:par>
                              <p:par>
                                <p:cTn id="44" presetID="22" presetClass="entr" presetSubtype="4" fill="hold" nodeType="withEffect">
                                  <p:stCondLst>
                                    <p:cond delay="0"/>
                                  </p:stCondLst>
                                  <p:childTnLst>
                                    <p:set>
                                      <p:cBhvr>
                                        <p:cTn id="45" dur="1" fill="hold">
                                          <p:stCondLst>
                                            <p:cond delay="0"/>
                                          </p:stCondLst>
                                        </p:cTn>
                                        <p:tgtEl>
                                          <p:spTgt spid="94"/>
                                        </p:tgtEl>
                                        <p:attrNameLst>
                                          <p:attrName>style.visibility</p:attrName>
                                        </p:attrNameLst>
                                      </p:cBhvr>
                                      <p:to>
                                        <p:strVal val="visible"/>
                                      </p:to>
                                    </p:set>
                                    <p:animEffect transition="in" filter="wipe(down)">
                                      <p:cBhvr>
                                        <p:cTn id="46" dur="500"/>
                                        <p:tgtEl>
                                          <p:spTgt spid="94"/>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99"/>
                                        </p:tgtEl>
                                        <p:attrNameLst>
                                          <p:attrName>style.visibility</p:attrName>
                                        </p:attrNameLst>
                                      </p:cBhvr>
                                      <p:to>
                                        <p:strVal val="visible"/>
                                      </p:to>
                                    </p:set>
                                    <p:animEffect transition="in" filter="wipe(down)">
                                      <p:cBhvr>
                                        <p:cTn id="51" dur="500"/>
                                        <p:tgtEl>
                                          <p:spTgt spid="9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03"/>
                                        </p:tgtEl>
                                        <p:attrNameLst>
                                          <p:attrName>style.visibility</p:attrName>
                                        </p:attrNameLst>
                                      </p:cBhvr>
                                      <p:to>
                                        <p:strVal val="visible"/>
                                      </p:to>
                                    </p:set>
                                    <p:animEffect transition="in" filter="wipe(down)">
                                      <p:cBhvr>
                                        <p:cTn id="54" dur="500"/>
                                        <p:tgtEl>
                                          <p:spTgt spid="103"/>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down)">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73"/>
                                        </p:tgtEl>
                                        <p:attrNameLst>
                                          <p:attrName>style.visibility</p:attrName>
                                        </p:attrNameLst>
                                      </p:cBhvr>
                                      <p:to>
                                        <p:strVal val="visible"/>
                                      </p:to>
                                    </p:set>
                                    <p:animEffect transition="in" filter="wipe(down)">
                                      <p:cBhvr>
                                        <p:cTn id="62" dur="500"/>
                                        <p:tgtEl>
                                          <p:spTgt spid="173"/>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89"/>
                                        </p:tgtEl>
                                        <p:attrNameLst>
                                          <p:attrName>style.visibility</p:attrName>
                                        </p:attrNameLst>
                                      </p:cBhvr>
                                      <p:to>
                                        <p:strVal val="visible"/>
                                      </p:to>
                                    </p:set>
                                    <p:animEffect transition="in" filter="wipe(down)">
                                      <p:cBhvr>
                                        <p:cTn id="65" dur="500"/>
                                        <p:tgtEl>
                                          <p:spTgt spid="89"/>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91"/>
                                        </p:tgtEl>
                                        <p:attrNameLst>
                                          <p:attrName>style.visibility</p:attrName>
                                        </p:attrNameLst>
                                      </p:cBhvr>
                                      <p:to>
                                        <p:strVal val="visible"/>
                                      </p:to>
                                    </p:set>
                                    <p:animEffect transition="in" filter="wipe(down)">
                                      <p:cBhvr>
                                        <p:cTn id="70" dur="500"/>
                                        <p:tgtEl>
                                          <p:spTgt spid="91"/>
                                        </p:tgtEl>
                                      </p:cBhvr>
                                    </p:animEffect>
                                  </p:childTnLst>
                                </p:cTn>
                              </p:par>
                              <p:par>
                                <p:cTn id="71" presetID="22" presetClass="entr" presetSubtype="4" fill="hold" nodeType="withEffect">
                                  <p:stCondLst>
                                    <p:cond delay="0"/>
                                  </p:stCondLst>
                                  <p:childTnLst>
                                    <p:set>
                                      <p:cBhvr>
                                        <p:cTn id="72" dur="1" fill="hold">
                                          <p:stCondLst>
                                            <p:cond delay="0"/>
                                          </p:stCondLst>
                                        </p:cTn>
                                        <p:tgtEl>
                                          <p:spTgt spid="1027"/>
                                        </p:tgtEl>
                                        <p:attrNameLst>
                                          <p:attrName>style.visibility</p:attrName>
                                        </p:attrNameLst>
                                      </p:cBhvr>
                                      <p:to>
                                        <p:strVal val="visible"/>
                                      </p:to>
                                    </p:set>
                                    <p:animEffect transition="in" filter="wipe(down)">
                                      <p:cBhvr>
                                        <p:cTn id="73" dur="500"/>
                                        <p:tgtEl>
                                          <p:spTgt spid="1027"/>
                                        </p:tgtEl>
                                      </p:cBhvr>
                                    </p:animEffect>
                                  </p:childTnLst>
                                </p:cTn>
                              </p:par>
                              <p:par>
                                <p:cTn id="74" presetID="22" presetClass="entr" presetSubtype="4" fill="hold" nodeType="withEffect">
                                  <p:stCondLst>
                                    <p:cond delay="0"/>
                                  </p:stCondLst>
                                  <p:childTnLst>
                                    <p:set>
                                      <p:cBhvr>
                                        <p:cTn id="75" dur="1" fill="hold">
                                          <p:stCondLst>
                                            <p:cond delay="0"/>
                                          </p:stCondLst>
                                        </p:cTn>
                                        <p:tgtEl>
                                          <p:spTgt spid="1028"/>
                                        </p:tgtEl>
                                        <p:attrNameLst>
                                          <p:attrName>style.visibility</p:attrName>
                                        </p:attrNameLst>
                                      </p:cBhvr>
                                      <p:to>
                                        <p:strVal val="visible"/>
                                      </p:to>
                                    </p:set>
                                    <p:animEffect transition="in" filter="wipe(down)">
                                      <p:cBhvr>
                                        <p:cTn id="76" dur="500"/>
                                        <p:tgtEl>
                                          <p:spTgt spid="1028"/>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98"/>
                                        </p:tgtEl>
                                        <p:attrNameLst>
                                          <p:attrName>style.visibility</p:attrName>
                                        </p:attrNameLst>
                                      </p:cBhvr>
                                      <p:to>
                                        <p:strVal val="visible"/>
                                      </p:to>
                                    </p:set>
                                    <p:animEffect transition="in" filter="wipe(down)">
                                      <p:cBhvr>
                                        <p:cTn id="79" dur="500"/>
                                        <p:tgtEl>
                                          <p:spTgt spid="98"/>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86"/>
                                        </p:tgtEl>
                                        <p:attrNameLst>
                                          <p:attrName>style.visibility</p:attrName>
                                        </p:attrNameLst>
                                      </p:cBhvr>
                                      <p:to>
                                        <p:strVal val="visible"/>
                                      </p:to>
                                    </p:set>
                                    <p:animEffect transition="in" filter="wipe(down)">
                                      <p:cBhvr>
                                        <p:cTn id="84" dur="500"/>
                                        <p:tgtEl>
                                          <p:spTgt spid="86"/>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169"/>
                                        </p:tgtEl>
                                        <p:attrNameLst>
                                          <p:attrName>style.visibility</p:attrName>
                                        </p:attrNameLst>
                                      </p:cBhvr>
                                      <p:to>
                                        <p:strVal val="visible"/>
                                      </p:to>
                                    </p:set>
                                    <p:animEffect transition="in" filter="wipe(down)">
                                      <p:cBhvr>
                                        <p:cTn id="87" dur="500"/>
                                        <p:tgtEl>
                                          <p:spTgt spid="169"/>
                                        </p:tgtEl>
                                      </p:cBhvr>
                                    </p:animEffect>
                                  </p:childTnLst>
                                </p:cTn>
                              </p:par>
                              <p:par>
                                <p:cTn id="88" presetID="22" presetClass="entr" presetSubtype="4" fill="hold" nodeType="withEffect">
                                  <p:stCondLst>
                                    <p:cond delay="0"/>
                                  </p:stCondLst>
                                  <p:childTnLst>
                                    <p:set>
                                      <p:cBhvr>
                                        <p:cTn id="89" dur="1" fill="hold">
                                          <p:stCondLst>
                                            <p:cond delay="0"/>
                                          </p:stCondLst>
                                        </p:cTn>
                                        <p:tgtEl>
                                          <p:spTgt spid="66"/>
                                        </p:tgtEl>
                                        <p:attrNameLst>
                                          <p:attrName>style.visibility</p:attrName>
                                        </p:attrNameLst>
                                      </p:cBhvr>
                                      <p:to>
                                        <p:strVal val="visible"/>
                                      </p:to>
                                    </p:set>
                                    <p:animEffect transition="in" filter="wipe(down)">
                                      <p:cBhvr>
                                        <p:cTn id="90" dur="500"/>
                                        <p:tgtEl>
                                          <p:spTgt spid="66"/>
                                        </p:tgtEl>
                                      </p:cBhvr>
                                    </p:animEffect>
                                  </p:childTnLst>
                                </p:cTn>
                              </p:par>
                              <p:par>
                                <p:cTn id="91" presetID="22" presetClass="entr" presetSubtype="4" fill="hold" nodeType="withEffect">
                                  <p:stCondLst>
                                    <p:cond delay="0"/>
                                  </p:stCondLst>
                                  <p:childTnLst>
                                    <p:set>
                                      <p:cBhvr>
                                        <p:cTn id="92" dur="1" fill="hold">
                                          <p:stCondLst>
                                            <p:cond delay="0"/>
                                          </p:stCondLst>
                                        </p:cTn>
                                        <p:tgtEl>
                                          <p:spTgt spid="144"/>
                                        </p:tgtEl>
                                        <p:attrNameLst>
                                          <p:attrName>style.visibility</p:attrName>
                                        </p:attrNameLst>
                                      </p:cBhvr>
                                      <p:to>
                                        <p:strVal val="visible"/>
                                      </p:to>
                                    </p:set>
                                    <p:animEffect transition="in" filter="wipe(down)">
                                      <p:cBhvr>
                                        <p:cTn id="93" dur="500"/>
                                        <p:tgtEl>
                                          <p:spTgt spid="144"/>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4" fill="hold" nodeType="clickEffect">
                                  <p:stCondLst>
                                    <p:cond delay="0"/>
                                  </p:stCondLst>
                                  <p:childTnLst>
                                    <p:set>
                                      <p:cBhvr>
                                        <p:cTn id="97" dur="1" fill="hold">
                                          <p:stCondLst>
                                            <p:cond delay="0"/>
                                          </p:stCondLst>
                                        </p:cTn>
                                        <p:tgtEl>
                                          <p:spTgt spid="148"/>
                                        </p:tgtEl>
                                        <p:attrNameLst>
                                          <p:attrName>style.visibility</p:attrName>
                                        </p:attrNameLst>
                                      </p:cBhvr>
                                      <p:to>
                                        <p:strVal val="visible"/>
                                      </p:to>
                                    </p:set>
                                    <p:animEffect transition="in" filter="wipe(down)">
                                      <p:cBhvr>
                                        <p:cTn id="98" dur="500"/>
                                        <p:tgtEl>
                                          <p:spTgt spid="148"/>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149"/>
                                        </p:tgtEl>
                                        <p:attrNameLst>
                                          <p:attrName>style.visibility</p:attrName>
                                        </p:attrNameLst>
                                      </p:cBhvr>
                                      <p:to>
                                        <p:strVal val="visible"/>
                                      </p:to>
                                    </p:set>
                                    <p:animEffect transition="in" filter="wipe(down)">
                                      <p:cBhvr>
                                        <p:cTn id="101" dur="500"/>
                                        <p:tgtEl>
                                          <p:spTgt spid="149"/>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14"/>
                                        </p:tgtEl>
                                        <p:attrNameLst>
                                          <p:attrName>style.visibility</p:attrName>
                                        </p:attrNameLst>
                                      </p:cBhvr>
                                      <p:to>
                                        <p:strVal val="visible"/>
                                      </p:to>
                                    </p:set>
                                    <p:animEffect transition="in" filter="wipe(down)">
                                      <p:cBhvr>
                                        <p:cTn id="104" dur="500"/>
                                        <p:tgtEl>
                                          <p:spTgt spid="14"/>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4" fill="hold" grpId="0" nodeType="clickEffect">
                                  <p:stCondLst>
                                    <p:cond delay="0"/>
                                  </p:stCondLst>
                                  <p:childTnLst>
                                    <p:set>
                                      <p:cBhvr>
                                        <p:cTn id="108" dur="1" fill="hold">
                                          <p:stCondLst>
                                            <p:cond delay="0"/>
                                          </p:stCondLst>
                                        </p:cTn>
                                        <p:tgtEl>
                                          <p:spTgt spid="180"/>
                                        </p:tgtEl>
                                        <p:attrNameLst>
                                          <p:attrName>style.visibility</p:attrName>
                                        </p:attrNameLst>
                                      </p:cBhvr>
                                      <p:to>
                                        <p:strVal val="visible"/>
                                      </p:to>
                                    </p:set>
                                    <p:animEffect transition="in" filter="wipe(down)">
                                      <p:cBhvr>
                                        <p:cTn id="109" dur="500"/>
                                        <p:tgtEl>
                                          <p:spTgt spid="180"/>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92"/>
                                        </p:tgtEl>
                                        <p:attrNameLst>
                                          <p:attrName>style.visibility</p:attrName>
                                        </p:attrNameLst>
                                      </p:cBhvr>
                                      <p:to>
                                        <p:strVal val="visible"/>
                                      </p:to>
                                    </p:set>
                                    <p:animEffect transition="in" filter="wipe(down)">
                                      <p:cBhvr>
                                        <p:cTn id="112"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98" grpId="0"/>
      <p:bldP spid="103" grpId="0"/>
      <p:bldP spid="133" grpId="0"/>
      <p:bldP spid="149" grpId="0"/>
      <p:bldP spid="169" grpId="0"/>
      <p:bldP spid="173" grpId="0"/>
      <p:bldP spid="89" grpId="0" animBg="1"/>
      <p:bldP spid="91" grpId="0"/>
      <p:bldP spid="92" grpId="0" animBg="1"/>
      <p:bldP spid="18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180" t="1443" r="1180" b="1088"/>
          <a:stretch/>
        </p:blipFill>
        <p:spPr>
          <a:xfrm>
            <a:off x="1043608" y="1340768"/>
            <a:ext cx="7056784" cy="4968552"/>
          </a:xfrm>
          <a:prstGeom prst="rect">
            <a:avLst/>
          </a:prstGeom>
        </p:spPr>
      </p:pic>
      <p:sp>
        <p:nvSpPr>
          <p:cNvPr id="2" name="Title 1"/>
          <p:cNvSpPr>
            <a:spLocks noGrp="1"/>
          </p:cNvSpPr>
          <p:nvPr>
            <p:ph type="title"/>
          </p:nvPr>
        </p:nvSpPr>
        <p:spPr/>
        <p:txBody>
          <a:bodyPr/>
          <a:lstStyle/>
          <a:p>
            <a:r>
              <a:rPr lang="en-US" dirty="0" smtClean="0"/>
              <a:t>Multiple Representations (Tabular)</a:t>
            </a:r>
            <a:endParaRPr lang="en-US" dirty="0"/>
          </a:p>
        </p:txBody>
      </p:sp>
      <p:sp>
        <p:nvSpPr>
          <p:cNvPr id="4" name="Slide Number Placeholder 3"/>
          <p:cNvSpPr>
            <a:spLocks noGrp="1"/>
          </p:cNvSpPr>
          <p:nvPr>
            <p:ph type="sldNum" sz="quarter" idx="4"/>
          </p:nvPr>
        </p:nvSpPr>
        <p:spPr/>
        <p:txBody>
          <a:bodyPr/>
          <a:lstStyle/>
          <a:p>
            <a:fld id="{9F271776-4416-41E3-89C5-0CB416E5DF13}" type="slidenum">
              <a:rPr lang="en-US" smtClean="0"/>
              <a:pPr/>
              <a:t>6</a:t>
            </a:fld>
            <a:endParaRPr lang="en-US" dirty="0"/>
          </a:p>
        </p:txBody>
      </p:sp>
      <p:pic>
        <p:nvPicPr>
          <p:cNvPr id="6" name="Picture 5"/>
          <p:cNvPicPr>
            <a:picLocks noChangeAspect="1"/>
          </p:cNvPicPr>
          <p:nvPr/>
        </p:nvPicPr>
        <p:blipFill>
          <a:blip r:embed="rId3"/>
          <a:stretch>
            <a:fillRect/>
          </a:stretch>
        </p:blipFill>
        <p:spPr>
          <a:xfrm>
            <a:off x="1027280" y="1267200"/>
            <a:ext cx="7089440" cy="5097600"/>
          </a:xfrm>
          <a:prstGeom prst="rect">
            <a:avLst/>
          </a:prstGeom>
        </p:spPr>
      </p:pic>
    </p:spTree>
    <p:extLst>
      <p:ext uri="{BB962C8B-B14F-4D97-AF65-F5344CB8AC3E}">
        <p14:creationId xmlns:p14="http://schemas.microsoft.com/office/powerpoint/2010/main" val="942223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Representations (Alphabetical)</a:t>
            </a:r>
            <a:endParaRPr lang="en-US" dirty="0"/>
          </a:p>
        </p:txBody>
      </p:sp>
      <p:sp>
        <p:nvSpPr>
          <p:cNvPr id="4" name="Slide Number Placeholder 3"/>
          <p:cNvSpPr>
            <a:spLocks noGrp="1"/>
          </p:cNvSpPr>
          <p:nvPr>
            <p:ph type="sldNum" sz="quarter" idx="4"/>
          </p:nvPr>
        </p:nvSpPr>
        <p:spPr/>
        <p:txBody>
          <a:bodyPr/>
          <a:lstStyle/>
          <a:p>
            <a:fld id="{9F271776-4416-41E3-89C5-0CB416E5DF13}" type="slidenum">
              <a:rPr lang="en-US" smtClean="0"/>
              <a:pPr/>
              <a:t>7</a:t>
            </a:fld>
            <a:endParaRPr lang="en-US" dirty="0"/>
          </a:p>
        </p:txBody>
      </p:sp>
      <p:pic>
        <p:nvPicPr>
          <p:cNvPr id="5" name="Picture 4"/>
          <p:cNvPicPr>
            <a:picLocks noChangeAspect="1"/>
          </p:cNvPicPr>
          <p:nvPr/>
        </p:nvPicPr>
        <p:blipFill>
          <a:blip r:embed="rId2"/>
          <a:stretch>
            <a:fillRect/>
          </a:stretch>
        </p:blipFill>
        <p:spPr>
          <a:xfrm>
            <a:off x="2334640" y="1267200"/>
            <a:ext cx="4474719" cy="5097600"/>
          </a:xfrm>
          <a:prstGeom prst="rect">
            <a:avLst/>
          </a:prstGeom>
        </p:spPr>
      </p:pic>
    </p:spTree>
    <p:extLst>
      <p:ext uri="{BB962C8B-B14F-4D97-AF65-F5344CB8AC3E}">
        <p14:creationId xmlns:p14="http://schemas.microsoft.com/office/powerpoint/2010/main" val="1037458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Representations (Graphical)</a:t>
            </a:r>
            <a:endParaRPr lang="en-US" dirty="0"/>
          </a:p>
        </p:txBody>
      </p:sp>
      <p:sp>
        <p:nvSpPr>
          <p:cNvPr id="4" name="Slide Number Placeholder 3"/>
          <p:cNvSpPr>
            <a:spLocks noGrp="1"/>
          </p:cNvSpPr>
          <p:nvPr>
            <p:ph type="sldNum" sz="quarter" idx="4"/>
          </p:nvPr>
        </p:nvSpPr>
        <p:spPr/>
        <p:txBody>
          <a:bodyPr/>
          <a:lstStyle/>
          <a:p>
            <a:fld id="{9F271776-4416-41E3-89C5-0CB416E5DF13}" type="slidenum">
              <a:rPr lang="en-US" smtClean="0"/>
              <a:pPr/>
              <a:t>8</a:t>
            </a:fld>
            <a:endParaRPr lang="en-US" dirty="0"/>
          </a:p>
        </p:txBody>
      </p:sp>
      <p:pic>
        <p:nvPicPr>
          <p:cNvPr id="3" name="Picture 2"/>
          <p:cNvPicPr>
            <a:picLocks noChangeAspect="1"/>
          </p:cNvPicPr>
          <p:nvPr/>
        </p:nvPicPr>
        <p:blipFill>
          <a:blip r:embed="rId2"/>
          <a:stretch>
            <a:fillRect/>
          </a:stretch>
        </p:blipFill>
        <p:spPr>
          <a:xfrm>
            <a:off x="1883254" y="1268760"/>
            <a:ext cx="5377492" cy="5097600"/>
          </a:xfrm>
          <a:prstGeom prst="rect">
            <a:avLst/>
          </a:prstGeom>
        </p:spPr>
      </p:pic>
    </p:spTree>
    <p:extLst>
      <p:ext uri="{BB962C8B-B14F-4D97-AF65-F5344CB8AC3E}">
        <p14:creationId xmlns:p14="http://schemas.microsoft.com/office/powerpoint/2010/main" val="799876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Representations (Hierarchical)</a:t>
            </a:r>
            <a:endParaRPr lang="en-US" dirty="0"/>
          </a:p>
        </p:txBody>
      </p:sp>
      <p:sp>
        <p:nvSpPr>
          <p:cNvPr id="4" name="Slide Number Placeholder 3"/>
          <p:cNvSpPr>
            <a:spLocks noGrp="1"/>
          </p:cNvSpPr>
          <p:nvPr>
            <p:ph type="sldNum" sz="quarter" idx="4"/>
          </p:nvPr>
        </p:nvSpPr>
        <p:spPr/>
        <p:txBody>
          <a:bodyPr/>
          <a:lstStyle/>
          <a:p>
            <a:fld id="{9F271776-4416-41E3-89C5-0CB416E5DF13}" type="slidenum">
              <a:rPr lang="en-US" smtClean="0"/>
              <a:pPr/>
              <a:t>9</a:t>
            </a:fld>
            <a:endParaRPr lang="en-US" dirty="0"/>
          </a:p>
        </p:txBody>
      </p:sp>
      <p:pic>
        <p:nvPicPr>
          <p:cNvPr id="3" name="Picture 2"/>
          <p:cNvPicPr>
            <a:picLocks noChangeAspect="1"/>
          </p:cNvPicPr>
          <p:nvPr/>
        </p:nvPicPr>
        <p:blipFill>
          <a:blip r:embed="rId2"/>
          <a:stretch>
            <a:fillRect/>
          </a:stretch>
        </p:blipFill>
        <p:spPr>
          <a:xfrm>
            <a:off x="1890680" y="1267200"/>
            <a:ext cx="5362640" cy="5097600"/>
          </a:xfrm>
          <a:prstGeom prst="rect">
            <a:avLst/>
          </a:prstGeom>
        </p:spPr>
      </p:pic>
    </p:spTree>
    <p:extLst>
      <p:ext uri="{BB962C8B-B14F-4D97-AF65-F5344CB8AC3E}">
        <p14:creationId xmlns:p14="http://schemas.microsoft.com/office/powerpoint/2010/main" val="430183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ISLg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PresentationISLgr</Template>
  <TotalTime>754</TotalTime>
  <Words>445</Words>
  <Application>Microsoft Office PowerPoint</Application>
  <PresentationFormat>On-screen Show (4:3)</PresentationFormat>
  <Paragraphs>120</Paragraphs>
  <Slides>14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Wingdings</vt:lpstr>
      <vt:lpstr>PresentationISLgr</vt:lpstr>
      <vt:lpstr>PowerPoint Presentation</vt:lpstr>
      <vt:lpstr>About</vt:lpstr>
      <vt:lpstr>Integrity Constraints</vt:lpstr>
      <vt:lpstr>Workflow implementation User Groups</vt:lpstr>
      <vt:lpstr>Workflow implementation flow chart</vt:lpstr>
      <vt:lpstr>Multiple Representations (Tabular)</vt:lpstr>
      <vt:lpstr>Multiple Representations (Alphabetical)</vt:lpstr>
      <vt:lpstr>Multiple Representations (Graphical)</vt:lpstr>
      <vt:lpstr>Multiple Representations (Hierarchical)</vt:lpstr>
      <vt:lpstr>Multiple Representations (Systematic)</vt:lpstr>
      <vt:lpstr>Real time Integration</vt:lpstr>
      <vt:lpstr>Real time Integration</vt:lpstr>
      <vt:lpstr>Useful links</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Korina Doerr</dc:creator>
  <cp:lastModifiedBy>Elias Tzortzakakis</cp:lastModifiedBy>
  <cp:revision>53</cp:revision>
  <dcterms:created xsi:type="dcterms:W3CDTF">2017-04-21T09:33:29Z</dcterms:created>
  <dcterms:modified xsi:type="dcterms:W3CDTF">2018-09-28T05:09:16Z</dcterms:modified>
</cp:coreProperties>
</file>