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7" r:id="rId10"/>
    <p:sldId id="264"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04" y="-4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13"/>
            <a:ext cx="9144000" cy="6855774"/>
          </a:xfrm>
          <a:prstGeom prst="rect">
            <a:avLst/>
          </a:prstGeom>
        </p:spPr>
      </p:pic>
      <p:sp>
        <p:nvSpPr>
          <p:cNvPr id="2" name="Title 1"/>
          <p:cNvSpPr>
            <a:spLocks noGrp="1"/>
          </p:cNvSpPr>
          <p:nvPr>
            <p:ph type="ctrTitle"/>
          </p:nvPr>
        </p:nvSpPr>
        <p:spPr>
          <a:xfrm>
            <a:off x="685800" y="2895079"/>
            <a:ext cx="7772400" cy="1470025"/>
          </a:xfrm>
        </p:spPr>
        <p:txBody>
          <a:bodyPr>
            <a:normAutofit/>
          </a:bodyPr>
          <a:lstStyle>
            <a:lvl1pPr>
              <a:defRPr sz="2000">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fld id="{E282D116-4745-40F9-BEF0-E187E8E94255}" type="datetimeFigureOut">
              <a:rPr lang="en-US" smtClean="0"/>
              <a:pPr/>
              <a:t>18-09-28</a:t>
            </a:fld>
            <a:endParaRPr lang="en-US" dirty="0"/>
          </a:p>
        </p:txBody>
      </p:sp>
    </p:spTree>
    <p:extLst>
      <p:ext uri="{BB962C8B-B14F-4D97-AF65-F5344CB8AC3E}">
        <p14:creationId xmlns:p14="http://schemas.microsoft.com/office/powerpoint/2010/main" val="825599864"/>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2D116-4745-40F9-BEF0-E187E8E94255}" type="datetimeFigureOut">
              <a:rPr lang="en-US" smtClean="0"/>
              <a:t>18-09-28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560188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2D116-4745-40F9-BEF0-E187E8E94255}" type="datetimeFigureOut">
              <a:rPr lang="en-US" smtClean="0"/>
              <a:t>18-09-28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100625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13"/>
            <a:ext cx="9144000" cy="6855774"/>
          </a:xfrm>
          <a:prstGeom prst="rect">
            <a:avLst/>
          </a:prstGeom>
        </p:spPr>
      </p:pic>
      <p:sp>
        <p:nvSpPr>
          <p:cNvPr id="2" name="Title 1"/>
          <p:cNvSpPr>
            <a:spLocks noGrp="1"/>
          </p:cNvSpPr>
          <p:nvPr>
            <p:ph type="title"/>
          </p:nvPr>
        </p:nvSpPr>
        <p:spPr/>
        <p:txBody>
          <a:bodyPr>
            <a:normAutofit/>
          </a:bodyPr>
          <a:lstStyle>
            <a:lvl1pPr>
              <a:defRPr sz="2000">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342900" indent="-342900">
              <a:buClr>
                <a:schemeClr val="accent1">
                  <a:lumMod val="75000"/>
                </a:schemeClr>
              </a:buClr>
              <a:buSzPct val="120000"/>
              <a:buFont typeface="Arial" panose="020B0604020202020204" pitchFamily="34" charset="0"/>
              <a:buChar char="•"/>
              <a:defRPr sz="2000"/>
            </a:lvl1pPr>
            <a:lvl2pPr marL="800100" indent="-342900">
              <a:buClr>
                <a:schemeClr val="tx2">
                  <a:lumMod val="60000"/>
                  <a:lumOff val="40000"/>
                </a:schemeClr>
              </a:buClr>
              <a:buFont typeface="Arial" panose="020B0604020202020204" pitchFamily="34" charset="0"/>
              <a:buChar char="•"/>
              <a:defRPr sz="2000"/>
            </a:lvl2pPr>
            <a:lvl3pPr>
              <a:buClr>
                <a:schemeClr val="tx2">
                  <a:lumMod val="40000"/>
                  <a:lumOff val="60000"/>
                </a:schemeClr>
              </a:buClr>
              <a:buSzPct val="80000"/>
              <a:defRPr sz="2000"/>
            </a:lvl3pPr>
            <a:lvl4pPr marL="1600200" indent="-228600">
              <a:buClr>
                <a:schemeClr val="tx2">
                  <a:lumMod val="40000"/>
                  <a:lumOff val="60000"/>
                </a:schemeClr>
              </a:buClr>
              <a:buSzPct val="70000"/>
              <a:buFont typeface="Arial" panose="020B0604020202020204" pitchFamily="34" charset="0"/>
              <a:buChar char="•"/>
              <a:defRPr sz="2000"/>
            </a:lvl4pPr>
            <a:lvl5pPr marL="2171700" indent="-342900">
              <a:buClr>
                <a:schemeClr val="tx2">
                  <a:lumMod val="40000"/>
                  <a:lumOff val="60000"/>
                </a:schemeClr>
              </a:buClr>
              <a:buSzPct val="60000"/>
              <a:buFont typeface="Arial" panose="020B0604020202020204" pitchFamily="34" charset="0"/>
              <a:buChar cha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6830888" y="6376243"/>
            <a:ext cx="2133600" cy="365125"/>
          </a:xfrm>
        </p:spPr>
        <p:txBody>
          <a:bodyPr/>
          <a:lstStyle>
            <a:lvl1pPr>
              <a:defRPr>
                <a:solidFill>
                  <a:schemeClr val="accent1">
                    <a:lumMod val="75000"/>
                  </a:schemeClr>
                </a:solidFill>
              </a:defRPr>
            </a:lvl1pPr>
          </a:lstStyle>
          <a:p>
            <a:fld id="{2E995FA5-2D5C-4BCC-923F-84EBA2B6FD22}" type="slidenum">
              <a:rPr lang="en-US" smtClean="0"/>
              <a:pPr/>
              <a:t>‹#›</a:t>
            </a:fld>
            <a:endParaRPr lang="en-US" dirty="0"/>
          </a:p>
        </p:txBody>
      </p:sp>
    </p:spTree>
    <p:extLst>
      <p:ext uri="{BB962C8B-B14F-4D97-AF65-F5344CB8AC3E}">
        <p14:creationId xmlns:p14="http://schemas.microsoft.com/office/powerpoint/2010/main" val="2089590875"/>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82D116-4745-40F9-BEF0-E187E8E94255}" type="datetimeFigureOut">
              <a:rPr lang="en-US" smtClean="0"/>
              <a:t>18-09-28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31503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82D116-4745-40F9-BEF0-E187E8E94255}" type="datetimeFigureOut">
              <a:rPr lang="en-US" smtClean="0"/>
              <a:t>18-09-28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551798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82D116-4745-40F9-BEF0-E187E8E94255}" type="datetimeFigureOut">
              <a:rPr lang="en-US" smtClean="0"/>
              <a:t>18-09-28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914262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82D116-4745-40F9-BEF0-E187E8E94255}" type="datetimeFigureOut">
              <a:rPr lang="en-US" smtClean="0"/>
              <a:t>18-09-28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566158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82D116-4745-40F9-BEF0-E187E8E94255}" type="datetimeFigureOut">
              <a:rPr lang="en-US" smtClean="0"/>
              <a:t>18-09-28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74336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82D116-4745-40F9-BEF0-E187E8E94255}" type="datetimeFigureOut">
              <a:rPr lang="en-US" smtClean="0"/>
              <a:t>18-09-28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1367036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82D116-4745-40F9-BEF0-E187E8E94255}" type="datetimeFigureOut">
              <a:rPr lang="en-US" smtClean="0"/>
              <a:t>18-09-28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8500423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2D116-4745-40F9-BEF0-E187E8E94255}" type="datetimeFigureOut">
              <a:rPr lang="en-US" smtClean="0"/>
              <a:t>18-09-28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995FA5-2D5C-4BCC-923F-84EBA2B6FD22}" type="slidenum">
              <a:rPr lang="en-US" smtClean="0"/>
              <a:t>‹#›</a:t>
            </a:fld>
            <a:endParaRPr lang="en-US"/>
          </a:p>
        </p:txBody>
      </p:sp>
    </p:spTree>
    <p:extLst>
      <p:ext uri="{BB962C8B-B14F-4D97-AF65-F5344CB8AC3E}">
        <p14:creationId xmlns:p14="http://schemas.microsoft.com/office/powerpoint/2010/main" val="41620940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jpg"/><Relationship Id="rId8"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jpg"/><Relationship Id="rId5" Type="http://schemas.openxmlformats.org/officeDocument/2006/relationships/image" Target="../media/image13.jpg"/><Relationship Id="rId6" Type="http://schemas.openxmlformats.org/officeDocument/2006/relationships/image" Target="../media/image14.png"/><Relationship Id="rId7"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sz="2700" dirty="0" smtClean="0"/>
              <a:t>The </a:t>
            </a:r>
            <a:r>
              <a:rPr lang="en-GB" sz="2700" dirty="0" err="1" smtClean="0"/>
              <a:t>Parthenos</a:t>
            </a:r>
            <a:r>
              <a:rPr lang="en-GB" sz="2700" dirty="0" smtClean="0"/>
              <a:t> Project adopts the </a:t>
            </a:r>
            <a:r>
              <a:rPr lang="en-GB" sz="2700" dirty="0" err="1" smtClean="0"/>
              <a:t>BackBoneThesaurus</a:t>
            </a:r>
            <a:r>
              <a:rPr lang="en-GB" dirty="0"/>
              <a:t/>
            </a:r>
            <a:br>
              <a:rPr lang="en-GB" dirty="0"/>
            </a:br>
            <a:r>
              <a:rPr lang="en-GB" dirty="0" smtClean="0"/>
              <a:t>&lt;and what happened next&gt;</a:t>
            </a:r>
            <a:br>
              <a:rPr lang="en-GB" dirty="0" smtClean="0"/>
            </a:br>
            <a:r>
              <a:rPr lang="en-GB" dirty="0"/>
              <a:t/>
            </a:r>
            <a:br>
              <a:rPr lang="en-GB" dirty="0"/>
            </a:br>
            <a:r>
              <a:rPr lang="en-GB" dirty="0" err="1"/>
              <a:t>Dr.</a:t>
            </a:r>
            <a:r>
              <a:rPr lang="en-GB" dirty="0"/>
              <a:t> George Bruseker</a:t>
            </a:r>
            <a:br>
              <a:rPr lang="en-GB" dirty="0"/>
            </a:br>
            <a:r>
              <a:rPr lang="en-GB" dirty="0"/>
              <a:t>ICS-FORTH</a:t>
            </a:r>
            <a:br>
              <a:rPr lang="en-GB" dirty="0"/>
            </a:br>
            <a:r>
              <a:rPr lang="en-GB" dirty="0"/>
              <a:t>28/9/2018</a:t>
            </a:r>
            <a:endParaRPr lang="en-US" dirty="0"/>
          </a:p>
        </p:txBody>
      </p:sp>
    </p:spTree>
    <p:extLst>
      <p:ext uri="{BB962C8B-B14F-4D97-AF65-F5344CB8AC3E}">
        <p14:creationId xmlns:p14="http://schemas.microsoft.com/office/powerpoint/2010/main" val="324909264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88;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What have we done?!</a:t>
            </a:r>
            <a:endParaRPr dirty="0"/>
          </a:p>
        </p:txBody>
      </p:sp>
      <p:sp>
        <p:nvSpPr>
          <p:cNvPr id="4" name="TextBox 3"/>
          <p:cNvSpPr txBox="1"/>
          <p:nvPr/>
        </p:nvSpPr>
        <p:spPr>
          <a:xfrm>
            <a:off x="971600" y="1340768"/>
            <a:ext cx="1095172" cy="369332"/>
          </a:xfrm>
          <a:prstGeom prst="rect">
            <a:avLst/>
          </a:prstGeom>
          <a:noFill/>
        </p:spPr>
        <p:txBody>
          <a:bodyPr wrap="none" rtlCol="0">
            <a:spAutoFit/>
          </a:bodyPr>
          <a:lstStyle/>
          <a:p>
            <a:r>
              <a:rPr lang="en-US" dirty="0" smtClean="0"/>
              <a:t>Proposals</a:t>
            </a:r>
            <a:endParaRPr lang="en-US" dirty="0"/>
          </a:p>
        </p:txBody>
      </p:sp>
      <p:sp>
        <p:nvSpPr>
          <p:cNvPr id="5" name="TextBox 4"/>
          <p:cNvSpPr txBox="1"/>
          <p:nvPr/>
        </p:nvSpPr>
        <p:spPr>
          <a:xfrm>
            <a:off x="5436096" y="1268760"/>
            <a:ext cx="1338828" cy="369332"/>
          </a:xfrm>
          <a:prstGeom prst="rect">
            <a:avLst/>
          </a:prstGeom>
          <a:noFill/>
        </p:spPr>
        <p:txBody>
          <a:bodyPr wrap="none" rtlCol="0">
            <a:spAutoFit/>
          </a:bodyPr>
          <a:lstStyle/>
          <a:p>
            <a:r>
              <a:rPr lang="en-US" dirty="0" smtClean="0"/>
              <a:t>Submissions</a:t>
            </a:r>
            <a:endParaRPr lang="en-US" dirty="0"/>
          </a:p>
        </p:txBody>
      </p:sp>
      <p:sp>
        <p:nvSpPr>
          <p:cNvPr id="3" name="TextBox 2"/>
          <p:cNvSpPr txBox="1"/>
          <p:nvPr/>
        </p:nvSpPr>
        <p:spPr>
          <a:xfrm>
            <a:off x="395536" y="1844824"/>
            <a:ext cx="3960440" cy="4247317"/>
          </a:xfrm>
          <a:prstGeom prst="rect">
            <a:avLst/>
          </a:prstGeom>
          <a:noFill/>
        </p:spPr>
        <p:txBody>
          <a:bodyPr wrap="square" rtlCol="0">
            <a:spAutoFit/>
          </a:bodyPr>
          <a:lstStyle/>
          <a:p>
            <a:r>
              <a:rPr lang="en-US" dirty="0"/>
              <a:t>publishing </a:t>
            </a:r>
            <a:r>
              <a:rPr lang="en-US" dirty="0" smtClean="0"/>
              <a:t>roles</a:t>
            </a:r>
          </a:p>
          <a:p>
            <a:r>
              <a:rPr lang="en-US" dirty="0" smtClean="0"/>
              <a:t>Programming languages</a:t>
            </a:r>
          </a:p>
          <a:p>
            <a:r>
              <a:rPr lang="en-US" dirty="0" smtClean="0"/>
              <a:t>Formal language</a:t>
            </a:r>
          </a:p>
          <a:p>
            <a:r>
              <a:rPr lang="en-US" dirty="0" smtClean="0"/>
              <a:t>Language</a:t>
            </a:r>
          </a:p>
          <a:p>
            <a:r>
              <a:rPr lang="en-US" dirty="0" smtClean="0"/>
              <a:t>Natural language</a:t>
            </a:r>
          </a:p>
          <a:p>
            <a:r>
              <a:rPr lang="en-US" dirty="0" smtClean="0"/>
              <a:t>Rights</a:t>
            </a:r>
          </a:p>
          <a:p>
            <a:r>
              <a:rPr lang="en-US" dirty="0" smtClean="0"/>
              <a:t>Authorization policy</a:t>
            </a:r>
          </a:p>
          <a:p>
            <a:r>
              <a:rPr lang="en-US" dirty="0" smtClean="0"/>
              <a:t>Contact points</a:t>
            </a:r>
          </a:p>
          <a:p>
            <a:r>
              <a:rPr lang="en-US" dirty="0" smtClean="0"/>
              <a:t>Encoding</a:t>
            </a:r>
          </a:p>
          <a:p>
            <a:r>
              <a:rPr lang="en-US" dirty="0" smtClean="0"/>
              <a:t>Norms</a:t>
            </a:r>
          </a:p>
          <a:p>
            <a:r>
              <a:rPr lang="en-US" dirty="0" smtClean="0"/>
              <a:t>Identifiers</a:t>
            </a:r>
          </a:p>
          <a:p>
            <a:r>
              <a:rPr lang="en-US" dirty="0" smtClean="0"/>
              <a:t>Dataset</a:t>
            </a:r>
          </a:p>
          <a:p>
            <a:r>
              <a:rPr lang="en-US" dirty="0" smtClean="0"/>
              <a:t>Data management activities</a:t>
            </a:r>
          </a:p>
          <a:p>
            <a:r>
              <a:rPr lang="en-US" dirty="0" smtClean="0"/>
              <a:t>Service competency</a:t>
            </a:r>
          </a:p>
          <a:p>
            <a:r>
              <a:rPr lang="en-US" dirty="0" smtClean="0"/>
              <a:t> </a:t>
            </a:r>
            <a:endParaRPr lang="en-US" dirty="0"/>
          </a:p>
        </p:txBody>
      </p:sp>
      <p:sp>
        <p:nvSpPr>
          <p:cNvPr id="6" name="TextBox 5"/>
          <p:cNvSpPr txBox="1"/>
          <p:nvPr/>
        </p:nvSpPr>
        <p:spPr>
          <a:xfrm>
            <a:off x="4572000" y="1916832"/>
            <a:ext cx="3960440" cy="3139321"/>
          </a:xfrm>
          <a:prstGeom prst="rect">
            <a:avLst/>
          </a:prstGeom>
          <a:noFill/>
        </p:spPr>
        <p:txBody>
          <a:bodyPr wrap="square" rtlCol="0">
            <a:spAutoFit/>
          </a:bodyPr>
          <a:lstStyle/>
          <a:p>
            <a:r>
              <a:rPr lang="en-US" dirty="0" smtClean="0"/>
              <a:t>Audience</a:t>
            </a:r>
          </a:p>
          <a:p>
            <a:r>
              <a:rPr lang="en-US" dirty="0" smtClean="0"/>
              <a:t>Data Policy Functions</a:t>
            </a:r>
          </a:p>
          <a:p>
            <a:r>
              <a:rPr lang="en-US" dirty="0" err="1" smtClean="0"/>
              <a:t>Parthenos</a:t>
            </a:r>
            <a:r>
              <a:rPr lang="en-US" dirty="0" smtClean="0"/>
              <a:t> Subjects</a:t>
            </a:r>
          </a:p>
          <a:p>
            <a:r>
              <a:rPr lang="en-US" dirty="0" smtClean="0"/>
              <a:t>Disciplines</a:t>
            </a:r>
          </a:p>
          <a:p>
            <a:r>
              <a:rPr lang="en-US" dirty="0" smtClean="0"/>
              <a:t>Contact point types</a:t>
            </a:r>
          </a:p>
          <a:p>
            <a:r>
              <a:rPr lang="en-US" dirty="0" smtClean="0"/>
              <a:t>Dataset types</a:t>
            </a:r>
          </a:p>
          <a:p>
            <a:endParaRPr lang="en-US" dirty="0" smtClean="0"/>
          </a:p>
          <a:p>
            <a:endParaRPr lang="en-US" dirty="0" smtClean="0"/>
          </a:p>
          <a:p>
            <a:endParaRPr lang="en-US" dirty="0" smtClean="0"/>
          </a:p>
          <a:p>
            <a:endParaRPr lang="en-US" dirty="0" smtClean="0"/>
          </a:p>
          <a:p>
            <a:r>
              <a:rPr lang="en-US" dirty="0" smtClean="0"/>
              <a:t> </a:t>
            </a:r>
            <a:endParaRPr lang="en-US" dirty="0"/>
          </a:p>
        </p:txBody>
      </p:sp>
    </p:spTree>
    <p:extLst>
      <p:ext uri="{BB962C8B-B14F-4D97-AF65-F5344CB8AC3E}">
        <p14:creationId xmlns:p14="http://schemas.microsoft.com/office/powerpoint/2010/main" val="43182916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94;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Where are we at?</a:t>
            </a:r>
            <a:endParaRPr/>
          </a:p>
        </p:txBody>
      </p:sp>
      <p:sp>
        <p:nvSpPr>
          <p:cNvPr id="3" name="Google Shape;195;p23"/>
          <p:cNvSpPr txBox="1">
            <a:spLocks/>
          </p:cNvSpPr>
          <p:nvPr/>
        </p:nvSpPr>
        <p:spPr>
          <a:xfrm>
            <a:off x="323528" y="1484784"/>
            <a:ext cx="4688700" cy="3416400"/>
          </a:xfrm>
          <a:prstGeom prst="rect">
            <a:avLst/>
          </a:prstGeom>
        </p:spPr>
        <p:txBody>
          <a:bodyPr spcFirstLastPara="1" vert="horz" wrap="square" lIns="91425" tIns="91425" rIns="91425" bIns="91425" rtlCol="0" anchor="t" anchorCtr="0">
            <a:noAutofit/>
          </a:bodyPr>
          <a:lstStyle>
            <a:lvl1pPr marL="342900" indent="-342900" algn="l" defTabSz="914400" rtl="0" eaLnBrk="1" latinLnBrk="0" hangingPunct="1">
              <a:spcBef>
                <a:spcPct val="20000"/>
              </a:spcBef>
              <a:buClr>
                <a:schemeClr val="accent1">
                  <a:lumMod val="75000"/>
                </a:schemeClr>
              </a:buClr>
              <a:buSzPct val="120000"/>
              <a:buFont typeface="Arial" panose="020B0604020202020204" pitchFamily="34" charset="0"/>
              <a:buChar char="•"/>
              <a:defRPr sz="2000" kern="1200">
                <a:solidFill>
                  <a:schemeClr val="tx1"/>
                </a:solidFill>
                <a:latin typeface="+mn-lt"/>
                <a:ea typeface="+mn-ea"/>
                <a:cs typeface="+mn-cs"/>
              </a:defRPr>
            </a:lvl1pPr>
            <a:lvl2pPr marL="800100" indent="-342900" algn="l" defTabSz="914400" rtl="0" eaLnBrk="1" latinLnBrk="0" hangingPunct="1">
              <a:spcBef>
                <a:spcPct val="20000"/>
              </a:spcBef>
              <a:buClr>
                <a:schemeClr val="tx2">
                  <a:lumMod val="60000"/>
                  <a:lumOff val="40000"/>
                </a:schemeClr>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lumMod val="40000"/>
                  <a:lumOff val="60000"/>
                </a:schemeClr>
              </a:buClr>
              <a:buSzPct val="8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tx2">
                  <a:lumMod val="40000"/>
                  <a:lumOff val="60000"/>
                </a:schemeClr>
              </a:buClr>
              <a:buSzPct val="70000"/>
              <a:buFont typeface="Arial" panose="020B0604020202020204" pitchFamily="34" charset="0"/>
              <a:buChar char="•"/>
              <a:defRPr sz="2000" kern="1200">
                <a:solidFill>
                  <a:schemeClr val="tx1"/>
                </a:solidFill>
                <a:latin typeface="+mn-lt"/>
                <a:ea typeface="+mn-ea"/>
                <a:cs typeface="+mn-cs"/>
              </a:defRPr>
            </a:lvl4pPr>
            <a:lvl5pPr marL="2171700" indent="-342900" algn="l" defTabSz="914400" rtl="0" eaLnBrk="1" latinLnBrk="0" hangingPunct="1">
              <a:spcBef>
                <a:spcPct val="20000"/>
              </a:spcBef>
              <a:buClr>
                <a:schemeClr val="tx2">
                  <a:lumMod val="40000"/>
                  <a:lumOff val="60000"/>
                </a:schemeClr>
              </a:buClr>
              <a:buSzPct val="6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a:spcBef>
                <a:spcPts val="0"/>
              </a:spcBef>
              <a:buSzPts val="1800"/>
              <a:buFont typeface="Arial" panose="020B0604020202020204" pitchFamily="34" charset="0"/>
              <a:buChar char="●"/>
            </a:pPr>
            <a:r>
              <a:rPr lang="en-GB" dirty="0" smtClean="0"/>
              <a:t>Testing and validating new terms</a:t>
            </a:r>
            <a:br>
              <a:rPr lang="en-GB" dirty="0" smtClean="0"/>
            </a:br>
            <a:endParaRPr lang="en-GB" dirty="0" smtClean="0"/>
          </a:p>
          <a:p>
            <a:pPr marL="457200">
              <a:spcBef>
                <a:spcPts val="0"/>
              </a:spcBef>
              <a:buSzPts val="1800"/>
              <a:buFont typeface="Arial" panose="020B0604020202020204" pitchFamily="34" charset="0"/>
              <a:buChar char="●"/>
            </a:pPr>
            <a:r>
              <a:rPr lang="en-GB" dirty="0" smtClean="0"/>
              <a:t>Testing and validating </a:t>
            </a:r>
            <a:r>
              <a:rPr lang="en-GB" dirty="0" err="1" smtClean="0"/>
              <a:t>BBTalk</a:t>
            </a:r>
            <a:r>
              <a:rPr lang="en-GB" dirty="0" smtClean="0"/>
              <a:t> Tool</a:t>
            </a:r>
            <a:br>
              <a:rPr lang="en-GB" dirty="0" smtClean="0"/>
            </a:br>
            <a:endParaRPr lang="en-GB" dirty="0" smtClean="0"/>
          </a:p>
          <a:p>
            <a:pPr marL="457200">
              <a:spcBef>
                <a:spcPts val="0"/>
              </a:spcBef>
              <a:buSzPts val="1800"/>
              <a:buFont typeface="Arial" panose="020B0604020202020204" pitchFamily="34" charset="0"/>
              <a:buChar char="●"/>
            </a:pPr>
            <a:r>
              <a:rPr lang="en-GB" dirty="0" smtClean="0"/>
              <a:t>Testing and validating BB Browser Potential</a:t>
            </a:r>
          </a:p>
          <a:p>
            <a:pPr marL="457200">
              <a:spcBef>
                <a:spcPts val="0"/>
              </a:spcBef>
              <a:buSzPts val="1800"/>
              <a:buFont typeface="Arial" panose="020B0604020202020204" pitchFamily="34" charset="0"/>
              <a:buChar char="●"/>
            </a:pPr>
            <a:r>
              <a:rPr lang="en-GB" dirty="0" smtClean="0"/>
              <a:t/>
            </a:r>
            <a:br>
              <a:rPr lang="en-GB" dirty="0" smtClean="0"/>
            </a:br>
            <a:r>
              <a:rPr lang="en-GB" dirty="0" smtClean="0"/>
              <a:t>Seeking feedback from the community</a:t>
            </a:r>
            <a:br>
              <a:rPr lang="en-GB" dirty="0" smtClean="0"/>
            </a:br>
            <a:endParaRPr lang="en-GB" dirty="0" smtClean="0"/>
          </a:p>
          <a:p>
            <a:pPr marL="457200">
              <a:spcBef>
                <a:spcPts val="0"/>
              </a:spcBef>
              <a:buSzPts val="1800"/>
              <a:buFont typeface="Arial" panose="020B0604020202020204" pitchFamily="34" charset="0"/>
              <a:buChar char="●"/>
            </a:pPr>
            <a:r>
              <a:rPr lang="en-GB" dirty="0" smtClean="0"/>
              <a:t>Looking at integration of complex thesauri such as ‘subject’</a:t>
            </a:r>
            <a:endParaRPr lang="en-GB" dirty="0"/>
          </a:p>
        </p:txBody>
      </p:sp>
      <p:pic>
        <p:nvPicPr>
          <p:cNvPr id="4" name="Google Shape;196;p23"/>
          <p:cNvPicPr preferRelativeResize="0"/>
          <p:nvPr/>
        </p:nvPicPr>
        <p:blipFill rotWithShape="1">
          <a:blip r:embed="rId2">
            <a:alphaModFix/>
          </a:blip>
          <a:srcRect l="5660" t="7660" r="5522" b="5517"/>
          <a:stretch/>
        </p:blipFill>
        <p:spPr>
          <a:xfrm>
            <a:off x="5076056" y="1124744"/>
            <a:ext cx="3816424" cy="4392488"/>
          </a:xfrm>
          <a:prstGeom prst="rect">
            <a:avLst/>
          </a:prstGeom>
          <a:noFill/>
          <a:ln>
            <a:noFill/>
          </a:ln>
        </p:spPr>
      </p:pic>
    </p:spTree>
    <p:extLst>
      <p:ext uri="{BB962C8B-B14F-4D97-AF65-F5344CB8AC3E}">
        <p14:creationId xmlns:p14="http://schemas.microsoft.com/office/powerpoint/2010/main" val="43182916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The Parthenos Project</a:t>
            </a:r>
            <a:endParaRPr/>
          </a:p>
        </p:txBody>
      </p:sp>
      <p:sp>
        <p:nvSpPr>
          <p:cNvPr id="5" name="Google Shape;61;p14"/>
          <p:cNvSpPr txBox="1">
            <a:spLocks/>
          </p:cNvSpPr>
          <p:nvPr/>
        </p:nvSpPr>
        <p:spPr>
          <a:xfrm>
            <a:off x="4283968" y="501400"/>
            <a:ext cx="4548332" cy="3416400"/>
          </a:xfrm>
          <a:prstGeom prst="rect">
            <a:avLst/>
          </a:prstGeom>
        </p:spPr>
        <p:txBody>
          <a:bodyPr spcFirstLastPara="1" vert="horz" wrap="square" lIns="91425" tIns="91425" rIns="91425" bIns="91425" rtlCol="0" anchor="t" anchorCtr="0">
            <a:noAutofit/>
          </a:bodyPr>
          <a:lstStyle>
            <a:lvl1pPr marL="342900" indent="-342900" algn="l" defTabSz="914400" rtl="0" eaLnBrk="1" latinLnBrk="0" hangingPunct="1">
              <a:spcBef>
                <a:spcPct val="20000"/>
              </a:spcBef>
              <a:buClr>
                <a:schemeClr val="accent1">
                  <a:lumMod val="75000"/>
                </a:schemeClr>
              </a:buClr>
              <a:buSzPct val="120000"/>
              <a:buFont typeface="Arial" panose="020B0604020202020204" pitchFamily="34" charset="0"/>
              <a:buChar char="•"/>
              <a:defRPr sz="2000" kern="1200">
                <a:solidFill>
                  <a:schemeClr val="tx1"/>
                </a:solidFill>
                <a:latin typeface="+mn-lt"/>
                <a:ea typeface="+mn-ea"/>
                <a:cs typeface="+mn-cs"/>
              </a:defRPr>
            </a:lvl1pPr>
            <a:lvl2pPr marL="800100" indent="-342900" algn="l" defTabSz="914400" rtl="0" eaLnBrk="1" latinLnBrk="0" hangingPunct="1">
              <a:spcBef>
                <a:spcPct val="20000"/>
              </a:spcBef>
              <a:buClr>
                <a:schemeClr val="tx2">
                  <a:lumMod val="60000"/>
                  <a:lumOff val="40000"/>
                </a:schemeClr>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lumMod val="40000"/>
                  <a:lumOff val="60000"/>
                </a:schemeClr>
              </a:buClr>
              <a:buSzPct val="8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tx2">
                  <a:lumMod val="40000"/>
                  <a:lumOff val="60000"/>
                </a:schemeClr>
              </a:buClr>
              <a:buSzPct val="70000"/>
              <a:buFont typeface="Arial" panose="020B0604020202020204" pitchFamily="34" charset="0"/>
              <a:buChar char="•"/>
              <a:defRPr sz="2000" kern="1200">
                <a:solidFill>
                  <a:schemeClr val="tx1"/>
                </a:solidFill>
                <a:latin typeface="+mn-lt"/>
                <a:ea typeface="+mn-ea"/>
                <a:cs typeface="+mn-cs"/>
              </a:defRPr>
            </a:lvl4pPr>
            <a:lvl5pPr marL="2171700" indent="-342900" algn="l" defTabSz="914400" rtl="0" eaLnBrk="1" latinLnBrk="0" hangingPunct="1">
              <a:spcBef>
                <a:spcPct val="20000"/>
              </a:spcBef>
              <a:buClr>
                <a:schemeClr val="tx2">
                  <a:lumMod val="40000"/>
                  <a:lumOff val="60000"/>
                </a:schemeClr>
              </a:buClr>
              <a:buSzPct val="6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GB" sz="2400" dirty="0" smtClean="0"/>
              <a:t>A Clustering Research Project bringing together Research Infrastructures in:</a:t>
            </a:r>
          </a:p>
          <a:p>
            <a:pPr marL="457200">
              <a:spcBef>
                <a:spcPts val="1600"/>
              </a:spcBef>
              <a:buSzPts val="1800"/>
              <a:buFont typeface="Arial" panose="020B0604020202020204" pitchFamily="34" charset="0"/>
              <a:buChar char="●"/>
            </a:pPr>
            <a:r>
              <a:rPr lang="en-GB" sz="2400" dirty="0" smtClean="0"/>
              <a:t>Linguistic Studies</a:t>
            </a:r>
          </a:p>
          <a:p>
            <a:pPr marL="457200">
              <a:spcBef>
                <a:spcPts val="0"/>
              </a:spcBef>
              <a:buSzPts val="1800"/>
              <a:buFont typeface="Arial" panose="020B0604020202020204" pitchFamily="34" charset="0"/>
              <a:buChar char="●"/>
            </a:pPr>
            <a:r>
              <a:rPr lang="en-GB" sz="2400" dirty="0" smtClean="0"/>
              <a:t>Humanities</a:t>
            </a:r>
          </a:p>
          <a:p>
            <a:pPr marL="457200">
              <a:spcBef>
                <a:spcPts val="0"/>
              </a:spcBef>
              <a:buSzPts val="1800"/>
              <a:buFont typeface="Arial" panose="020B0604020202020204" pitchFamily="34" charset="0"/>
              <a:buChar char="●"/>
            </a:pPr>
            <a:r>
              <a:rPr lang="en-GB" sz="2400" dirty="0" smtClean="0"/>
              <a:t>History </a:t>
            </a:r>
          </a:p>
          <a:p>
            <a:pPr marL="457200">
              <a:spcBef>
                <a:spcPts val="0"/>
              </a:spcBef>
              <a:buSzPts val="1800"/>
              <a:buFont typeface="Arial" panose="020B0604020202020204" pitchFamily="34" charset="0"/>
              <a:buChar char="●"/>
            </a:pPr>
            <a:r>
              <a:rPr lang="en-GB" sz="2400" dirty="0" smtClean="0"/>
              <a:t>Cultural Heritage</a:t>
            </a:r>
          </a:p>
          <a:p>
            <a:pPr marL="0" indent="0" algn="ctr">
              <a:spcBef>
                <a:spcPts val="1600"/>
              </a:spcBef>
              <a:buFont typeface="Arial" panose="020B0604020202020204" pitchFamily="34" charset="0"/>
              <a:buNone/>
            </a:pPr>
            <a:r>
              <a:rPr lang="en-GB" sz="2400" dirty="0" smtClean="0"/>
              <a:t>To:</a:t>
            </a:r>
          </a:p>
          <a:p>
            <a:pPr marL="457200">
              <a:spcBef>
                <a:spcPts val="1600"/>
              </a:spcBef>
              <a:buSzPts val="1800"/>
              <a:buFont typeface="Arial" panose="020B0604020202020204" pitchFamily="34" charset="0"/>
              <a:buAutoNum type="arabicPeriod"/>
            </a:pPr>
            <a:r>
              <a:rPr lang="en-GB" sz="2400" dirty="0" smtClean="0"/>
              <a:t>Improve standardization</a:t>
            </a:r>
          </a:p>
          <a:p>
            <a:pPr marL="457200">
              <a:spcBef>
                <a:spcPts val="0"/>
              </a:spcBef>
              <a:buSzPts val="1800"/>
              <a:buFont typeface="Arial" panose="020B0604020202020204" pitchFamily="34" charset="0"/>
              <a:buAutoNum type="arabicPeriod"/>
            </a:pPr>
            <a:r>
              <a:rPr lang="en-GB" sz="2400" dirty="0" smtClean="0"/>
              <a:t>Create Interoperability through semantics</a:t>
            </a:r>
          </a:p>
          <a:p>
            <a:pPr marL="457200">
              <a:spcBef>
                <a:spcPts val="0"/>
              </a:spcBef>
              <a:buSzPts val="1800"/>
              <a:buFont typeface="Arial" panose="020B0604020202020204" pitchFamily="34" charset="0"/>
              <a:buAutoNum type="arabicPeriod"/>
            </a:pPr>
            <a:r>
              <a:rPr lang="en-GB" sz="2400" dirty="0" smtClean="0"/>
              <a:t>Offer pooled services</a:t>
            </a:r>
            <a:endParaRPr lang="en-GB" sz="2400" dirty="0"/>
          </a:p>
        </p:txBody>
      </p:sp>
      <p:pic>
        <p:nvPicPr>
          <p:cNvPr id="6" name="Google Shape;62;p14" descr="Parthenos.png"/>
          <p:cNvPicPr preferRelativeResize="0"/>
          <p:nvPr/>
        </p:nvPicPr>
        <p:blipFill rotWithShape="1">
          <a:blip r:embed="rId2">
            <a:alphaModFix/>
          </a:blip>
          <a:srcRect r="63845"/>
          <a:stretch/>
        </p:blipFill>
        <p:spPr>
          <a:xfrm>
            <a:off x="1204653" y="1017735"/>
            <a:ext cx="1816854" cy="1676269"/>
          </a:xfrm>
          <a:prstGeom prst="rect">
            <a:avLst/>
          </a:prstGeom>
          <a:noFill/>
          <a:ln>
            <a:noFill/>
          </a:ln>
        </p:spPr>
      </p:pic>
      <p:pic>
        <p:nvPicPr>
          <p:cNvPr id="7" name="Google Shape;63;p14" descr="clarin-frontpage-logo.jpg"/>
          <p:cNvPicPr preferRelativeResize="0"/>
          <p:nvPr/>
        </p:nvPicPr>
        <p:blipFill rotWithShape="1">
          <a:blip r:embed="rId3">
            <a:alphaModFix/>
          </a:blip>
          <a:srcRect/>
          <a:stretch/>
        </p:blipFill>
        <p:spPr>
          <a:xfrm>
            <a:off x="1907704" y="4293096"/>
            <a:ext cx="936439" cy="712677"/>
          </a:xfrm>
          <a:prstGeom prst="rect">
            <a:avLst/>
          </a:prstGeom>
          <a:noFill/>
          <a:ln>
            <a:noFill/>
          </a:ln>
        </p:spPr>
      </p:pic>
      <p:pic>
        <p:nvPicPr>
          <p:cNvPr id="8" name="Google Shape;64;p14" descr="culturaitalia_400x400.png"/>
          <p:cNvPicPr preferRelativeResize="0"/>
          <p:nvPr/>
        </p:nvPicPr>
        <p:blipFill rotWithShape="1">
          <a:blip r:embed="rId4">
            <a:alphaModFix/>
          </a:blip>
          <a:srcRect/>
          <a:stretch/>
        </p:blipFill>
        <p:spPr>
          <a:xfrm>
            <a:off x="611560" y="3861048"/>
            <a:ext cx="845588" cy="845588"/>
          </a:xfrm>
          <a:prstGeom prst="rect">
            <a:avLst/>
          </a:prstGeom>
          <a:noFill/>
          <a:ln>
            <a:noFill/>
          </a:ln>
        </p:spPr>
      </p:pic>
      <p:pic>
        <p:nvPicPr>
          <p:cNvPr id="9" name="Google Shape;65;p14" descr="Screen Shot 2017-01-23 at 1.29.01 PM.png"/>
          <p:cNvPicPr preferRelativeResize="0"/>
          <p:nvPr/>
        </p:nvPicPr>
        <p:blipFill rotWithShape="1">
          <a:blip r:embed="rId5">
            <a:alphaModFix/>
          </a:blip>
          <a:srcRect/>
          <a:stretch/>
        </p:blipFill>
        <p:spPr>
          <a:xfrm>
            <a:off x="539552" y="2924944"/>
            <a:ext cx="1834245" cy="433760"/>
          </a:xfrm>
          <a:prstGeom prst="rect">
            <a:avLst/>
          </a:prstGeom>
          <a:noFill/>
          <a:ln>
            <a:noFill/>
          </a:ln>
        </p:spPr>
      </p:pic>
      <p:pic>
        <p:nvPicPr>
          <p:cNvPr id="10" name="Google Shape;66;p14" descr="huma-num.png"/>
          <p:cNvPicPr preferRelativeResize="0"/>
          <p:nvPr/>
        </p:nvPicPr>
        <p:blipFill rotWithShape="1">
          <a:blip r:embed="rId6">
            <a:alphaModFix/>
          </a:blip>
          <a:srcRect/>
          <a:stretch/>
        </p:blipFill>
        <p:spPr>
          <a:xfrm>
            <a:off x="3182645" y="5254103"/>
            <a:ext cx="972912" cy="620698"/>
          </a:xfrm>
          <a:prstGeom prst="rect">
            <a:avLst/>
          </a:prstGeom>
          <a:noFill/>
          <a:ln>
            <a:noFill/>
          </a:ln>
        </p:spPr>
      </p:pic>
      <p:pic>
        <p:nvPicPr>
          <p:cNvPr id="11" name="Google Shape;67;p14" descr="ariadne_logo.jpg"/>
          <p:cNvPicPr preferRelativeResize="0"/>
          <p:nvPr/>
        </p:nvPicPr>
        <p:blipFill rotWithShape="1">
          <a:blip r:embed="rId7">
            <a:alphaModFix/>
          </a:blip>
          <a:srcRect/>
          <a:stretch/>
        </p:blipFill>
        <p:spPr>
          <a:xfrm>
            <a:off x="2267744" y="3573016"/>
            <a:ext cx="1887821" cy="348365"/>
          </a:xfrm>
          <a:prstGeom prst="rect">
            <a:avLst/>
          </a:prstGeom>
          <a:noFill/>
          <a:ln>
            <a:noFill/>
          </a:ln>
        </p:spPr>
      </p:pic>
      <p:pic>
        <p:nvPicPr>
          <p:cNvPr id="12" name="Google Shape;68;p14" descr="eDOGr6qb.jpg"/>
          <p:cNvPicPr preferRelativeResize="0"/>
          <p:nvPr/>
        </p:nvPicPr>
        <p:blipFill rotWithShape="1">
          <a:blip r:embed="rId8">
            <a:alphaModFix/>
          </a:blip>
          <a:srcRect/>
          <a:stretch/>
        </p:blipFill>
        <p:spPr>
          <a:xfrm>
            <a:off x="683568" y="5085184"/>
            <a:ext cx="965789" cy="843332"/>
          </a:xfrm>
          <a:prstGeom prst="rect">
            <a:avLst/>
          </a:prstGeom>
          <a:noFill/>
          <a:ln>
            <a:noFill/>
          </a:ln>
        </p:spPr>
      </p:pic>
      <p:sp>
        <p:nvSpPr>
          <p:cNvPr id="13" name="Google Shape;69;p14"/>
          <p:cNvSpPr/>
          <p:nvPr/>
        </p:nvSpPr>
        <p:spPr>
          <a:xfrm>
            <a:off x="4499992" y="4509120"/>
            <a:ext cx="4536504" cy="744608"/>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191435598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74;p15"/>
          <p:cNvSpPr txBox="1">
            <a:spLocks noGrp="1"/>
          </p:cNvSpPr>
          <p:nvPr>
            <p:ph type="title"/>
          </p:nvPr>
        </p:nvSpPr>
        <p:spPr>
          <a:xfrm>
            <a:off x="395536" y="476672"/>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400" dirty="0"/>
              <a:t>What’s the </a:t>
            </a:r>
            <a:r>
              <a:rPr lang="en-GB" sz="2400" dirty="0" err="1"/>
              <a:t>Parthenos</a:t>
            </a:r>
            <a:r>
              <a:rPr lang="en-GB" sz="2400" dirty="0"/>
              <a:t> Information Strategy?</a:t>
            </a:r>
            <a:endParaRPr sz="2400" dirty="0"/>
          </a:p>
        </p:txBody>
      </p:sp>
      <p:sp>
        <p:nvSpPr>
          <p:cNvPr id="3" name="Google Shape;75;p15"/>
          <p:cNvSpPr txBox="1">
            <a:spLocks/>
          </p:cNvSpPr>
          <p:nvPr/>
        </p:nvSpPr>
        <p:spPr>
          <a:xfrm>
            <a:off x="467544" y="1412776"/>
            <a:ext cx="8229600" cy="285900"/>
          </a:xfrm>
          <a:prstGeom prst="rect">
            <a:avLst/>
          </a:prstGeom>
          <a:noFill/>
          <a:ln>
            <a:noFill/>
          </a:ln>
        </p:spPr>
        <p:txBody>
          <a:bodyPr spcFirstLastPara="1" vert="horz" wrap="square" lIns="205725" tIns="0" rIns="205725" bIns="0" rtlCol="0" anchor="t" anchorCtr="0">
            <a:noAutofit/>
          </a:bodyPr>
          <a:lstStyle>
            <a:lvl1pPr algn="ctr" defTabSz="914400" rtl="0" eaLnBrk="1" latinLnBrk="0" hangingPunct="1">
              <a:spcBef>
                <a:spcPct val="0"/>
              </a:spcBef>
              <a:buNone/>
              <a:defRPr sz="2000" kern="1200">
                <a:solidFill>
                  <a:schemeClr val="tx1"/>
                </a:solidFill>
                <a:latin typeface="Arial" panose="020B0604020202020204" pitchFamily="34" charset="0"/>
                <a:ea typeface="+mj-ea"/>
                <a:cs typeface="Arial" panose="020B0604020202020204" pitchFamily="34" charset="0"/>
              </a:defRPr>
            </a:lvl1pPr>
          </a:lstStyle>
          <a:p>
            <a:pPr>
              <a:lnSpc>
                <a:spcPct val="90000"/>
              </a:lnSpc>
              <a:spcBef>
                <a:spcPts val="0"/>
              </a:spcBef>
              <a:buClr>
                <a:srgbClr val="444444"/>
              </a:buClr>
              <a:buSzPts val="1800"/>
              <a:buFont typeface="Raleway"/>
              <a:buNone/>
            </a:pPr>
            <a:r>
              <a:rPr lang="en-GB" sz="1800" b="1" dirty="0" smtClean="0">
                <a:solidFill>
                  <a:srgbClr val="444444"/>
                </a:solidFill>
                <a:latin typeface="Raleway"/>
                <a:ea typeface="Raleway"/>
                <a:cs typeface="Raleway"/>
                <a:sym typeface="Raleway"/>
              </a:rPr>
              <a:t>Before Integration we need a picture of the world to be integrated</a:t>
            </a:r>
            <a:endParaRPr lang="en-GB" sz="1800" b="1" dirty="0">
              <a:solidFill>
                <a:srgbClr val="444444"/>
              </a:solidFill>
              <a:latin typeface="Raleway"/>
              <a:ea typeface="Raleway"/>
              <a:cs typeface="Raleway"/>
              <a:sym typeface="Raleway"/>
            </a:endParaRPr>
          </a:p>
        </p:txBody>
      </p:sp>
      <p:pic>
        <p:nvPicPr>
          <p:cNvPr id="4" name="Google Shape;76;p15" descr="clipart-cogs-1.png"/>
          <p:cNvPicPr preferRelativeResize="0"/>
          <p:nvPr/>
        </p:nvPicPr>
        <p:blipFill rotWithShape="1">
          <a:blip r:embed="rId2">
            <a:alphaModFix/>
          </a:blip>
          <a:srcRect/>
          <a:stretch/>
        </p:blipFill>
        <p:spPr>
          <a:xfrm>
            <a:off x="488604" y="1770173"/>
            <a:ext cx="1014845" cy="861080"/>
          </a:xfrm>
          <a:prstGeom prst="rect">
            <a:avLst/>
          </a:prstGeom>
          <a:noFill/>
          <a:ln>
            <a:noFill/>
          </a:ln>
        </p:spPr>
      </p:pic>
      <p:pic>
        <p:nvPicPr>
          <p:cNvPr id="5" name="Google Shape;77;p15" descr="image.png"/>
          <p:cNvPicPr preferRelativeResize="0"/>
          <p:nvPr/>
        </p:nvPicPr>
        <p:blipFill rotWithShape="1">
          <a:blip r:embed="rId3">
            <a:alphaModFix/>
          </a:blip>
          <a:srcRect/>
          <a:stretch/>
        </p:blipFill>
        <p:spPr>
          <a:xfrm>
            <a:off x="1259075" y="3179007"/>
            <a:ext cx="1134080" cy="1143001"/>
          </a:xfrm>
          <a:prstGeom prst="rect">
            <a:avLst/>
          </a:prstGeom>
          <a:noFill/>
          <a:ln>
            <a:noFill/>
          </a:ln>
        </p:spPr>
      </p:pic>
      <p:pic>
        <p:nvPicPr>
          <p:cNvPr id="6" name="Google Shape;78;p15" descr="40978839-an-illustration-showing-a-project-management-concept.jpg"/>
          <p:cNvPicPr preferRelativeResize="0"/>
          <p:nvPr/>
        </p:nvPicPr>
        <p:blipFill rotWithShape="1">
          <a:blip r:embed="rId4">
            <a:alphaModFix/>
          </a:blip>
          <a:srcRect b="11071"/>
          <a:stretch/>
        </p:blipFill>
        <p:spPr>
          <a:xfrm>
            <a:off x="2400531" y="2041201"/>
            <a:ext cx="1830533" cy="1012875"/>
          </a:xfrm>
          <a:prstGeom prst="rect">
            <a:avLst/>
          </a:prstGeom>
          <a:noFill/>
          <a:ln>
            <a:noFill/>
          </a:ln>
        </p:spPr>
      </p:pic>
      <p:pic>
        <p:nvPicPr>
          <p:cNvPr id="7" name="Google Shape;79;p15" descr="software-clipart-software-icon-7692635.jpg"/>
          <p:cNvPicPr preferRelativeResize="0"/>
          <p:nvPr/>
        </p:nvPicPr>
        <p:blipFill rotWithShape="1">
          <a:blip r:embed="rId5">
            <a:alphaModFix/>
          </a:blip>
          <a:srcRect t="8304" b="13497"/>
          <a:stretch/>
        </p:blipFill>
        <p:spPr>
          <a:xfrm>
            <a:off x="173131" y="4088211"/>
            <a:ext cx="1217750" cy="978478"/>
          </a:xfrm>
          <a:prstGeom prst="rect">
            <a:avLst/>
          </a:prstGeom>
          <a:noFill/>
          <a:ln>
            <a:noFill/>
          </a:ln>
        </p:spPr>
      </p:pic>
      <p:pic>
        <p:nvPicPr>
          <p:cNvPr id="8" name="Google Shape;80;p15" descr="mono-business-user.png"/>
          <p:cNvPicPr preferRelativeResize="0"/>
          <p:nvPr/>
        </p:nvPicPr>
        <p:blipFill rotWithShape="1">
          <a:blip r:embed="rId6">
            <a:alphaModFix/>
          </a:blip>
          <a:srcRect/>
          <a:stretch/>
        </p:blipFill>
        <p:spPr>
          <a:xfrm>
            <a:off x="2481926" y="4283906"/>
            <a:ext cx="999259" cy="999259"/>
          </a:xfrm>
          <a:prstGeom prst="rect">
            <a:avLst/>
          </a:prstGeom>
          <a:noFill/>
          <a:ln>
            <a:noFill/>
          </a:ln>
        </p:spPr>
      </p:pic>
      <p:pic>
        <p:nvPicPr>
          <p:cNvPr id="9" name="Google Shape;81;p15" descr="biz-socnet.png"/>
          <p:cNvPicPr preferRelativeResize="0"/>
          <p:nvPr/>
        </p:nvPicPr>
        <p:blipFill rotWithShape="1">
          <a:blip r:embed="rId7">
            <a:alphaModFix/>
          </a:blip>
          <a:srcRect/>
          <a:stretch/>
        </p:blipFill>
        <p:spPr>
          <a:xfrm>
            <a:off x="3771270" y="3616289"/>
            <a:ext cx="970684" cy="1348173"/>
          </a:xfrm>
          <a:prstGeom prst="rect">
            <a:avLst/>
          </a:prstGeom>
          <a:noFill/>
          <a:ln>
            <a:noFill/>
          </a:ln>
        </p:spPr>
      </p:pic>
      <p:sp>
        <p:nvSpPr>
          <p:cNvPr id="10" name="Google Shape;82;p15"/>
          <p:cNvSpPr txBox="1"/>
          <p:nvPr/>
        </p:nvSpPr>
        <p:spPr>
          <a:xfrm>
            <a:off x="550948" y="2702756"/>
            <a:ext cx="916500" cy="3462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800" b="1">
                <a:solidFill>
                  <a:schemeClr val="dk1"/>
                </a:solidFill>
                <a:latin typeface="Calibri"/>
                <a:ea typeface="Calibri"/>
                <a:cs typeface="Calibri"/>
                <a:sym typeface="Calibri"/>
              </a:rPr>
              <a:t>Services</a:t>
            </a:r>
            <a:endParaRPr sz="1800" b="1">
              <a:solidFill>
                <a:schemeClr val="dk1"/>
              </a:solidFill>
              <a:latin typeface="Calibri"/>
              <a:ea typeface="Calibri"/>
              <a:cs typeface="Calibri"/>
              <a:sym typeface="Calibri"/>
            </a:endParaRPr>
          </a:p>
        </p:txBody>
      </p:sp>
      <p:sp>
        <p:nvSpPr>
          <p:cNvPr id="11" name="Google Shape;83;p15"/>
          <p:cNvSpPr txBox="1"/>
          <p:nvPr/>
        </p:nvSpPr>
        <p:spPr>
          <a:xfrm>
            <a:off x="2639520" y="5362829"/>
            <a:ext cx="753300" cy="3462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800" b="1">
                <a:solidFill>
                  <a:schemeClr val="dk1"/>
                </a:solidFill>
                <a:latin typeface="Calibri"/>
                <a:ea typeface="Calibri"/>
                <a:cs typeface="Calibri"/>
                <a:sym typeface="Calibri"/>
              </a:rPr>
              <a:t>Actors</a:t>
            </a:r>
            <a:endParaRPr sz="1800" b="1">
              <a:solidFill>
                <a:schemeClr val="dk1"/>
              </a:solidFill>
              <a:latin typeface="Calibri"/>
              <a:ea typeface="Calibri"/>
              <a:cs typeface="Calibri"/>
              <a:sym typeface="Calibri"/>
            </a:endParaRPr>
          </a:p>
        </p:txBody>
      </p:sp>
      <p:sp>
        <p:nvSpPr>
          <p:cNvPr id="12" name="Google Shape;84;p15"/>
          <p:cNvSpPr txBox="1"/>
          <p:nvPr/>
        </p:nvSpPr>
        <p:spPr>
          <a:xfrm>
            <a:off x="3642244" y="4732447"/>
            <a:ext cx="1550100" cy="6234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800" b="1">
                <a:solidFill>
                  <a:schemeClr val="dk1"/>
                </a:solidFill>
                <a:latin typeface="Calibri"/>
                <a:ea typeface="Calibri"/>
                <a:cs typeface="Calibri"/>
                <a:sym typeface="Calibri"/>
              </a:rPr>
              <a:t>Research</a:t>
            </a:r>
            <a:endParaRPr sz="1100"/>
          </a:p>
          <a:p>
            <a:pPr marL="0" marR="0" lvl="0" indent="0" algn="l" rtl="0">
              <a:spcBef>
                <a:spcPts val="0"/>
              </a:spcBef>
              <a:spcAft>
                <a:spcPts val="0"/>
              </a:spcAft>
              <a:buNone/>
            </a:pPr>
            <a:r>
              <a:rPr lang="en-GB" sz="1800" b="1">
                <a:solidFill>
                  <a:schemeClr val="dk1"/>
                </a:solidFill>
                <a:latin typeface="Calibri"/>
                <a:ea typeface="Calibri"/>
                <a:cs typeface="Calibri"/>
                <a:sym typeface="Calibri"/>
              </a:rPr>
              <a:t>Infrastructures</a:t>
            </a:r>
            <a:endParaRPr sz="1800" b="1">
              <a:solidFill>
                <a:schemeClr val="dk1"/>
              </a:solidFill>
              <a:latin typeface="Calibri"/>
              <a:ea typeface="Calibri"/>
              <a:cs typeface="Calibri"/>
              <a:sym typeface="Calibri"/>
            </a:endParaRPr>
          </a:p>
        </p:txBody>
      </p:sp>
      <p:sp>
        <p:nvSpPr>
          <p:cNvPr id="13" name="Google Shape;85;p15"/>
          <p:cNvSpPr txBox="1"/>
          <p:nvPr/>
        </p:nvSpPr>
        <p:spPr>
          <a:xfrm>
            <a:off x="1368366" y="4368766"/>
            <a:ext cx="972300" cy="3462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800" b="1">
                <a:solidFill>
                  <a:schemeClr val="dk1"/>
                </a:solidFill>
                <a:latin typeface="Calibri"/>
                <a:ea typeface="Calibri"/>
                <a:cs typeface="Calibri"/>
                <a:sym typeface="Calibri"/>
              </a:rPr>
              <a:t>Datasets</a:t>
            </a:r>
            <a:endParaRPr sz="1800" b="1">
              <a:solidFill>
                <a:schemeClr val="dk1"/>
              </a:solidFill>
              <a:latin typeface="Calibri"/>
              <a:ea typeface="Calibri"/>
              <a:cs typeface="Calibri"/>
              <a:sym typeface="Calibri"/>
            </a:endParaRPr>
          </a:p>
        </p:txBody>
      </p:sp>
      <p:sp>
        <p:nvSpPr>
          <p:cNvPr id="14" name="Google Shape;86;p15"/>
          <p:cNvSpPr txBox="1"/>
          <p:nvPr/>
        </p:nvSpPr>
        <p:spPr>
          <a:xfrm>
            <a:off x="305031" y="5201769"/>
            <a:ext cx="1002600" cy="3462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800" b="1">
                <a:solidFill>
                  <a:schemeClr val="dk1"/>
                </a:solidFill>
                <a:latin typeface="Calibri"/>
                <a:ea typeface="Calibri"/>
                <a:cs typeface="Calibri"/>
                <a:sym typeface="Calibri"/>
              </a:rPr>
              <a:t>Software</a:t>
            </a:r>
            <a:endParaRPr sz="1800" b="1">
              <a:solidFill>
                <a:schemeClr val="dk1"/>
              </a:solidFill>
              <a:latin typeface="Calibri"/>
              <a:ea typeface="Calibri"/>
              <a:cs typeface="Calibri"/>
              <a:sym typeface="Calibri"/>
            </a:endParaRPr>
          </a:p>
        </p:txBody>
      </p:sp>
      <p:sp>
        <p:nvSpPr>
          <p:cNvPr id="15" name="Google Shape;87;p15"/>
          <p:cNvSpPr txBox="1"/>
          <p:nvPr/>
        </p:nvSpPr>
        <p:spPr>
          <a:xfrm>
            <a:off x="2826557" y="3090684"/>
            <a:ext cx="911400" cy="3462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800" b="1">
                <a:solidFill>
                  <a:schemeClr val="dk1"/>
                </a:solidFill>
                <a:latin typeface="Calibri"/>
                <a:ea typeface="Calibri"/>
                <a:cs typeface="Calibri"/>
                <a:sym typeface="Calibri"/>
              </a:rPr>
              <a:t>Projects</a:t>
            </a:r>
            <a:endParaRPr sz="1800" b="1">
              <a:solidFill>
                <a:schemeClr val="dk1"/>
              </a:solidFill>
              <a:latin typeface="Calibri"/>
              <a:ea typeface="Calibri"/>
              <a:cs typeface="Calibri"/>
              <a:sym typeface="Calibri"/>
            </a:endParaRPr>
          </a:p>
        </p:txBody>
      </p:sp>
      <p:sp>
        <p:nvSpPr>
          <p:cNvPr id="16" name="Google Shape;88;p15"/>
          <p:cNvSpPr txBox="1"/>
          <p:nvPr/>
        </p:nvSpPr>
        <p:spPr>
          <a:xfrm>
            <a:off x="5192081" y="1913663"/>
            <a:ext cx="3799500" cy="38088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GB" sz="1400" dirty="0">
                <a:solidFill>
                  <a:schemeClr val="dk1"/>
                </a:solidFill>
                <a:latin typeface="Calibri"/>
                <a:ea typeface="Calibri"/>
                <a:cs typeface="Calibri"/>
                <a:sym typeface="Calibri"/>
              </a:rPr>
              <a:t>An adequate Data or Conceptual Model for </a:t>
            </a:r>
            <a:r>
              <a:rPr lang="en-GB" sz="1400" dirty="0" err="1">
                <a:solidFill>
                  <a:schemeClr val="dk1"/>
                </a:solidFill>
                <a:latin typeface="Calibri"/>
                <a:ea typeface="Calibri"/>
                <a:cs typeface="Calibri"/>
                <a:sym typeface="Calibri"/>
              </a:rPr>
              <a:t>Ris</a:t>
            </a:r>
            <a:r>
              <a:rPr lang="en-GB" sz="1400" dirty="0">
                <a:solidFill>
                  <a:schemeClr val="dk1"/>
                </a:solidFill>
                <a:latin typeface="Calibri"/>
                <a:ea typeface="Calibri"/>
                <a:cs typeface="Calibri"/>
                <a:sym typeface="Calibri"/>
              </a:rPr>
              <a:t> should provide a framework for describing and mapping basic relations that hold between:</a:t>
            </a:r>
            <a:endParaRPr sz="1400" dirty="0"/>
          </a:p>
          <a:p>
            <a:pPr marL="0" marR="0" lvl="0" indent="0" algn="l" rtl="0">
              <a:spcBef>
                <a:spcPts val="0"/>
              </a:spcBef>
              <a:spcAft>
                <a:spcPts val="0"/>
              </a:spcAft>
              <a:buNone/>
            </a:pPr>
            <a:endParaRPr sz="1400" dirty="0">
              <a:solidFill>
                <a:schemeClr val="dk1"/>
              </a:solidFill>
              <a:latin typeface="Calibri"/>
              <a:ea typeface="Calibri"/>
              <a:cs typeface="Calibri"/>
              <a:sym typeface="Calibri"/>
            </a:endParaRPr>
          </a:p>
          <a:p>
            <a:pPr marL="0" marR="0" lvl="0" indent="0" algn="l" rtl="0">
              <a:spcBef>
                <a:spcPts val="0"/>
              </a:spcBef>
              <a:spcAft>
                <a:spcPts val="0"/>
              </a:spcAft>
              <a:buNone/>
            </a:pPr>
            <a:r>
              <a:rPr lang="en-GB" sz="1400" dirty="0">
                <a:solidFill>
                  <a:schemeClr val="dk1"/>
                </a:solidFill>
                <a:latin typeface="Calibri"/>
                <a:ea typeface="Calibri"/>
                <a:cs typeface="Calibri"/>
                <a:sym typeface="Calibri"/>
              </a:rPr>
              <a:t>Services, Actors, Projects, Datasets, Software, Research Infrastructures</a:t>
            </a:r>
            <a:endParaRPr sz="1400" dirty="0"/>
          </a:p>
          <a:p>
            <a:pPr marL="0" marR="0" lvl="0" indent="0" algn="l" rtl="0">
              <a:spcBef>
                <a:spcPts val="0"/>
              </a:spcBef>
              <a:spcAft>
                <a:spcPts val="0"/>
              </a:spcAft>
              <a:buNone/>
            </a:pPr>
            <a:endParaRPr sz="1400" dirty="0">
              <a:solidFill>
                <a:schemeClr val="dk1"/>
              </a:solidFill>
              <a:latin typeface="Calibri"/>
              <a:ea typeface="Calibri"/>
              <a:cs typeface="Calibri"/>
              <a:sym typeface="Calibri"/>
            </a:endParaRPr>
          </a:p>
          <a:p>
            <a:pPr marL="0" marR="0" lvl="0" indent="0" algn="l" rtl="0">
              <a:spcBef>
                <a:spcPts val="0"/>
              </a:spcBef>
              <a:spcAft>
                <a:spcPts val="0"/>
              </a:spcAft>
              <a:buNone/>
            </a:pPr>
            <a:r>
              <a:rPr lang="en-GB" sz="1400" dirty="0">
                <a:solidFill>
                  <a:schemeClr val="dk1"/>
                </a:solidFill>
                <a:latin typeface="Calibri"/>
                <a:ea typeface="Calibri"/>
                <a:cs typeface="Calibri"/>
                <a:sym typeface="Calibri"/>
              </a:rPr>
              <a:t>This will </a:t>
            </a:r>
            <a:r>
              <a:rPr lang="en-GB" sz="1400" b="1" dirty="0">
                <a:solidFill>
                  <a:schemeClr val="dk1"/>
                </a:solidFill>
                <a:latin typeface="Calibri"/>
                <a:ea typeface="Calibri"/>
                <a:cs typeface="Calibri"/>
                <a:sym typeface="Calibri"/>
              </a:rPr>
              <a:t>provide</a:t>
            </a:r>
            <a:r>
              <a:rPr lang="en-GB" sz="1400" dirty="0">
                <a:solidFill>
                  <a:schemeClr val="dk1"/>
                </a:solidFill>
                <a:latin typeface="Calibri"/>
                <a:ea typeface="Calibri"/>
                <a:cs typeface="Calibri"/>
                <a:sym typeface="Calibri"/>
              </a:rPr>
              <a:t> not yet another aggregation but </a:t>
            </a:r>
            <a:r>
              <a:rPr lang="en-GB" sz="1400" b="1" dirty="0">
                <a:solidFill>
                  <a:schemeClr val="dk1"/>
                </a:solidFill>
                <a:latin typeface="Calibri"/>
                <a:ea typeface="Calibri"/>
                <a:cs typeface="Calibri"/>
                <a:sym typeface="Calibri"/>
              </a:rPr>
              <a:t>a picture of the research infrastructure and information integration landscape itself to identify, support and build useful and sustainable aggregations</a:t>
            </a:r>
            <a:r>
              <a:rPr lang="en-GB" sz="1400" dirty="0">
                <a:solidFill>
                  <a:schemeClr val="dk1"/>
                </a:solidFill>
                <a:latin typeface="Calibri"/>
                <a:ea typeface="Calibri"/>
                <a:cs typeface="Calibri"/>
                <a:sym typeface="Calibri"/>
              </a:rPr>
              <a:t>.</a:t>
            </a:r>
            <a:endParaRPr sz="1400" dirty="0"/>
          </a:p>
          <a:p>
            <a:pPr marL="0" marR="0" lvl="0" indent="0" algn="l" rtl="0">
              <a:spcBef>
                <a:spcPts val="0"/>
              </a:spcBef>
              <a:spcAft>
                <a:spcPts val="0"/>
              </a:spcAft>
              <a:buNone/>
            </a:pPr>
            <a:endParaRPr sz="1400" dirty="0">
              <a:solidFill>
                <a:schemeClr val="dk1"/>
              </a:solidFill>
              <a:latin typeface="Calibri"/>
              <a:ea typeface="Calibri"/>
              <a:cs typeface="Calibri"/>
              <a:sym typeface="Calibri"/>
            </a:endParaRPr>
          </a:p>
          <a:p>
            <a:pPr marL="0" marR="0" lvl="0" indent="0" algn="l" rtl="0">
              <a:spcBef>
                <a:spcPts val="0"/>
              </a:spcBef>
              <a:spcAft>
                <a:spcPts val="0"/>
              </a:spcAft>
              <a:buNone/>
            </a:pPr>
            <a:r>
              <a:rPr lang="en-GB" sz="1400" dirty="0">
                <a:solidFill>
                  <a:schemeClr val="dk1"/>
                </a:solidFill>
                <a:latin typeface="Calibri"/>
                <a:ea typeface="Calibri"/>
                <a:cs typeface="Calibri"/>
                <a:sym typeface="Calibri"/>
              </a:rPr>
              <a:t>This picture serves the function of determining what has been integrated, where and by who and gives the ability to plan and manage the continuous activity of multiple integrations for different purposes  </a:t>
            </a:r>
            <a:endParaRPr sz="14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3182916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93;p16"/>
          <p:cNvSpPr/>
          <p:nvPr/>
        </p:nvSpPr>
        <p:spPr>
          <a:xfrm>
            <a:off x="3995936" y="1484784"/>
            <a:ext cx="1253700" cy="374700"/>
          </a:xfrm>
          <a:prstGeom prst="rect">
            <a:avLst/>
          </a:prstGeom>
          <a:solidFill>
            <a:srgbClr val="CCCCCC"/>
          </a:solidFill>
          <a:ln w="9525" cap="flat" cmpd="sng">
            <a:solidFill>
              <a:schemeClr val="dk2"/>
            </a:solidFill>
            <a:prstDash val="solid"/>
            <a:round/>
            <a:headEnd type="none" w="sm" len="sm"/>
            <a:tailEnd type="none" w="sm" len="sm"/>
          </a:ln>
        </p:spPr>
        <p:txBody>
          <a:bodyPr spcFirstLastPara="1" wrap="square" lIns="68550" tIns="68550" rIns="68550" bIns="68550"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E1 CRM Entity</a:t>
            </a:r>
            <a:endParaRPr sz="1100"/>
          </a:p>
        </p:txBody>
      </p:sp>
      <p:sp>
        <p:nvSpPr>
          <p:cNvPr id="3" name="Google Shape;94;p16"/>
          <p:cNvSpPr/>
          <p:nvPr/>
        </p:nvSpPr>
        <p:spPr>
          <a:xfrm>
            <a:off x="954340" y="2015009"/>
            <a:ext cx="1544100" cy="374700"/>
          </a:xfrm>
          <a:prstGeom prst="rect">
            <a:avLst/>
          </a:prstGeom>
          <a:solidFill>
            <a:srgbClr val="6FA8DC"/>
          </a:solidFill>
          <a:ln w="9525" cap="flat" cmpd="sng">
            <a:solidFill>
              <a:schemeClr val="dk2"/>
            </a:solidFill>
            <a:prstDash val="solid"/>
            <a:round/>
            <a:headEnd type="none" w="sm" len="sm"/>
            <a:tailEnd type="none" w="sm" len="sm"/>
          </a:ln>
        </p:spPr>
        <p:txBody>
          <a:bodyPr spcFirstLastPara="1" wrap="square" lIns="68550" tIns="68550" rIns="68550" bIns="68550"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E2 Temporal Entity</a:t>
            </a:r>
            <a:endParaRPr sz="1100"/>
          </a:p>
        </p:txBody>
      </p:sp>
      <p:sp>
        <p:nvSpPr>
          <p:cNvPr id="4" name="Google Shape;95;p16"/>
          <p:cNvSpPr/>
          <p:nvPr/>
        </p:nvSpPr>
        <p:spPr>
          <a:xfrm>
            <a:off x="5518661" y="1987795"/>
            <a:ext cx="1544100" cy="374700"/>
          </a:xfrm>
          <a:prstGeom prst="rect">
            <a:avLst/>
          </a:prstGeom>
          <a:gradFill>
            <a:gsLst>
              <a:gs pos="0">
                <a:srgbClr val="F5A6E5"/>
              </a:gs>
              <a:gs pos="11000">
                <a:srgbClr val="F5A6E5"/>
              </a:gs>
              <a:gs pos="47000">
                <a:srgbClr val="7F6000"/>
              </a:gs>
              <a:gs pos="99000">
                <a:srgbClr val="FEFF02"/>
              </a:gs>
              <a:gs pos="100000">
                <a:srgbClr val="000000"/>
              </a:gs>
            </a:gsLst>
            <a:lin ang="0" scaled="0"/>
          </a:gradFill>
          <a:ln w="9525" cap="flat" cmpd="sng">
            <a:solidFill>
              <a:schemeClr val="dk2"/>
            </a:solidFill>
            <a:prstDash val="solid"/>
            <a:round/>
            <a:headEnd type="none" w="sm" len="sm"/>
            <a:tailEnd type="none" w="sm" len="sm"/>
          </a:ln>
        </p:spPr>
        <p:txBody>
          <a:bodyPr spcFirstLastPara="1" wrap="square" lIns="68550" tIns="68550" rIns="68550" bIns="68550"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E77 Persistent Item</a:t>
            </a:r>
            <a:endParaRPr sz="1100"/>
          </a:p>
        </p:txBody>
      </p:sp>
      <p:sp>
        <p:nvSpPr>
          <p:cNvPr id="5" name="Google Shape;96;p16"/>
          <p:cNvSpPr/>
          <p:nvPr/>
        </p:nvSpPr>
        <p:spPr>
          <a:xfrm>
            <a:off x="3412794" y="2711567"/>
            <a:ext cx="1288200" cy="374700"/>
          </a:xfrm>
          <a:prstGeom prst="rect">
            <a:avLst/>
          </a:prstGeom>
          <a:solidFill>
            <a:srgbClr val="F5A6E5"/>
          </a:solidFill>
          <a:ln w="9525" cap="flat" cmpd="sng">
            <a:solidFill>
              <a:schemeClr val="dk2"/>
            </a:solidFill>
            <a:prstDash val="solid"/>
            <a:round/>
            <a:headEnd type="none" w="sm" len="sm"/>
            <a:tailEnd type="none" w="sm" len="sm"/>
          </a:ln>
        </p:spPr>
        <p:txBody>
          <a:bodyPr spcFirstLastPara="1" wrap="square" lIns="68550" tIns="68550" rIns="68550" bIns="68550"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E39 Actor</a:t>
            </a:r>
            <a:endParaRPr sz="1100"/>
          </a:p>
        </p:txBody>
      </p:sp>
      <p:sp>
        <p:nvSpPr>
          <p:cNvPr id="6" name="Google Shape;97;p16"/>
          <p:cNvSpPr/>
          <p:nvPr/>
        </p:nvSpPr>
        <p:spPr>
          <a:xfrm>
            <a:off x="6361111" y="2697410"/>
            <a:ext cx="1544100" cy="374700"/>
          </a:xfrm>
          <a:prstGeom prst="rect">
            <a:avLst/>
          </a:prstGeom>
          <a:gradFill>
            <a:gsLst>
              <a:gs pos="0">
                <a:srgbClr val="7F6000"/>
              </a:gs>
              <a:gs pos="47000">
                <a:srgbClr val="7F6000"/>
              </a:gs>
              <a:gs pos="99000">
                <a:srgbClr val="FEFF02"/>
              </a:gs>
              <a:gs pos="100000">
                <a:srgbClr val="000000"/>
              </a:gs>
            </a:gsLst>
            <a:lin ang="0" scaled="0"/>
          </a:gradFill>
          <a:ln w="9525" cap="flat" cmpd="sng">
            <a:solidFill>
              <a:schemeClr val="dk2"/>
            </a:solidFill>
            <a:prstDash val="solid"/>
            <a:round/>
            <a:headEnd type="none" w="sm" len="sm"/>
            <a:tailEnd type="none" w="sm" len="sm"/>
          </a:ln>
        </p:spPr>
        <p:txBody>
          <a:bodyPr spcFirstLastPara="1" wrap="square" lIns="68550" tIns="68550" rIns="68550" bIns="68550"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E70 Thing</a:t>
            </a:r>
            <a:endParaRPr sz="1100"/>
          </a:p>
        </p:txBody>
      </p:sp>
      <p:cxnSp>
        <p:nvCxnSpPr>
          <p:cNvPr id="7" name="Google Shape;98;p16"/>
          <p:cNvCxnSpPr>
            <a:stCxn id="3" idx="0"/>
            <a:endCxn id="2" idx="2"/>
          </p:cNvCxnSpPr>
          <p:nvPr/>
        </p:nvCxnSpPr>
        <p:spPr>
          <a:xfrm rot="10800000" flipH="1">
            <a:off x="1726390" y="1859609"/>
            <a:ext cx="2896500" cy="155400"/>
          </a:xfrm>
          <a:prstGeom prst="straightConnector1">
            <a:avLst/>
          </a:prstGeom>
          <a:noFill/>
          <a:ln w="9525" cap="flat" cmpd="sng">
            <a:solidFill>
              <a:schemeClr val="dk2"/>
            </a:solidFill>
            <a:prstDash val="dash"/>
            <a:round/>
            <a:headEnd type="none" w="sm" len="sm"/>
            <a:tailEnd type="triangle" w="lg" len="lg"/>
          </a:ln>
        </p:spPr>
      </p:cxnSp>
      <p:cxnSp>
        <p:nvCxnSpPr>
          <p:cNvPr id="8" name="Google Shape;99;p16"/>
          <p:cNvCxnSpPr>
            <a:stCxn id="4" idx="0"/>
            <a:endCxn id="2" idx="2"/>
          </p:cNvCxnSpPr>
          <p:nvPr/>
        </p:nvCxnSpPr>
        <p:spPr>
          <a:xfrm rot="10800000">
            <a:off x="4622711" y="1859395"/>
            <a:ext cx="1668000" cy="128400"/>
          </a:xfrm>
          <a:prstGeom prst="straightConnector1">
            <a:avLst/>
          </a:prstGeom>
          <a:noFill/>
          <a:ln w="9525" cap="flat" cmpd="sng">
            <a:solidFill>
              <a:schemeClr val="dk2"/>
            </a:solidFill>
            <a:prstDash val="dash"/>
            <a:round/>
            <a:headEnd type="none" w="sm" len="sm"/>
            <a:tailEnd type="triangle" w="lg" len="lg"/>
          </a:ln>
        </p:spPr>
      </p:cxnSp>
      <p:cxnSp>
        <p:nvCxnSpPr>
          <p:cNvPr id="9" name="Google Shape;100;p16"/>
          <p:cNvCxnSpPr>
            <a:stCxn id="5" idx="0"/>
            <a:endCxn id="4" idx="2"/>
          </p:cNvCxnSpPr>
          <p:nvPr/>
        </p:nvCxnSpPr>
        <p:spPr>
          <a:xfrm rot="10800000" flipH="1">
            <a:off x="4056894" y="2362367"/>
            <a:ext cx="2233800" cy="349200"/>
          </a:xfrm>
          <a:prstGeom prst="straightConnector1">
            <a:avLst/>
          </a:prstGeom>
          <a:noFill/>
          <a:ln w="9525" cap="flat" cmpd="sng">
            <a:solidFill>
              <a:schemeClr val="dk2"/>
            </a:solidFill>
            <a:prstDash val="dash"/>
            <a:round/>
            <a:headEnd type="none" w="sm" len="sm"/>
            <a:tailEnd type="triangle" w="lg" len="lg"/>
          </a:ln>
        </p:spPr>
      </p:cxnSp>
      <p:cxnSp>
        <p:nvCxnSpPr>
          <p:cNvPr id="10" name="Google Shape;101;p16"/>
          <p:cNvCxnSpPr>
            <a:stCxn id="6" idx="0"/>
            <a:endCxn id="4" idx="2"/>
          </p:cNvCxnSpPr>
          <p:nvPr/>
        </p:nvCxnSpPr>
        <p:spPr>
          <a:xfrm rot="10800000">
            <a:off x="6290761" y="2362610"/>
            <a:ext cx="842400" cy="334800"/>
          </a:xfrm>
          <a:prstGeom prst="straightConnector1">
            <a:avLst/>
          </a:prstGeom>
          <a:noFill/>
          <a:ln w="9525" cap="flat" cmpd="sng">
            <a:solidFill>
              <a:schemeClr val="dk2"/>
            </a:solidFill>
            <a:prstDash val="dash"/>
            <a:round/>
            <a:headEnd type="none" w="sm" len="sm"/>
            <a:tailEnd type="triangle" w="lg" len="lg"/>
          </a:ln>
        </p:spPr>
      </p:cxnSp>
      <p:sp>
        <p:nvSpPr>
          <p:cNvPr id="11" name="Google Shape;102;p16"/>
          <p:cNvSpPr/>
          <p:nvPr/>
        </p:nvSpPr>
        <p:spPr>
          <a:xfrm>
            <a:off x="936196" y="2697410"/>
            <a:ext cx="1544100" cy="374700"/>
          </a:xfrm>
          <a:prstGeom prst="rect">
            <a:avLst/>
          </a:prstGeom>
          <a:solidFill>
            <a:srgbClr val="6FA8DC"/>
          </a:solidFill>
          <a:ln w="9525" cap="flat" cmpd="sng">
            <a:solidFill>
              <a:schemeClr val="dk2"/>
            </a:solidFill>
            <a:prstDash val="solid"/>
            <a:round/>
            <a:headEnd type="none" w="sm" len="sm"/>
            <a:tailEnd type="none" w="sm" len="sm"/>
          </a:ln>
        </p:spPr>
        <p:txBody>
          <a:bodyPr spcFirstLastPara="1" wrap="square" lIns="68550" tIns="68550" rIns="68550" bIns="68550"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E7 Activity</a:t>
            </a:r>
            <a:endParaRPr sz="1100"/>
          </a:p>
        </p:txBody>
      </p:sp>
      <p:cxnSp>
        <p:nvCxnSpPr>
          <p:cNvPr id="12" name="Google Shape;103;p16"/>
          <p:cNvCxnSpPr>
            <a:stCxn id="11" idx="0"/>
            <a:endCxn id="3" idx="2"/>
          </p:cNvCxnSpPr>
          <p:nvPr/>
        </p:nvCxnSpPr>
        <p:spPr>
          <a:xfrm rot="10800000" flipH="1">
            <a:off x="1708246" y="2389610"/>
            <a:ext cx="18000" cy="307800"/>
          </a:xfrm>
          <a:prstGeom prst="straightConnector1">
            <a:avLst/>
          </a:prstGeom>
          <a:noFill/>
          <a:ln w="9525" cap="flat" cmpd="sng">
            <a:solidFill>
              <a:schemeClr val="dk2"/>
            </a:solidFill>
            <a:prstDash val="dash"/>
            <a:round/>
            <a:headEnd type="none" w="sm" len="sm"/>
            <a:tailEnd type="triangle" w="lg" len="lg"/>
          </a:ln>
        </p:spPr>
      </p:cxnSp>
      <p:sp>
        <p:nvSpPr>
          <p:cNvPr id="13" name="Google Shape;104;p16"/>
          <p:cNvSpPr/>
          <p:nvPr/>
        </p:nvSpPr>
        <p:spPr>
          <a:xfrm>
            <a:off x="5406187" y="3502388"/>
            <a:ext cx="1544100" cy="374700"/>
          </a:xfrm>
          <a:prstGeom prst="rect">
            <a:avLst/>
          </a:prstGeom>
          <a:solidFill>
            <a:srgbClr val="7F6000"/>
          </a:solidFill>
          <a:ln w="9525" cap="flat" cmpd="sng">
            <a:solidFill>
              <a:schemeClr val="dk2"/>
            </a:solidFill>
            <a:prstDash val="solid"/>
            <a:round/>
            <a:headEnd type="none" w="sm" len="sm"/>
            <a:tailEnd type="none" w="sm" len="sm"/>
          </a:ln>
        </p:spPr>
        <p:txBody>
          <a:bodyPr spcFirstLastPara="1" wrap="square" lIns="68550" tIns="68550" rIns="68550" bIns="68550"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E24 Physical Man Made Thing</a:t>
            </a:r>
            <a:endParaRPr sz="1100"/>
          </a:p>
        </p:txBody>
      </p:sp>
      <p:sp>
        <p:nvSpPr>
          <p:cNvPr id="14" name="Google Shape;105;p16"/>
          <p:cNvSpPr/>
          <p:nvPr/>
        </p:nvSpPr>
        <p:spPr>
          <a:xfrm>
            <a:off x="7111033" y="3511460"/>
            <a:ext cx="1544100" cy="374700"/>
          </a:xfrm>
          <a:prstGeom prst="rect">
            <a:avLst/>
          </a:prstGeom>
          <a:solidFill>
            <a:srgbClr val="FEFF02"/>
          </a:solidFill>
          <a:ln w="9525" cap="flat" cmpd="sng">
            <a:solidFill>
              <a:schemeClr val="dk2"/>
            </a:solidFill>
            <a:prstDash val="solid"/>
            <a:round/>
            <a:headEnd type="none" w="sm" len="sm"/>
            <a:tailEnd type="none" w="sm" len="sm"/>
          </a:ln>
        </p:spPr>
        <p:txBody>
          <a:bodyPr spcFirstLastPara="1" wrap="square" lIns="68550" tIns="68550" rIns="68550" bIns="68550"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D1 Digital Object</a:t>
            </a:r>
            <a:endParaRPr sz="1100"/>
          </a:p>
        </p:txBody>
      </p:sp>
      <p:cxnSp>
        <p:nvCxnSpPr>
          <p:cNvPr id="15" name="Google Shape;106;p16"/>
          <p:cNvCxnSpPr>
            <a:stCxn id="13" idx="0"/>
            <a:endCxn id="6" idx="2"/>
          </p:cNvCxnSpPr>
          <p:nvPr/>
        </p:nvCxnSpPr>
        <p:spPr>
          <a:xfrm rot="10800000" flipH="1">
            <a:off x="6178237" y="3072188"/>
            <a:ext cx="954900" cy="430200"/>
          </a:xfrm>
          <a:prstGeom prst="straightConnector1">
            <a:avLst/>
          </a:prstGeom>
          <a:noFill/>
          <a:ln w="9525" cap="flat" cmpd="sng">
            <a:solidFill>
              <a:schemeClr val="dk2"/>
            </a:solidFill>
            <a:prstDash val="dash"/>
            <a:round/>
            <a:headEnd type="none" w="sm" len="sm"/>
            <a:tailEnd type="triangle" w="lg" len="lg"/>
          </a:ln>
        </p:spPr>
      </p:cxnSp>
      <p:cxnSp>
        <p:nvCxnSpPr>
          <p:cNvPr id="16" name="Google Shape;107;p16"/>
          <p:cNvCxnSpPr>
            <a:stCxn id="14" idx="0"/>
            <a:endCxn id="6" idx="2"/>
          </p:cNvCxnSpPr>
          <p:nvPr/>
        </p:nvCxnSpPr>
        <p:spPr>
          <a:xfrm rot="10800000">
            <a:off x="7133083" y="3071960"/>
            <a:ext cx="750000" cy="439500"/>
          </a:xfrm>
          <a:prstGeom prst="straightConnector1">
            <a:avLst/>
          </a:prstGeom>
          <a:noFill/>
          <a:ln w="9525" cap="flat" cmpd="sng">
            <a:solidFill>
              <a:schemeClr val="dk2"/>
            </a:solidFill>
            <a:prstDash val="dash"/>
            <a:round/>
            <a:headEnd type="none" w="sm" len="sm"/>
            <a:tailEnd type="triangle" w="lg" len="lg"/>
          </a:ln>
        </p:spPr>
      </p:cxnSp>
      <p:sp>
        <p:nvSpPr>
          <p:cNvPr id="17" name="Google Shape;108;p16"/>
          <p:cNvSpPr/>
          <p:nvPr/>
        </p:nvSpPr>
        <p:spPr>
          <a:xfrm>
            <a:off x="6380495" y="4936791"/>
            <a:ext cx="1253700" cy="374700"/>
          </a:xfrm>
          <a:prstGeom prst="rect">
            <a:avLst/>
          </a:prstGeom>
          <a:solidFill>
            <a:srgbClr val="FEFF02"/>
          </a:solidFill>
          <a:ln w="9525" cap="flat" cmpd="sng">
            <a:solidFill>
              <a:schemeClr val="dk2"/>
            </a:solidFill>
            <a:prstDash val="solid"/>
            <a:round/>
            <a:headEnd type="none" w="sm" len="sm"/>
            <a:tailEnd type="none" w="sm" len="sm"/>
          </a:ln>
        </p:spPr>
        <p:txBody>
          <a:bodyPr spcFirstLastPara="1" wrap="square" lIns="51425" tIns="51425" rIns="51425" bIns="51425"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PE18 Dataset</a:t>
            </a:r>
            <a:endParaRPr sz="1100"/>
          </a:p>
        </p:txBody>
      </p:sp>
      <p:cxnSp>
        <p:nvCxnSpPr>
          <p:cNvPr id="18" name="Google Shape;109;p16"/>
          <p:cNvCxnSpPr>
            <a:stCxn id="17" idx="0"/>
            <a:endCxn id="14" idx="2"/>
          </p:cNvCxnSpPr>
          <p:nvPr/>
        </p:nvCxnSpPr>
        <p:spPr>
          <a:xfrm rot="10800000" flipH="1">
            <a:off x="7007345" y="3886191"/>
            <a:ext cx="875700" cy="1050600"/>
          </a:xfrm>
          <a:prstGeom prst="straightConnector1">
            <a:avLst/>
          </a:prstGeom>
          <a:solidFill>
            <a:srgbClr val="FEFF02"/>
          </a:solidFill>
          <a:ln w="9525" cap="flat" cmpd="sng">
            <a:solidFill>
              <a:schemeClr val="dk2"/>
            </a:solidFill>
            <a:prstDash val="dash"/>
            <a:round/>
            <a:headEnd type="none" w="sm" len="sm"/>
            <a:tailEnd type="triangle" w="lg" len="lg"/>
          </a:ln>
        </p:spPr>
      </p:cxnSp>
      <p:sp>
        <p:nvSpPr>
          <p:cNvPr id="19" name="Google Shape;110;p16"/>
          <p:cNvSpPr/>
          <p:nvPr/>
        </p:nvSpPr>
        <p:spPr>
          <a:xfrm>
            <a:off x="7749918" y="4931137"/>
            <a:ext cx="1253700" cy="3747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51425" tIns="51425" rIns="51425" bIns="51425"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D14 Software</a:t>
            </a:r>
            <a:endParaRPr sz="1100"/>
          </a:p>
        </p:txBody>
      </p:sp>
      <p:cxnSp>
        <p:nvCxnSpPr>
          <p:cNvPr id="20" name="Google Shape;111;p16"/>
          <p:cNvCxnSpPr>
            <a:stCxn id="19" idx="0"/>
            <a:endCxn id="14" idx="2"/>
          </p:cNvCxnSpPr>
          <p:nvPr/>
        </p:nvCxnSpPr>
        <p:spPr>
          <a:xfrm rot="10800000">
            <a:off x="7882968" y="3886237"/>
            <a:ext cx="493800" cy="1044900"/>
          </a:xfrm>
          <a:prstGeom prst="straightConnector1">
            <a:avLst/>
          </a:prstGeom>
          <a:noFill/>
          <a:ln w="9525" cap="flat" cmpd="sng">
            <a:solidFill>
              <a:schemeClr val="dk2"/>
            </a:solidFill>
            <a:prstDash val="dash"/>
            <a:round/>
            <a:headEnd type="none" w="sm" len="sm"/>
            <a:tailEnd type="triangle" w="lg" len="lg"/>
          </a:ln>
        </p:spPr>
      </p:cxnSp>
      <p:sp>
        <p:nvSpPr>
          <p:cNvPr id="21" name="Google Shape;112;p16"/>
          <p:cNvSpPr/>
          <p:nvPr/>
        </p:nvSpPr>
        <p:spPr>
          <a:xfrm>
            <a:off x="276085" y="3442468"/>
            <a:ext cx="1253700" cy="374700"/>
          </a:xfrm>
          <a:prstGeom prst="rect">
            <a:avLst/>
          </a:prstGeom>
          <a:solidFill>
            <a:srgbClr val="6FA8DC"/>
          </a:solidFill>
          <a:ln w="9525" cap="flat" cmpd="sng">
            <a:solidFill>
              <a:schemeClr val="dk2"/>
            </a:solidFill>
            <a:prstDash val="solid"/>
            <a:round/>
            <a:headEnd type="none" w="sm" len="sm"/>
            <a:tailEnd type="none" w="sm" len="sm"/>
          </a:ln>
        </p:spPr>
        <p:txBody>
          <a:bodyPr spcFirstLastPara="1" wrap="square" lIns="51425" tIns="51425" rIns="51425" bIns="51425"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PE1 Service</a:t>
            </a:r>
            <a:endParaRPr sz="1100"/>
          </a:p>
        </p:txBody>
      </p:sp>
      <p:cxnSp>
        <p:nvCxnSpPr>
          <p:cNvPr id="22" name="Google Shape;113;p16"/>
          <p:cNvCxnSpPr>
            <a:stCxn id="21" idx="0"/>
            <a:endCxn id="11" idx="2"/>
          </p:cNvCxnSpPr>
          <p:nvPr/>
        </p:nvCxnSpPr>
        <p:spPr>
          <a:xfrm rot="10800000" flipH="1">
            <a:off x="902935" y="3071968"/>
            <a:ext cx="805200" cy="370500"/>
          </a:xfrm>
          <a:prstGeom prst="straightConnector1">
            <a:avLst/>
          </a:prstGeom>
          <a:noFill/>
          <a:ln w="9525" cap="flat" cmpd="sng">
            <a:solidFill>
              <a:schemeClr val="dk2"/>
            </a:solidFill>
            <a:prstDash val="dash"/>
            <a:round/>
            <a:headEnd type="none" w="sm" len="sm"/>
            <a:tailEnd type="triangle" w="lg" len="lg"/>
          </a:ln>
        </p:spPr>
      </p:cxnSp>
      <p:sp>
        <p:nvSpPr>
          <p:cNvPr id="23" name="Google Shape;114;p16"/>
          <p:cNvSpPr/>
          <p:nvPr/>
        </p:nvSpPr>
        <p:spPr>
          <a:xfrm>
            <a:off x="3433147" y="3435824"/>
            <a:ext cx="1253700" cy="374700"/>
          </a:xfrm>
          <a:prstGeom prst="rect">
            <a:avLst/>
          </a:prstGeom>
          <a:solidFill>
            <a:srgbClr val="F5A6E5"/>
          </a:solidFill>
          <a:ln w="9525" cap="flat" cmpd="sng">
            <a:solidFill>
              <a:schemeClr val="dk2"/>
            </a:solidFill>
            <a:prstDash val="solid"/>
            <a:round/>
            <a:headEnd type="none" w="sm" len="sm"/>
            <a:tailEnd type="none" w="sm" len="sm"/>
          </a:ln>
        </p:spPr>
        <p:txBody>
          <a:bodyPr spcFirstLastPara="1" wrap="square" lIns="51425" tIns="51425" rIns="51425" bIns="51425"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PE34 Team</a:t>
            </a:r>
            <a:endParaRPr sz="1100"/>
          </a:p>
        </p:txBody>
      </p:sp>
      <p:cxnSp>
        <p:nvCxnSpPr>
          <p:cNvPr id="24" name="Google Shape;115;p16"/>
          <p:cNvCxnSpPr>
            <a:stCxn id="23" idx="0"/>
            <a:endCxn id="5" idx="2"/>
          </p:cNvCxnSpPr>
          <p:nvPr/>
        </p:nvCxnSpPr>
        <p:spPr>
          <a:xfrm rot="10800000">
            <a:off x="4056997" y="3086324"/>
            <a:ext cx="3000" cy="349500"/>
          </a:xfrm>
          <a:prstGeom prst="straightConnector1">
            <a:avLst/>
          </a:prstGeom>
          <a:noFill/>
          <a:ln w="9525" cap="flat" cmpd="sng">
            <a:solidFill>
              <a:schemeClr val="dk2"/>
            </a:solidFill>
            <a:prstDash val="dash"/>
            <a:round/>
            <a:headEnd type="none" w="sm" len="sm"/>
            <a:tailEnd type="triangle" w="lg" len="lg"/>
          </a:ln>
        </p:spPr>
      </p:cxnSp>
      <p:sp>
        <p:nvSpPr>
          <p:cNvPr id="25" name="Google Shape;116;p16"/>
          <p:cNvSpPr/>
          <p:nvPr/>
        </p:nvSpPr>
        <p:spPr>
          <a:xfrm>
            <a:off x="1832856" y="3434517"/>
            <a:ext cx="1253700" cy="374700"/>
          </a:xfrm>
          <a:prstGeom prst="rect">
            <a:avLst/>
          </a:prstGeom>
          <a:solidFill>
            <a:srgbClr val="6FA8DC"/>
          </a:solidFill>
          <a:ln w="9525" cap="flat" cmpd="sng">
            <a:solidFill>
              <a:schemeClr val="dk2"/>
            </a:solidFill>
            <a:prstDash val="solid"/>
            <a:round/>
            <a:headEnd type="none" w="sm" len="sm"/>
            <a:tailEnd type="none" w="sm" len="sm"/>
          </a:ln>
        </p:spPr>
        <p:txBody>
          <a:bodyPr spcFirstLastPara="1" wrap="square" lIns="51425" tIns="51425" rIns="51425" bIns="51425"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PE35 Project</a:t>
            </a:r>
            <a:endParaRPr sz="1100"/>
          </a:p>
        </p:txBody>
      </p:sp>
      <p:sp>
        <p:nvSpPr>
          <p:cNvPr id="26" name="Google Shape;117;p16"/>
          <p:cNvSpPr/>
          <p:nvPr/>
        </p:nvSpPr>
        <p:spPr>
          <a:xfrm>
            <a:off x="1838299" y="4111246"/>
            <a:ext cx="1253700" cy="374700"/>
          </a:xfrm>
          <a:prstGeom prst="rect">
            <a:avLst/>
          </a:prstGeom>
          <a:solidFill>
            <a:srgbClr val="6FA8DC"/>
          </a:solidFill>
          <a:ln w="9525" cap="flat" cmpd="sng">
            <a:solidFill>
              <a:schemeClr val="dk2"/>
            </a:solidFill>
            <a:prstDash val="solid"/>
            <a:round/>
            <a:headEnd type="none" w="sm" len="sm"/>
            <a:tailEnd type="none" w="sm" len="sm"/>
          </a:ln>
        </p:spPr>
        <p:txBody>
          <a:bodyPr spcFirstLastPara="1" wrap="square" lIns="51425" tIns="51425" rIns="51425" bIns="51425"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PE26 RI Project</a:t>
            </a:r>
            <a:endParaRPr sz="1100"/>
          </a:p>
        </p:txBody>
      </p:sp>
      <p:cxnSp>
        <p:nvCxnSpPr>
          <p:cNvPr id="27" name="Google Shape;118;p16"/>
          <p:cNvCxnSpPr>
            <a:stCxn id="26" idx="0"/>
            <a:endCxn id="25" idx="2"/>
          </p:cNvCxnSpPr>
          <p:nvPr/>
        </p:nvCxnSpPr>
        <p:spPr>
          <a:xfrm rot="10800000">
            <a:off x="2459749" y="3809146"/>
            <a:ext cx="5400" cy="302100"/>
          </a:xfrm>
          <a:prstGeom prst="straightConnector1">
            <a:avLst/>
          </a:prstGeom>
          <a:noFill/>
          <a:ln w="9525" cap="flat" cmpd="sng">
            <a:solidFill>
              <a:schemeClr val="dk2"/>
            </a:solidFill>
            <a:prstDash val="dash"/>
            <a:round/>
            <a:headEnd type="none" w="sm" len="sm"/>
            <a:tailEnd type="triangle" w="lg" len="lg"/>
          </a:ln>
        </p:spPr>
      </p:cxnSp>
      <p:sp>
        <p:nvSpPr>
          <p:cNvPr id="28" name="Google Shape;119;p16"/>
          <p:cNvSpPr/>
          <p:nvPr/>
        </p:nvSpPr>
        <p:spPr>
          <a:xfrm>
            <a:off x="3420447" y="4094409"/>
            <a:ext cx="1253700" cy="374700"/>
          </a:xfrm>
          <a:prstGeom prst="rect">
            <a:avLst/>
          </a:prstGeom>
          <a:solidFill>
            <a:srgbClr val="F5A6E5"/>
          </a:solidFill>
          <a:ln w="9525" cap="flat" cmpd="sng">
            <a:solidFill>
              <a:schemeClr val="dk2"/>
            </a:solidFill>
            <a:prstDash val="solid"/>
            <a:round/>
            <a:headEnd type="none" w="sm" len="sm"/>
            <a:tailEnd type="none" w="sm" len="sm"/>
          </a:ln>
        </p:spPr>
        <p:txBody>
          <a:bodyPr spcFirstLastPara="1" wrap="square" lIns="51425" tIns="51425" rIns="51425" bIns="51425"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PE25 RI Consortium</a:t>
            </a:r>
            <a:endParaRPr sz="1100"/>
          </a:p>
        </p:txBody>
      </p:sp>
      <p:cxnSp>
        <p:nvCxnSpPr>
          <p:cNvPr id="29" name="Google Shape;120;p16"/>
          <p:cNvCxnSpPr>
            <a:stCxn id="28" idx="0"/>
            <a:endCxn id="23" idx="2"/>
          </p:cNvCxnSpPr>
          <p:nvPr/>
        </p:nvCxnSpPr>
        <p:spPr>
          <a:xfrm rot="10800000" flipH="1">
            <a:off x="4047297" y="3810609"/>
            <a:ext cx="12600" cy="283800"/>
          </a:xfrm>
          <a:prstGeom prst="straightConnector1">
            <a:avLst/>
          </a:prstGeom>
          <a:noFill/>
          <a:ln w="9525" cap="flat" cmpd="sng">
            <a:solidFill>
              <a:schemeClr val="dk2"/>
            </a:solidFill>
            <a:prstDash val="dash"/>
            <a:round/>
            <a:headEnd type="none" w="sm" len="sm"/>
            <a:tailEnd type="triangle" w="lg" len="lg"/>
          </a:ln>
        </p:spPr>
      </p:cxnSp>
      <p:sp>
        <p:nvSpPr>
          <p:cNvPr id="30" name="Google Shape;121;p16"/>
          <p:cNvSpPr/>
          <p:nvPr/>
        </p:nvSpPr>
        <p:spPr>
          <a:xfrm>
            <a:off x="3637294" y="4905947"/>
            <a:ext cx="1253700" cy="374700"/>
          </a:xfrm>
          <a:prstGeom prst="rect">
            <a:avLst/>
          </a:prstGeom>
          <a:solidFill>
            <a:srgbClr val="FEFF02"/>
          </a:solidFill>
          <a:ln w="9525" cap="flat" cmpd="sng">
            <a:solidFill>
              <a:schemeClr val="dk2"/>
            </a:solidFill>
            <a:prstDash val="solid"/>
            <a:round/>
            <a:headEnd type="none" w="sm" len="sm"/>
            <a:tailEnd type="none" w="sm" len="sm"/>
          </a:ln>
        </p:spPr>
        <p:txBody>
          <a:bodyPr spcFirstLastPara="1" wrap="square" lIns="51425" tIns="51425" rIns="51425" bIns="51425"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PE19 Persistent Digital Object</a:t>
            </a:r>
            <a:endParaRPr sz="1100"/>
          </a:p>
        </p:txBody>
      </p:sp>
      <p:sp>
        <p:nvSpPr>
          <p:cNvPr id="31" name="Google Shape;122;p16"/>
          <p:cNvSpPr/>
          <p:nvPr/>
        </p:nvSpPr>
        <p:spPr>
          <a:xfrm>
            <a:off x="5006718" y="4918436"/>
            <a:ext cx="1253700" cy="3747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51425" tIns="51425" rIns="51425" bIns="51425" anchor="ctr" anchorCtr="0">
            <a:noAutofit/>
          </a:bodyPr>
          <a:lstStyle/>
          <a:p>
            <a:pPr marL="0" marR="0" lvl="0" indent="0" algn="l" rtl="0">
              <a:spcBef>
                <a:spcPts val="0"/>
              </a:spcBef>
              <a:spcAft>
                <a:spcPts val="0"/>
              </a:spcAft>
              <a:buNone/>
            </a:pPr>
            <a:r>
              <a:rPr lang="en-GB" sz="900">
                <a:solidFill>
                  <a:schemeClr val="dk1"/>
                </a:solidFill>
                <a:latin typeface="Calibri"/>
                <a:ea typeface="Calibri"/>
                <a:cs typeface="Calibri"/>
                <a:sym typeface="Calibri"/>
              </a:rPr>
              <a:t>PE20 Volatile Digital Object</a:t>
            </a:r>
            <a:endParaRPr sz="1100"/>
          </a:p>
        </p:txBody>
      </p:sp>
      <p:cxnSp>
        <p:nvCxnSpPr>
          <p:cNvPr id="32" name="Google Shape;123;p16"/>
          <p:cNvCxnSpPr>
            <a:stCxn id="31" idx="0"/>
            <a:endCxn id="14" idx="2"/>
          </p:cNvCxnSpPr>
          <p:nvPr/>
        </p:nvCxnSpPr>
        <p:spPr>
          <a:xfrm rot="10800000" flipH="1">
            <a:off x="5633568" y="3886136"/>
            <a:ext cx="2249400" cy="1032300"/>
          </a:xfrm>
          <a:prstGeom prst="straightConnector1">
            <a:avLst/>
          </a:prstGeom>
          <a:solidFill>
            <a:srgbClr val="FEFF02"/>
          </a:solidFill>
          <a:ln w="9525" cap="flat" cmpd="sng">
            <a:solidFill>
              <a:schemeClr val="dk2"/>
            </a:solidFill>
            <a:prstDash val="dash"/>
            <a:round/>
            <a:headEnd type="none" w="sm" len="sm"/>
            <a:tailEnd type="triangle" w="lg" len="lg"/>
          </a:ln>
        </p:spPr>
      </p:cxnSp>
      <p:cxnSp>
        <p:nvCxnSpPr>
          <p:cNvPr id="33" name="Google Shape;124;p16"/>
          <p:cNvCxnSpPr>
            <a:stCxn id="30" idx="0"/>
            <a:endCxn id="14" idx="2"/>
          </p:cNvCxnSpPr>
          <p:nvPr/>
        </p:nvCxnSpPr>
        <p:spPr>
          <a:xfrm rot="10800000" flipH="1">
            <a:off x="4264144" y="3886247"/>
            <a:ext cx="3618900" cy="1019700"/>
          </a:xfrm>
          <a:prstGeom prst="straightConnector1">
            <a:avLst/>
          </a:prstGeom>
          <a:solidFill>
            <a:srgbClr val="FEFF02"/>
          </a:solidFill>
          <a:ln w="9525" cap="flat" cmpd="sng">
            <a:solidFill>
              <a:schemeClr val="dk2"/>
            </a:solidFill>
            <a:prstDash val="dash"/>
            <a:round/>
            <a:headEnd type="none" w="sm" len="sm"/>
            <a:tailEnd type="triangle" w="lg" len="lg"/>
          </a:ln>
        </p:spPr>
      </p:cxnSp>
      <p:sp>
        <p:nvSpPr>
          <p:cNvPr id="34" name="Google Shape;125;p16"/>
          <p:cNvSpPr txBox="1">
            <a:spLocks noGrp="1"/>
          </p:cNvSpPr>
          <p:nvPr>
            <p:ph type="title"/>
          </p:nvPr>
        </p:nvSpPr>
        <p:spPr>
          <a:xfrm>
            <a:off x="179512" y="332656"/>
            <a:ext cx="8520600" cy="626100"/>
          </a:xfrm>
          <a:prstGeom prst="rect">
            <a:avLst/>
          </a:prstGeom>
          <a:noFill/>
          <a:ln>
            <a:noFill/>
          </a:ln>
        </p:spPr>
        <p:txBody>
          <a:bodyPr spcFirstLastPara="1" wrap="square" lIns="68575" tIns="68575" rIns="68575" bIns="68575" anchor="t" anchorCtr="0">
            <a:noAutofit/>
          </a:bodyPr>
          <a:lstStyle/>
          <a:p>
            <a:pPr marL="0" marR="0" lvl="0" indent="0" algn="ctr" rtl="0">
              <a:lnSpc>
                <a:spcPct val="90000"/>
              </a:lnSpc>
              <a:spcBef>
                <a:spcPts val="0"/>
              </a:spcBef>
              <a:spcAft>
                <a:spcPts val="0"/>
              </a:spcAft>
              <a:buClr>
                <a:srgbClr val="444444"/>
              </a:buClr>
              <a:buSzPts val="1800"/>
              <a:buFont typeface="Raleway"/>
              <a:buNone/>
            </a:pPr>
            <a:r>
              <a:rPr lang="en-GB" sz="1800" b="1" i="0" u="none" strike="noStrike" cap="none" dirty="0">
                <a:solidFill>
                  <a:srgbClr val="444444"/>
                </a:solidFill>
                <a:latin typeface="Raleway"/>
                <a:ea typeface="Raleway"/>
                <a:cs typeface="Raleway"/>
                <a:sym typeface="Raleway"/>
              </a:rPr>
              <a:t>PE Model Top Level</a:t>
            </a:r>
            <a:endParaRPr sz="1800" b="1" i="0" u="none" strike="noStrike" cap="none" dirty="0">
              <a:solidFill>
                <a:srgbClr val="444444"/>
              </a:solidFill>
              <a:latin typeface="Raleway"/>
              <a:ea typeface="Raleway"/>
              <a:cs typeface="Raleway"/>
              <a:sym typeface="Raleway"/>
            </a:endParaRPr>
          </a:p>
        </p:txBody>
      </p:sp>
    </p:spTree>
    <p:extLst>
      <p:ext uri="{BB962C8B-B14F-4D97-AF65-F5344CB8AC3E}">
        <p14:creationId xmlns:p14="http://schemas.microsoft.com/office/powerpoint/2010/main" val="43182916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30;p17"/>
          <p:cNvSpPr txBox="1">
            <a:spLocks noGrp="1"/>
          </p:cNvSpPr>
          <p:nvPr>
            <p:ph type="title"/>
          </p:nvPr>
        </p:nvSpPr>
        <p:spPr>
          <a:xfrm>
            <a:off x="323528" y="332656"/>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err="1"/>
              <a:t>Parthenos</a:t>
            </a:r>
            <a:r>
              <a:rPr lang="en-GB" dirty="0"/>
              <a:t> Integration Strategy / Architecture</a:t>
            </a:r>
            <a:endParaRPr dirty="0"/>
          </a:p>
        </p:txBody>
      </p:sp>
      <p:pic>
        <p:nvPicPr>
          <p:cNvPr id="3" name="Google Shape;131;p17"/>
          <p:cNvPicPr preferRelativeResize="0"/>
          <p:nvPr/>
        </p:nvPicPr>
        <p:blipFill rotWithShape="1">
          <a:blip r:embed="rId2">
            <a:alphaModFix/>
          </a:blip>
          <a:srcRect l="1058"/>
          <a:stretch/>
        </p:blipFill>
        <p:spPr>
          <a:xfrm>
            <a:off x="1547664" y="1268760"/>
            <a:ext cx="5472608" cy="4896544"/>
          </a:xfrm>
          <a:prstGeom prst="rect">
            <a:avLst/>
          </a:prstGeom>
          <a:noFill/>
          <a:ln>
            <a:noFill/>
          </a:ln>
        </p:spPr>
      </p:pic>
    </p:spTree>
    <p:extLst>
      <p:ext uri="{BB962C8B-B14F-4D97-AF65-F5344CB8AC3E}">
        <p14:creationId xmlns:p14="http://schemas.microsoft.com/office/powerpoint/2010/main" val="43182916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36;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What’s the Thesauri Angle?</a:t>
            </a:r>
            <a:endParaRPr dirty="0"/>
          </a:p>
        </p:txBody>
      </p:sp>
      <p:sp>
        <p:nvSpPr>
          <p:cNvPr id="3" name="Google Shape;137;p18"/>
          <p:cNvSpPr txBox="1">
            <a:spLocks/>
          </p:cNvSpPr>
          <p:nvPr/>
        </p:nvSpPr>
        <p:spPr>
          <a:xfrm>
            <a:off x="323528" y="1484784"/>
            <a:ext cx="3738000" cy="3416400"/>
          </a:xfrm>
          <a:prstGeom prst="rect">
            <a:avLst/>
          </a:prstGeom>
        </p:spPr>
        <p:txBody>
          <a:bodyPr spcFirstLastPara="1" vert="horz" wrap="square" lIns="91425" tIns="91425" rIns="91425" bIns="91425" rtlCol="0" anchor="t" anchorCtr="0">
            <a:noAutofit/>
          </a:bodyPr>
          <a:lstStyle>
            <a:lvl1pPr marL="342900" indent="-342900" algn="l" defTabSz="914400" rtl="0" eaLnBrk="1" latinLnBrk="0" hangingPunct="1">
              <a:spcBef>
                <a:spcPct val="20000"/>
              </a:spcBef>
              <a:buClr>
                <a:schemeClr val="accent1">
                  <a:lumMod val="75000"/>
                </a:schemeClr>
              </a:buClr>
              <a:buSzPct val="120000"/>
              <a:buFont typeface="Arial" panose="020B0604020202020204" pitchFamily="34" charset="0"/>
              <a:buChar char="•"/>
              <a:defRPr sz="2000" kern="1200">
                <a:solidFill>
                  <a:schemeClr val="tx1"/>
                </a:solidFill>
                <a:latin typeface="+mn-lt"/>
                <a:ea typeface="+mn-ea"/>
                <a:cs typeface="+mn-cs"/>
              </a:defRPr>
            </a:lvl1pPr>
            <a:lvl2pPr marL="800100" indent="-342900" algn="l" defTabSz="914400" rtl="0" eaLnBrk="1" latinLnBrk="0" hangingPunct="1">
              <a:spcBef>
                <a:spcPct val="20000"/>
              </a:spcBef>
              <a:buClr>
                <a:schemeClr val="tx2">
                  <a:lumMod val="60000"/>
                  <a:lumOff val="40000"/>
                </a:schemeClr>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lumMod val="40000"/>
                  <a:lumOff val="60000"/>
                </a:schemeClr>
              </a:buClr>
              <a:buSzPct val="8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tx2">
                  <a:lumMod val="40000"/>
                  <a:lumOff val="60000"/>
                </a:schemeClr>
              </a:buClr>
              <a:buSzPct val="70000"/>
              <a:buFont typeface="Arial" panose="020B0604020202020204" pitchFamily="34" charset="0"/>
              <a:buChar char="•"/>
              <a:defRPr sz="2000" kern="1200">
                <a:solidFill>
                  <a:schemeClr val="tx1"/>
                </a:solidFill>
                <a:latin typeface="+mn-lt"/>
                <a:ea typeface="+mn-ea"/>
                <a:cs typeface="+mn-cs"/>
              </a:defRPr>
            </a:lvl4pPr>
            <a:lvl5pPr marL="2171700" indent="-342900" algn="l" defTabSz="914400" rtl="0" eaLnBrk="1" latinLnBrk="0" hangingPunct="1">
              <a:spcBef>
                <a:spcPct val="20000"/>
              </a:spcBef>
              <a:buClr>
                <a:schemeClr val="tx2">
                  <a:lumMod val="40000"/>
                  <a:lumOff val="60000"/>
                </a:schemeClr>
              </a:buClr>
              <a:buSzPct val="6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GB" dirty="0" smtClean="0"/>
              <a:t>To have a functional dataset for the registry we need not just a common conceptual schema but to have </a:t>
            </a:r>
            <a:r>
              <a:rPr lang="en-GB" b="1" dirty="0" smtClean="0"/>
              <a:t>minimal metadata </a:t>
            </a:r>
            <a:r>
              <a:rPr lang="en-GB" dirty="0" smtClean="0"/>
              <a:t>and </a:t>
            </a:r>
            <a:r>
              <a:rPr lang="en-GB" b="1" dirty="0" smtClean="0"/>
              <a:t>common categories</a:t>
            </a:r>
            <a:r>
              <a:rPr lang="en-GB" dirty="0" smtClean="0"/>
              <a:t>.</a:t>
            </a:r>
          </a:p>
          <a:p>
            <a:pPr marL="0" indent="0">
              <a:spcBef>
                <a:spcPts val="1600"/>
              </a:spcBef>
              <a:buFont typeface="Arial" panose="020B0604020202020204" pitchFamily="34" charset="0"/>
              <a:buNone/>
            </a:pPr>
            <a:r>
              <a:rPr lang="en-GB" dirty="0" smtClean="0"/>
              <a:t>Therefore, </a:t>
            </a:r>
            <a:r>
              <a:rPr lang="en-GB" u="sng" dirty="0" smtClean="0"/>
              <a:t>we need thesauri</a:t>
            </a:r>
          </a:p>
          <a:p>
            <a:pPr marL="0" indent="0">
              <a:spcBef>
                <a:spcPts val="1600"/>
              </a:spcBef>
              <a:buFont typeface="Arial" panose="020B0604020202020204" pitchFamily="34" charset="0"/>
              <a:buNone/>
            </a:pPr>
            <a:r>
              <a:rPr lang="en-GB" b="1" dirty="0" smtClean="0"/>
              <a:t>But</a:t>
            </a:r>
          </a:p>
          <a:p>
            <a:pPr marL="0" indent="0">
              <a:spcBef>
                <a:spcPts val="1600"/>
              </a:spcBef>
              <a:spcAft>
                <a:spcPts val="1600"/>
              </a:spcAft>
              <a:buFont typeface="Arial" panose="020B0604020202020204" pitchFamily="34" charset="0"/>
              <a:buNone/>
            </a:pPr>
            <a:r>
              <a:rPr lang="en-GB" b="1" dirty="0" smtClean="0"/>
              <a:t>Each RI</a:t>
            </a:r>
            <a:r>
              <a:rPr lang="en-GB" dirty="0" smtClean="0"/>
              <a:t> comes a different discipline, country and background </a:t>
            </a:r>
            <a:r>
              <a:rPr lang="en-GB" b="1" dirty="0" smtClean="0"/>
              <a:t>using different thesauri</a:t>
            </a:r>
            <a:r>
              <a:rPr lang="en-GB" dirty="0" smtClean="0"/>
              <a:t>.</a:t>
            </a:r>
            <a:endParaRPr lang="en-GB" dirty="0"/>
          </a:p>
        </p:txBody>
      </p:sp>
      <p:pic>
        <p:nvPicPr>
          <p:cNvPr id="4" name="Google Shape;138;p18"/>
          <p:cNvPicPr preferRelativeResize="0"/>
          <p:nvPr/>
        </p:nvPicPr>
        <p:blipFill>
          <a:blip r:embed="rId2">
            <a:alphaModFix/>
          </a:blip>
          <a:stretch>
            <a:fillRect/>
          </a:stretch>
        </p:blipFill>
        <p:spPr>
          <a:xfrm>
            <a:off x="4211960" y="2060848"/>
            <a:ext cx="4789501" cy="2993438"/>
          </a:xfrm>
          <a:prstGeom prst="rect">
            <a:avLst/>
          </a:prstGeom>
          <a:noFill/>
          <a:ln>
            <a:noFill/>
          </a:ln>
        </p:spPr>
      </p:pic>
    </p:spTree>
    <p:extLst>
      <p:ext uri="{BB962C8B-B14F-4D97-AF65-F5344CB8AC3E}">
        <p14:creationId xmlns:p14="http://schemas.microsoft.com/office/powerpoint/2010/main" val="43182916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43;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err="1"/>
              <a:t>Parthenos</a:t>
            </a:r>
            <a:r>
              <a:rPr lang="en-GB" dirty="0"/>
              <a:t> Thesauri Problems</a:t>
            </a:r>
            <a:endParaRPr dirty="0"/>
          </a:p>
        </p:txBody>
      </p:sp>
      <p:sp>
        <p:nvSpPr>
          <p:cNvPr id="3" name="Google Shape;144;p19"/>
          <p:cNvSpPr txBox="1">
            <a:spLocks/>
          </p:cNvSpPr>
          <p:nvPr/>
        </p:nvSpPr>
        <p:spPr>
          <a:xfrm>
            <a:off x="4488824" y="1196752"/>
            <a:ext cx="4629000" cy="3416400"/>
          </a:xfrm>
          <a:prstGeom prst="rect">
            <a:avLst/>
          </a:prstGeom>
        </p:spPr>
        <p:txBody>
          <a:bodyPr spcFirstLastPara="1" vert="horz" wrap="square" lIns="91425" tIns="91425" rIns="91425" bIns="91425" rtlCol="0" anchor="t" anchorCtr="0">
            <a:noAutofit/>
          </a:bodyPr>
          <a:lstStyle>
            <a:lvl1pPr marL="342900" indent="-342900" algn="l" defTabSz="914400" rtl="0" eaLnBrk="1" latinLnBrk="0" hangingPunct="1">
              <a:spcBef>
                <a:spcPct val="20000"/>
              </a:spcBef>
              <a:buClr>
                <a:schemeClr val="accent1">
                  <a:lumMod val="75000"/>
                </a:schemeClr>
              </a:buClr>
              <a:buSzPct val="120000"/>
              <a:buFont typeface="Arial" panose="020B0604020202020204" pitchFamily="34" charset="0"/>
              <a:buChar char="•"/>
              <a:defRPr sz="2000" kern="1200">
                <a:solidFill>
                  <a:schemeClr val="tx1"/>
                </a:solidFill>
                <a:latin typeface="+mn-lt"/>
                <a:ea typeface="+mn-ea"/>
                <a:cs typeface="+mn-cs"/>
              </a:defRPr>
            </a:lvl1pPr>
            <a:lvl2pPr marL="800100" indent="-342900" algn="l" defTabSz="914400" rtl="0" eaLnBrk="1" latinLnBrk="0" hangingPunct="1">
              <a:spcBef>
                <a:spcPct val="20000"/>
              </a:spcBef>
              <a:buClr>
                <a:schemeClr val="tx2">
                  <a:lumMod val="60000"/>
                  <a:lumOff val="40000"/>
                </a:schemeClr>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lumMod val="40000"/>
                  <a:lumOff val="60000"/>
                </a:schemeClr>
              </a:buClr>
              <a:buSzPct val="8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tx2">
                  <a:lumMod val="40000"/>
                  <a:lumOff val="60000"/>
                </a:schemeClr>
              </a:buClr>
              <a:buSzPct val="70000"/>
              <a:buFont typeface="Arial" panose="020B0604020202020204" pitchFamily="34" charset="0"/>
              <a:buChar char="•"/>
              <a:defRPr sz="2000" kern="1200">
                <a:solidFill>
                  <a:schemeClr val="tx1"/>
                </a:solidFill>
                <a:latin typeface="+mn-lt"/>
                <a:ea typeface="+mn-ea"/>
                <a:cs typeface="+mn-cs"/>
              </a:defRPr>
            </a:lvl4pPr>
            <a:lvl5pPr marL="2171700" indent="-342900" algn="l" defTabSz="914400" rtl="0" eaLnBrk="1" latinLnBrk="0" hangingPunct="1">
              <a:spcBef>
                <a:spcPct val="20000"/>
              </a:spcBef>
              <a:buClr>
                <a:schemeClr val="tx2">
                  <a:lumMod val="40000"/>
                  <a:lumOff val="60000"/>
                </a:schemeClr>
              </a:buClr>
              <a:buSzPct val="6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a:spcBef>
                <a:spcPts val="0"/>
              </a:spcBef>
              <a:buSzPts val="1800"/>
              <a:buFont typeface="Arial" panose="020B0604020202020204" pitchFamily="34" charset="0"/>
              <a:buAutoNum type="arabicPeriod"/>
            </a:pPr>
            <a:r>
              <a:rPr lang="en-GB" sz="2400" dirty="0" smtClean="0"/>
              <a:t>Metadata around Research Infrastructures is not beloved</a:t>
            </a:r>
          </a:p>
          <a:p>
            <a:pPr marL="457200">
              <a:spcBef>
                <a:spcPts val="0"/>
              </a:spcBef>
              <a:buSzPts val="1800"/>
              <a:buFont typeface="Arial" panose="020B0604020202020204" pitchFamily="34" charset="0"/>
              <a:buAutoNum type="arabicPeriod"/>
            </a:pPr>
            <a:r>
              <a:rPr lang="en-GB" sz="2400" dirty="0" smtClean="0"/>
              <a:t>There are very few thesauri standards available for this kind of data</a:t>
            </a:r>
          </a:p>
          <a:p>
            <a:pPr marL="457200">
              <a:spcBef>
                <a:spcPts val="0"/>
              </a:spcBef>
              <a:buSzPts val="1800"/>
              <a:buFont typeface="Arial" panose="020B0604020202020204" pitchFamily="34" charset="0"/>
              <a:buAutoNum type="arabicPeriod"/>
            </a:pPr>
            <a:r>
              <a:rPr lang="en-GB" sz="2400" dirty="0" smtClean="0"/>
              <a:t>You have to have thesauri before you can integrate them</a:t>
            </a:r>
          </a:p>
          <a:p>
            <a:pPr marL="457200">
              <a:spcBef>
                <a:spcPts val="0"/>
              </a:spcBef>
              <a:buSzPts val="1800"/>
              <a:buFont typeface="Arial" panose="020B0604020202020204" pitchFamily="34" charset="0"/>
              <a:buAutoNum type="arabicPeriod"/>
            </a:pPr>
            <a:r>
              <a:rPr lang="en-GB" sz="2400" dirty="0" smtClean="0"/>
              <a:t>You have to create thesauri from scratch</a:t>
            </a:r>
          </a:p>
          <a:p>
            <a:pPr marL="457200">
              <a:spcBef>
                <a:spcPts val="0"/>
              </a:spcBef>
              <a:buSzPts val="1800"/>
              <a:buFont typeface="Arial" panose="020B0604020202020204" pitchFamily="34" charset="0"/>
              <a:buAutoNum type="arabicPeriod"/>
            </a:pPr>
            <a:r>
              <a:rPr lang="en-GB" sz="2400" dirty="0" smtClean="0"/>
              <a:t>Once you try to integrate them, you have to look for top level terms for things researchers don’t normally care about</a:t>
            </a:r>
          </a:p>
          <a:p>
            <a:pPr marL="0" indent="0">
              <a:spcBef>
                <a:spcPts val="1600"/>
              </a:spcBef>
              <a:spcAft>
                <a:spcPts val="1600"/>
              </a:spcAft>
              <a:buFont typeface="Arial" panose="020B0604020202020204" pitchFamily="34" charset="0"/>
              <a:buNone/>
            </a:pPr>
            <a:endParaRPr lang="en-GB" sz="2400" dirty="0"/>
          </a:p>
        </p:txBody>
      </p:sp>
      <p:pic>
        <p:nvPicPr>
          <p:cNvPr id="5" name="Picture 4" descr="8a57c322a862deb2f7a696d2f10afd9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40768"/>
            <a:ext cx="3965659" cy="3744416"/>
          </a:xfrm>
          <a:prstGeom prst="rect">
            <a:avLst/>
          </a:prstGeom>
        </p:spPr>
      </p:pic>
    </p:spTree>
    <p:extLst>
      <p:ext uri="{BB962C8B-B14F-4D97-AF65-F5344CB8AC3E}">
        <p14:creationId xmlns:p14="http://schemas.microsoft.com/office/powerpoint/2010/main" val="43182916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50;p20"/>
          <p:cNvSpPr txBox="1">
            <a:spLocks noGrp="1"/>
          </p:cNvSpPr>
          <p:nvPr>
            <p:ph type="title"/>
          </p:nvPr>
        </p:nvSpPr>
        <p:spPr>
          <a:xfrm>
            <a:off x="457200" y="321469"/>
            <a:ext cx="8229600" cy="285900"/>
          </a:xfrm>
          <a:prstGeom prst="rect">
            <a:avLst/>
          </a:prstGeom>
          <a:noFill/>
          <a:ln>
            <a:noFill/>
          </a:ln>
        </p:spPr>
        <p:txBody>
          <a:bodyPr spcFirstLastPara="1" wrap="square" lIns="205725" tIns="0" rIns="205725" bIns="0" anchor="t" anchorCtr="0">
            <a:noAutofit/>
          </a:bodyPr>
          <a:lstStyle/>
          <a:p>
            <a:pPr marL="0" marR="0" lvl="0" indent="0" algn="ctr" rtl="0">
              <a:lnSpc>
                <a:spcPct val="90000"/>
              </a:lnSpc>
              <a:spcBef>
                <a:spcPts val="0"/>
              </a:spcBef>
              <a:spcAft>
                <a:spcPts val="0"/>
              </a:spcAft>
              <a:buClr>
                <a:srgbClr val="000000"/>
              </a:buClr>
              <a:buSzPts val="1100"/>
              <a:buFont typeface="Arial"/>
              <a:buNone/>
            </a:pPr>
            <a:r>
              <a:rPr lang="en-GB"/>
              <a:t>Thesauri</a:t>
            </a:r>
            <a:r>
              <a:rPr lang="en-GB" sz="1800" b="1" i="0" u="none" strike="noStrike" cap="none">
                <a:solidFill>
                  <a:srgbClr val="444444"/>
                </a:solidFill>
                <a:latin typeface="Raleway"/>
                <a:ea typeface="Raleway"/>
                <a:cs typeface="Raleway"/>
                <a:sym typeface="Raleway"/>
              </a:rPr>
              <a:t> Integration Workflow</a:t>
            </a:r>
            <a:endParaRPr sz="1800" b="1" i="0" u="none" strike="noStrike" cap="none">
              <a:solidFill>
                <a:srgbClr val="444444"/>
              </a:solidFill>
              <a:latin typeface="Raleway"/>
              <a:ea typeface="Raleway"/>
              <a:cs typeface="Raleway"/>
              <a:sym typeface="Raleway"/>
            </a:endParaRPr>
          </a:p>
        </p:txBody>
      </p:sp>
      <p:sp>
        <p:nvSpPr>
          <p:cNvPr id="3" name="Google Shape;151;p20"/>
          <p:cNvSpPr/>
          <p:nvPr/>
        </p:nvSpPr>
        <p:spPr>
          <a:xfrm>
            <a:off x="304507" y="1844818"/>
            <a:ext cx="401700" cy="6924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4100"/>
              <a:buFont typeface="Arial"/>
              <a:buNone/>
            </a:pPr>
            <a:r>
              <a:rPr lang="en-GB" sz="4100" b="1" i="0" u="none" strike="noStrike" cap="none">
                <a:solidFill>
                  <a:srgbClr val="D9D9D9"/>
                </a:solidFill>
                <a:latin typeface="Calibri"/>
                <a:ea typeface="Calibri"/>
                <a:cs typeface="Calibri"/>
                <a:sym typeface="Calibri"/>
              </a:rPr>
              <a:t>1</a:t>
            </a:r>
            <a:endParaRPr sz="4100" b="1" i="0" u="none" strike="noStrike" cap="none">
              <a:solidFill>
                <a:srgbClr val="D9D9D9"/>
              </a:solidFill>
              <a:latin typeface="Calibri"/>
              <a:ea typeface="Calibri"/>
              <a:cs typeface="Calibri"/>
              <a:sym typeface="Calibri"/>
            </a:endParaRPr>
          </a:p>
        </p:txBody>
      </p:sp>
      <p:sp>
        <p:nvSpPr>
          <p:cNvPr id="4" name="Google Shape;152;p20"/>
          <p:cNvSpPr/>
          <p:nvPr/>
        </p:nvSpPr>
        <p:spPr>
          <a:xfrm>
            <a:off x="304514" y="3146550"/>
            <a:ext cx="401700" cy="6924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4100"/>
              <a:buFont typeface="Arial"/>
              <a:buNone/>
            </a:pPr>
            <a:r>
              <a:rPr lang="en-GB" sz="4100" b="1" i="0" u="none" strike="noStrike" cap="none">
                <a:solidFill>
                  <a:srgbClr val="D9D9D9"/>
                </a:solidFill>
                <a:latin typeface="Calibri"/>
                <a:ea typeface="Calibri"/>
                <a:cs typeface="Calibri"/>
                <a:sym typeface="Calibri"/>
              </a:rPr>
              <a:t>2</a:t>
            </a:r>
            <a:endParaRPr sz="4100" b="1" i="0" u="none" strike="noStrike" cap="none">
              <a:solidFill>
                <a:srgbClr val="D9D9D9"/>
              </a:solidFill>
              <a:latin typeface="Calibri"/>
              <a:ea typeface="Calibri"/>
              <a:cs typeface="Calibri"/>
              <a:sym typeface="Calibri"/>
            </a:endParaRPr>
          </a:p>
        </p:txBody>
      </p:sp>
      <p:sp>
        <p:nvSpPr>
          <p:cNvPr id="5" name="Google Shape;153;p20"/>
          <p:cNvSpPr/>
          <p:nvPr/>
        </p:nvSpPr>
        <p:spPr>
          <a:xfrm>
            <a:off x="304505" y="4448258"/>
            <a:ext cx="401700" cy="6924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4100"/>
              <a:buFont typeface="Arial"/>
              <a:buNone/>
            </a:pPr>
            <a:r>
              <a:rPr lang="en-GB" sz="4100" b="1" i="0" u="none" strike="noStrike" cap="none">
                <a:solidFill>
                  <a:srgbClr val="D9D9D9"/>
                </a:solidFill>
                <a:latin typeface="Calibri"/>
                <a:ea typeface="Calibri"/>
                <a:cs typeface="Calibri"/>
                <a:sym typeface="Calibri"/>
              </a:rPr>
              <a:t>3</a:t>
            </a:r>
            <a:endParaRPr sz="4100" b="1" i="0" u="none" strike="noStrike" cap="none">
              <a:solidFill>
                <a:srgbClr val="D9D9D9"/>
              </a:solidFill>
              <a:latin typeface="Calibri"/>
              <a:ea typeface="Calibri"/>
              <a:cs typeface="Calibri"/>
              <a:sym typeface="Calibri"/>
            </a:endParaRPr>
          </a:p>
        </p:txBody>
      </p:sp>
      <p:pic>
        <p:nvPicPr>
          <p:cNvPr id="6" name="Google Shape;154;p20"/>
          <p:cNvPicPr preferRelativeResize="0"/>
          <p:nvPr/>
        </p:nvPicPr>
        <p:blipFill rotWithShape="1">
          <a:blip r:embed="rId2">
            <a:alphaModFix/>
          </a:blip>
          <a:srcRect r="69903"/>
          <a:stretch/>
        </p:blipFill>
        <p:spPr>
          <a:xfrm>
            <a:off x="4139952" y="1844824"/>
            <a:ext cx="2884104" cy="692550"/>
          </a:xfrm>
          <a:prstGeom prst="rect">
            <a:avLst/>
          </a:prstGeom>
          <a:noFill/>
          <a:ln>
            <a:noFill/>
          </a:ln>
        </p:spPr>
      </p:pic>
      <p:sp>
        <p:nvSpPr>
          <p:cNvPr id="7" name="Google Shape;155;p20"/>
          <p:cNvSpPr/>
          <p:nvPr/>
        </p:nvSpPr>
        <p:spPr>
          <a:xfrm>
            <a:off x="2565064" y="1942117"/>
            <a:ext cx="1173300" cy="4305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rgbClr val="000000"/>
                </a:solidFill>
                <a:latin typeface="Raleway"/>
                <a:ea typeface="Raleway"/>
                <a:cs typeface="Raleway"/>
                <a:sym typeface="Raleway"/>
              </a:rPr>
              <a:t>XML Import</a:t>
            </a:r>
            <a:endParaRPr sz="1100" b="1" i="0" u="none" strike="noStrike" cap="none">
              <a:solidFill>
                <a:srgbClr val="000000"/>
              </a:solidFill>
              <a:latin typeface="Raleway"/>
              <a:ea typeface="Raleway"/>
              <a:cs typeface="Raleway"/>
              <a:sym typeface="Raleway"/>
            </a:endParaRPr>
          </a:p>
        </p:txBody>
      </p:sp>
      <p:sp>
        <p:nvSpPr>
          <p:cNvPr id="8" name="Google Shape;156;p20"/>
          <p:cNvSpPr/>
          <p:nvPr/>
        </p:nvSpPr>
        <p:spPr>
          <a:xfrm>
            <a:off x="1351002" y="1768573"/>
            <a:ext cx="812538" cy="1025838"/>
          </a:xfrm>
          <a:prstGeom prst="flowChartMultidocument">
            <a:avLst/>
          </a:prstGeom>
          <a:solidFill>
            <a:srgbClr val="FFE599"/>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a:solidFill>
                  <a:srgbClr val="000000"/>
                </a:solidFill>
                <a:latin typeface="Raleway"/>
                <a:ea typeface="Raleway"/>
                <a:cs typeface="Raleway"/>
                <a:sym typeface="Raleway"/>
              </a:rPr>
              <a:t>Vocab</a:t>
            </a:r>
            <a:br>
              <a:rPr lang="en-GB" sz="1400" b="1" i="0" u="none" strike="noStrike" cap="none">
                <a:solidFill>
                  <a:srgbClr val="000000"/>
                </a:solidFill>
                <a:latin typeface="Raleway"/>
                <a:ea typeface="Raleway"/>
                <a:cs typeface="Raleway"/>
                <a:sym typeface="Raleway"/>
              </a:rPr>
            </a:br>
            <a:r>
              <a:rPr lang="en-GB" sz="1400" b="1" i="0" u="none" strike="noStrike" cap="none">
                <a:solidFill>
                  <a:srgbClr val="000000"/>
                </a:solidFill>
                <a:latin typeface="Raleway"/>
                <a:ea typeface="Raleway"/>
                <a:cs typeface="Raleway"/>
                <a:sym typeface="Raleway"/>
              </a:rPr>
              <a:t>Lists</a:t>
            </a:r>
            <a:endParaRPr sz="1400" b="1" i="0" u="none" strike="noStrike" cap="none">
              <a:solidFill>
                <a:srgbClr val="000000"/>
              </a:solidFill>
              <a:latin typeface="Raleway"/>
              <a:ea typeface="Raleway"/>
              <a:cs typeface="Raleway"/>
              <a:sym typeface="Raleway"/>
            </a:endParaRPr>
          </a:p>
        </p:txBody>
      </p:sp>
      <p:sp>
        <p:nvSpPr>
          <p:cNvPr id="9" name="Google Shape;157;p20"/>
          <p:cNvSpPr/>
          <p:nvPr/>
        </p:nvSpPr>
        <p:spPr>
          <a:xfrm>
            <a:off x="4139952" y="1817317"/>
            <a:ext cx="2884106" cy="747563"/>
          </a:xfrm>
          <a:prstGeom prst="flowChartProcess">
            <a:avLst/>
          </a:prstGeom>
          <a:noFill/>
          <a:ln w="28575" cap="flat" cmpd="sng">
            <a:solidFill>
              <a:srgbClr val="000000"/>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0" name="Google Shape;158;p20"/>
          <p:cNvSpPr/>
          <p:nvPr/>
        </p:nvSpPr>
        <p:spPr>
          <a:xfrm>
            <a:off x="4508175" y="3276077"/>
            <a:ext cx="1173300" cy="4305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dirty="0">
                <a:solidFill>
                  <a:srgbClr val="000000"/>
                </a:solidFill>
                <a:latin typeface="Raleway"/>
                <a:ea typeface="Raleway"/>
                <a:cs typeface="Raleway"/>
                <a:sym typeface="Raleway"/>
              </a:rPr>
              <a:t>SKOS Export</a:t>
            </a:r>
            <a:endParaRPr sz="1100" b="1" i="0" u="none" strike="noStrike" cap="none" dirty="0">
              <a:solidFill>
                <a:srgbClr val="000000"/>
              </a:solidFill>
              <a:latin typeface="Raleway"/>
              <a:ea typeface="Raleway"/>
              <a:cs typeface="Raleway"/>
              <a:sym typeface="Raleway"/>
            </a:endParaRPr>
          </a:p>
        </p:txBody>
      </p:sp>
      <p:sp>
        <p:nvSpPr>
          <p:cNvPr id="11" name="Google Shape;159;p20"/>
          <p:cNvSpPr/>
          <p:nvPr/>
        </p:nvSpPr>
        <p:spPr>
          <a:xfrm>
            <a:off x="5954614" y="2978486"/>
            <a:ext cx="1069470" cy="1025838"/>
          </a:xfrm>
          <a:prstGeom prst="flowChartMultidocument">
            <a:avLst/>
          </a:prstGeom>
          <a:solidFill>
            <a:srgbClr val="93C47D"/>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1" i="0" u="none" strike="noStrike" cap="none">
                <a:solidFill>
                  <a:srgbClr val="000000"/>
                </a:solidFill>
                <a:latin typeface="Raleway"/>
                <a:ea typeface="Raleway"/>
                <a:cs typeface="Raleway"/>
                <a:sym typeface="Raleway"/>
              </a:rPr>
              <a:t>SKOSified</a:t>
            </a:r>
            <a:br>
              <a:rPr lang="en-GB" sz="1200" b="1" i="0" u="none" strike="noStrike" cap="none">
                <a:solidFill>
                  <a:srgbClr val="000000"/>
                </a:solidFill>
                <a:latin typeface="Raleway"/>
                <a:ea typeface="Raleway"/>
                <a:cs typeface="Raleway"/>
                <a:sym typeface="Raleway"/>
              </a:rPr>
            </a:br>
            <a:r>
              <a:rPr lang="en-GB" sz="1200" b="1" i="0" u="none" strike="noStrike" cap="none">
                <a:solidFill>
                  <a:srgbClr val="000000"/>
                </a:solidFill>
                <a:latin typeface="Raleway"/>
                <a:ea typeface="Raleway"/>
                <a:cs typeface="Raleway"/>
                <a:sym typeface="Raleway"/>
              </a:rPr>
              <a:t>Vocabs</a:t>
            </a:r>
            <a:endParaRPr sz="1200" b="1" i="0" u="none" strike="noStrike" cap="none">
              <a:solidFill>
                <a:srgbClr val="000000"/>
              </a:solidFill>
              <a:latin typeface="Raleway"/>
              <a:ea typeface="Raleway"/>
              <a:cs typeface="Raleway"/>
              <a:sym typeface="Raleway"/>
            </a:endParaRPr>
          </a:p>
        </p:txBody>
      </p:sp>
      <p:pic>
        <p:nvPicPr>
          <p:cNvPr id="12" name="Google Shape;160;p20"/>
          <p:cNvPicPr preferRelativeResize="0"/>
          <p:nvPr/>
        </p:nvPicPr>
        <p:blipFill rotWithShape="1">
          <a:blip r:embed="rId2">
            <a:alphaModFix/>
          </a:blip>
          <a:srcRect r="69903"/>
          <a:stretch/>
        </p:blipFill>
        <p:spPr>
          <a:xfrm>
            <a:off x="1351002" y="3145127"/>
            <a:ext cx="2884104" cy="692550"/>
          </a:xfrm>
          <a:prstGeom prst="rect">
            <a:avLst/>
          </a:prstGeom>
          <a:noFill/>
          <a:ln>
            <a:noFill/>
          </a:ln>
        </p:spPr>
      </p:pic>
      <p:sp>
        <p:nvSpPr>
          <p:cNvPr id="13" name="Google Shape;161;p20"/>
          <p:cNvSpPr/>
          <p:nvPr/>
        </p:nvSpPr>
        <p:spPr>
          <a:xfrm>
            <a:off x="1351002" y="3117621"/>
            <a:ext cx="2884106" cy="747563"/>
          </a:xfrm>
          <a:prstGeom prst="flowChartProcess">
            <a:avLst/>
          </a:prstGeom>
          <a:noFill/>
          <a:ln w="28575" cap="flat" cmpd="sng">
            <a:solidFill>
              <a:srgbClr val="000000"/>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cxnSp>
        <p:nvCxnSpPr>
          <p:cNvPr id="14" name="Google Shape;162;p20"/>
          <p:cNvCxnSpPr/>
          <p:nvPr/>
        </p:nvCxnSpPr>
        <p:spPr>
          <a:xfrm>
            <a:off x="448152" y="2869530"/>
            <a:ext cx="7491900" cy="0"/>
          </a:xfrm>
          <a:prstGeom prst="straightConnector1">
            <a:avLst/>
          </a:prstGeom>
          <a:noFill/>
          <a:ln w="9525" cap="flat" cmpd="sng">
            <a:solidFill>
              <a:schemeClr val="dk2"/>
            </a:solidFill>
            <a:prstDash val="solid"/>
            <a:round/>
            <a:headEnd type="none" w="sm" len="sm"/>
            <a:tailEnd type="none" w="sm" len="sm"/>
          </a:ln>
        </p:spPr>
      </p:cxnSp>
      <p:cxnSp>
        <p:nvCxnSpPr>
          <p:cNvPr id="15" name="Google Shape;163;p20"/>
          <p:cNvCxnSpPr/>
          <p:nvPr/>
        </p:nvCxnSpPr>
        <p:spPr>
          <a:xfrm>
            <a:off x="448152" y="4113274"/>
            <a:ext cx="7491900" cy="0"/>
          </a:xfrm>
          <a:prstGeom prst="straightConnector1">
            <a:avLst/>
          </a:prstGeom>
          <a:noFill/>
          <a:ln w="9525" cap="flat" cmpd="sng">
            <a:solidFill>
              <a:schemeClr val="dk2"/>
            </a:solidFill>
            <a:prstDash val="solid"/>
            <a:round/>
            <a:headEnd type="none" w="sm" len="sm"/>
            <a:tailEnd type="none" w="sm" len="sm"/>
          </a:ln>
        </p:spPr>
      </p:cxnSp>
      <p:sp>
        <p:nvSpPr>
          <p:cNvPr id="16" name="Google Shape;164;p20"/>
          <p:cNvSpPr/>
          <p:nvPr/>
        </p:nvSpPr>
        <p:spPr>
          <a:xfrm>
            <a:off x="1222564" y="4293696"/>
            <a:ext cx="1069470" cy="1025838"/>
          </a:xfrm>
          <a:prstGeom prst="flowChartMultidocument">
            <a:avLst/>
          </a:prstGeom>
          <a:solidFill>
            <a:srgbClr val="93C47D"/>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1" i="0" u="none" strike="noStrike" cap="none">
                <a:solidFill>
                  <a:srgbClr val="000000"/>
                </a:solidFill>
                <a:latin typeface="Raleway"/>
                <a:ea typeface="Raleway"/>
                <a:cs typeface="Raleway"/>
                <a:sym typeface="Raleway"/>
              </a:rPr>
              <a:t>SKOSified</a:t>
            </a:r>
            <a:br>
              <a:rPr lang="en-GB" sz="1200" b="1" i="0" u="none" strike="noStrike" cap="none">
                <a:solidFill>
                  <a:srgbClr val="000000"/>
                </a:solidFill>
                <a:latin typeface="Raleway"/>
                <a:ea typeface="Raleway"/>
                <a:cs typeface="Raleway"/>
                <a:sym typeface="Raleway"/>
              </a:rPr>
            </a:br>
            <a:r>
              <a:rPr lang="en-GB" sz="1200" b="1" i="0" u="none" strike="noStrike" cap="none">
                <a:solidFill>
                  <a:srgbClr val="000000"/>
                </a:solidFill>
                <a:latin typeface="Raleway"/>
                <a:ea typeface="Raleway"/>
                <a:cs typeface="Raleway"/>
                <a:sym typeface="Raleway"/>
              </a:rPr>
              <a:t>Vocabs</a:t>
            </a:r>
            <a:endParaRPr sz="1200" b="1" i="0" u="none" strike="noStrike" cap="none">
              <a:solidFill>
                <a:srgbClr val="000000"/>
              </a:solidFill>
              <a:latin typeface="Raleway"/>
              <a:ea typeface="Raleway"/>
              <a:cs typeface="Raleway"/>
              <a:sym typeface="Raleway"/>
            </a:endParaRPr>
          </a:p>
        </p:txBody>
      </p:sp>
      <p:sp>
        <p:nvSpPr>
          <p:cNvPr id="17" name="Google Shape;165;p20"/>
          <p:cNvSpPr txBox="1"/>
          <p:nvPr/>
        </p:nvSpPr>
        <p:spPr>
          <a:xfrm>
            <a:off x="6052143" y="4479189"/>
            <a:ext cx="1974300" cy="511800"/>
          </a:xfrm>
          <a:prstGeom prst="rect">
            <a:avLst/>
          </a:prstGeom>
          <a:solidFill>
            <a:srgbClr val="1155CC"/>
          </a:solidFill>
          <a:ln w="28575" cap="flat" cmpd="sng">
            <a:solidFill>
              <a:srgbClr val="000000"/>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1" i="0" u="none" strike="noStrike" cap="none">
                <a:solidFill>
                  <a:srgbClr val="EFEFEF"/>
                </a:solidFill>
                <a:latin typeface="Raleway"/>
                <a:ea typeface="Raleway"/>
                <a:cs typeface="Raleway"/>
                <a:sym typeface="Raleway"/>
              </a:rPr>
              <a:t>D-NET Cleaner</a:t>
            </a:r>
            <a:endParaRPr sz="2000" b="1" i="0" u="none" strike="noStrike" cap="none">
              <a:solidFill>
                <a:srgbClr val="EFEFEF"/>
              </a:solidFill>
              <a:latin typeface="Raleway"/>
              <a:ea typeface="Raleway"/>
              <a:cs typeface="Raleway"/>
              <a:sym typeface="Raleway"/>
            </a:endParaRPr>
          </a:p>
        </p:txBody>
      </p:sp>
      <p:sp>
        <p:nvSpPr>
          <p:cNvPr id="18" name="Google Shape;166;p20"/>
          <p:cNvSpPr/>
          <p:nvPr/>
        </p:nvSpPr>
        <p:spPr>
          <a:xfrm>
            <a:off x="2543220" y="4462549"/>
            <a:ext cx="1581000" cy="545100"/>
          </a:xfrm>
          <a:prstGeom prst="rightArrow">
            <a:avLst>
              <a:gd name="adj1" fmla="val 50000"/>
              <a:gd name="adj2" fmla="val 50000"/>
            </a:avLst>
          </a:prstGeom>
          <a:solidFill>
            <a:srgbClr val="D9D9D9"/>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1" i="0" u="none" strike="noStrike" cap="none">
                <a:solidFill>
                  <a:srgbClr val="000000"/>
                </a:solidFill>
                <a:latin typeface="Raleway"/>
                <a:ea typeface="Raleway"/>
                <a:cs typeface="Raleway"/>
                <a:sym typeface="Raleway"/>
              </a:rPr>
              <a:t>Conversion Script</a:t>
            </a:r>
            <a:endParaRPr sz="1200" b="1" i="0" u="none" strike="noStrike" cap="none">
              <a:solidFill>
                <a:srgbClr val="000000"/>
              </a:solidFill>
              <a:latin typeface="Raleway"/>
              <a:ea typeface="Raleway"/>
              <a:cs typeface="Raleway"/>
              <a:sym typeface="Raleway"/>
            </a:endParaRPr>
          </a:p>
        </p:txBody>
      </p:sp>
      <p:sp>
        <p:nvSpPr>
          <p:cNvPr id="19" name="Google Shape;167;p20"/>
          <p:cNvSpPr/>
          <p:nvPr/>
        </p:nvSpPr>
        <p:spPr>
          <a:xfrm>
            <a:off x="4317242" y="4293696"/>
            <a:ext cx="1069470" cy="1025838"/>
          </a:xfrm>
          <a:prstGeom prst="flowChartMultidocument">
            <a:avLst/>
          </a:prstGeom>
          <a:solidFill>
            <a:srgbClr val="6FA8DC"/>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1" i="0" u="none" strike="noStrike" cap="none">
                <a:solidFill>
                  <a:srgbClr val="000000"/>
                </a:solidFill>
                <a:latin typeface="Raleway"/>
                <a:ea typeface="Raleway"/>
                <a:cs typeface="Raleway"/>
                <a:sym typeface="Raleway"/>
              </a:rPr>
              <a:t>D-Net-</a:t>
            </a:r>
            <a:br>
              <a:rPr lang="en-GB" sz="1200" b="1" i="0" u="none" strike="noStrike" cap="none">
                <a:solidFill>
                  <a:srgbClr val="000000"/>
                </a:solidFill>
                <a:latin typeface="Raleway"/>
                <a:ea typeface="Raleway"/>
                <a:cs typeface="Raleway"/>
                <a:sym typeface="Raleway"/>
              </a:rPr>
            </a:br>
            <a:r>
              <a:rPr lang="en-GB" sz="1200" b="1" i="0" u="none" strike="noStrike" cap="none">
                <a:solidFill>
                  <a:srgbClr val="000000"/>
                </a:solidFill>
                <a:latin typeface="Raleway"/>
                <a:ea typeface="Raleway"/>
                <a:cs typeface="Raleway"/>
                <a:sym typeface="Raleway"/>
              </a:rPr>
              <a:t>XML-</a:t>
            </a:r>
            <a:br>
              <a:rPr lang="en-GB" sz="1200" b="1" i="0" u="none" strike="noStrike" cap="none">
                <a:solidFill>
                  <a:srgbClr val="000000"/>
                </a:solidFill>
                <a:latin typeface="Raleway"/>
                <a:ea typeface="Raleway"/>
                <a:cs typeface="Raleway"/>
                <a:sym typeface="Raleway"/>
              </a:rPr>
            </a:br>
            <a:r>
              <a:rPr lang="en-GB" sz="1200" b="1" i="0" u="none" strike="noStrike" cap="none">
                <a:solidFill>
                  <a:srgbClr val="000000"/>
                </a:solidFill>
                <a:latin typeface="Raleway"/>
                <a:ea typeface="Raleway"/>
                <a:cs typeface="Raleway"/>
                <a:sym typeface="Raleway"/>
              </a:rPr>
              <a:t>Format</a:t>
            </a:r>
            <a:endParaRPr sz="1200" b="1" i="0" u="none" strike="noStrike" cap="none">
              <a:solidFill>
                <a:srgbClr val="000000"/>
              </a:solidFill>
              <a:latin typeface="Raleway"/>
              <a:ea typeface="Raleway"/>
              <a:cs typeface="Raleway"/>
              <a:sym typeface="Raleway"/>
            </a:endParaRPr>
          </a:p>
        </p:txBody>
      </p:sp>
      <p:sp>
        <p:nvSpPr>
          <p:cNvPr id="20" name="Google Shape;168;p20"/>
          <p:cNvSpPr/>
          <p:nvPr/>
        </p:nvSpPr>
        <p:spPr>
          <a:xfrm>
            <a:off x="5518593" y="4519811"/>
            <a:ext cx="401700" cy="4305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1" i="0" u="none" strike="noStrike" cap="none">
              <a:solidFill>
                <a:srgbClr val="000000"/>
              </a:solidFill>
              <a:latin typeface="Raleway"/>
              <a:ea typeface="Raleway"/>
              <a:cs typeface="Raleway"/>
              <a:sym typeface="Raleway"/>
            </a:endParaRPr>
          </a:p>
        </p:txBody>
      </p:sp>
      <p:sp>
        <p:nvSpPr>
          <p:cNvPr id="35" name="TextBox 34"/>
          <p:cNvSpPr txBox="1"/>
          <p:nvPr/>
        </p:nvSpPr>
        <p:spPr>
          <a:xfrm rot="5400000">
            <a:off x="7343770" y="2673454"/>
            <a:ext cx="2026591" cy="369332"/>
          </a:xfrm>
          <a:prstGeom prst="rect">
            <a:avLst/>
          </a:prstGeom>
          <a:noFill/>
        </p:spPr>
        <p:txBody>
          <a:bodyPr wrap="none" rtlCol="0">
            <a:spAutoFit/>
          </a:bodyPr>
          <a:lstStyle/>
          <a:p>
            <a:r>
              <a:rPr lang="en-US" dirty="0" smtClean="0"/>
              <a:t>Create and Manage</a:t>
            </a:r>
            <a:endParaRPr lang="en-US" dirty="0"/>
          </a:p>
        </p:txBody>
      </p:sp>
      <p:sp>
        <p:nvSpPr>
          <p:cNvPr id="36" name="TextBox 35"/>
          <p:cNvSpPr txBox="1"/>
          <p:nvPr/>
        </p:nvSpPr>
        <p:spPr>
          <a:xfrm rot="5400000">
            <a:off x="7997946" y="4611566"/>
            <a:ext cx="718240" cy="369332"/>
          </a:xfrm>
          <a:prstGeom prst="rect">
            <a:avLst/>
          </a:prstGeom>
          <a:noFill/>
        </p:spPr>
        <p:txBody>
          <a:bodyPr wrap="none" rtlCol="0">
            <a:spAutoFit/>
          </a:bodyPr>
          <a:lstStyle/>
          <a:p>
            <a:r>
              <a:rPr lang="en-US" dirty="0" smtClean="0"/>
              <a:t>Apply</a:t>
            </a:r>
            <a:endParaRPr lang="en-US" dirty="0"/>
          </a:p>
        </p:txBody>
      </p:sp>
    </p:spTree>
    <p:extLst>
      <p:ext uri="{BB962C8B-B14F-4D97-AF65-F5344CB8AC3E}">
        <p14:creationId xmlns:p14="http://schemas.microsoft.com/office/powerpoint/2010/main" val="43182916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74;p21"/>
          <p:cNvSpPr/>
          <p:nvPr/>
        </p:nvSpPr>
        <p:spPr>
          <a:xfrm>
            <a:off x="296335" y="1563399"/>
            <a:ext cx="401700" cy="6924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4100"/>
              <a:buFont typeface="Arial"/>
              <a:buNone/>
            </a:pPr>
            <a:r>
              <a:rPr lang="en-GB" sz="4100" b="1">
                <a:solidFill>
                  <a:srgbClr val="D9D9D9"/>
                </a:solidFill>
                <a:latin typeface="Calibri"/>
                <a:ea typeface="Calibri"/>
                <a:cs typeface="Calibri"/>
                <a:sym typeface="Calibri"/>
              </a:rPr>
              <a:t>4</a:t>
            </a:r>
            <a:endParaRPr sz="4100" b="1" i="0" u="none" strike="noStrike" cap="none">
              <a:solidFill>
                <a:srgbClr val="D9D9D9"/>
              </a:solidFill>
              <a:latin typeface="Calibri"/>
              <a:ea typeface="Calibri"/>
              <a:cs typeface="Calibri"/>
              <a:sym typeface="Calibri"/>
            </a:endParaRPr>
          </a:p>
        </p:txBody>
      </p:sp>
      <p:sp>
        <p:nvSpPr>
          <p:cNvPr id="5" name="Google Shape;175;p21"/>
          <p:cNvSpPr/>
          <p:nvPr/>
        </p:nvSpPr>
        <p:spPr>
          <a:xfrm>
            <a:off x="296342" y="2865131"/>
            <a:ext cx="401700" cy="6924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4100"/>
              <a:buFont typeface="Arial"/>
              <a:buNone/>
            </a:pPr>
            <a:r>
              <a:rPr lang="en-GB" sz="4100" b="1" dirty="0">
                <a:solidFill>
                  <a:srgbClr val="D9D9D9"/>
                </a:solidFill>
                <a:latin typeface="Calibri"/>
                <a:ea typeface="Calibri"/>
                <a:cs typeface="Calibri"/>
                <a:sym typeface="Calibri"/>
              </a:rPr>
              <a:t>5</a:t>
            </a:r>
            <a:endParaRPr sz="4100" b="1" i="0" u="none" strike="noStrike" cap="none" dirty="0">
              <a:solidFill>
                <a:srgbClr val="D9D9D9"/>
              </a:solidFill>
              <a:latin typeface="Calibri"/>
              <a:ea typeface="Calibri"/>
              <a:cs typeface="Calibri"/>
              <a:sym typeface="Calibri"/>
            </a:endParaRPr>
          </a:p>
        </p:txBody>
      </p:sp>
      <p:sp>
        <p:nvSpPr>
          <p:cNvPr id="6" name="Google Shape;176;p21"/>
          <p:cNvSpPr/>
          <p:nvPr/>
        </p:nvSpPr>
        <p:spPr>
          <a:xfrm>
            <a:off x="2556892" y="1660698"/>
            <a:ext cx="1173300" cy="4305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a:latin typeface="Raleway"/>
                <a:ea typeface="Raleway"/>
                <a:cs typeface="Raleway"/>
                <a:sym typeface="Raleway"/>
              </a:rPr>
              <a:t>submit</a:t>
            </a:r>
            <a:endParaRPr sz="1100" b="1" i="0" u="none" strike="noStrike" cap="none">
              <a:solidFill>
                <a:srgbClr val="000000"/>
              </a:solidFill>
              <a:latin typeface="Raleway"/>
              <a:ea typeface="Raleway"/>
              <a:cs typeface="Raleway"/>
              <a:sym typeface="Raleway"/>
            </a:endParaRPr>
          </a:p>
        </p:txBody>
      </p:sp>
      <p:sp>
        <p:nvSpPr>
          <p:cNvPr id="7" name="Google Shape;177;p21"/>
          <p:cNvSpPr/>
          <p:nvPr/>
        </p:nvSpPr>
        <p:spPr>
          <a:xfrm>
            <a:off x="1342830" y="1487154"/>
            <a:ext cx="812538" cy="1025838"/>
          </a:xfrm>
          <a:prstGeom prst="flowChartMultidocument">
            <a:avLst/>
          </a:prstGeom>
          <a:solidFill>
            <a:srgbClr val="FFE599"/>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dirty="0">
                <a:latin typeface="Raleway"/>
                <a:ea typeface="Raleway"/>
                <a:cs typeface="Raleway"/>
                <a:sym typeface="Raleway"/>
              </a:rPr>
              <a:t>Proposed Terms</a:t>
            </a:r>
            <a:endParaRPr sz="1400" b="1" i="0" u="none" strike="noStrike" cap="none" dirty="0">
              <a:solidFill>
                <a:srgbClr val="000000"/>
              </a:solidFill>
              <a:latin typeface="Raleway"/>
              <a:ea typeface="Raleway"/>
              <a:cs typeface="Raleway"/>
              <a:sym typeface="Raleway"/>
            </a:endParaRPr>
          </a:p>
        </p:txBody>
      </p:sp>
      <p:sp>
        <p:nvSpPr>
          <p:cNvPr id="8" name="Google Shape;178;p21"/>
          <p:cNvSpPr/>
          <p:nvPr/>
        </p:nvSpPr>
        <p:spPr>
          <a:xfrm>
            <a:off x="2556903" y="2994733"/>
            <a:ext cx="1173300" cy="4305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a:latin typeface="Raleway"/>
                <a:ea typeface="Raleway"/>
                <a:cs typeface="Raleway"/>
                <a:sym typeface="Raleway"/>
              </a:rPr>
              <a:t>submit</a:t>
            </a:r>
            <a:endParaRPr sz="1100" b="1" i="0" u="none" strike="noStrike" cap="none">
              <a:solidFill>
                <a:srgbClr val="000000"/>
              </a:solidFill>
              <a:latin typeface="Raleway"/>
              <a:ea typeface="Raleway"/>
              <a:cs typeface="Raleway"/>
              <a:sym typeface="Raleway"/>
            </a:endParaRPr>
          </a:p>
        </p:txBody>
      </p:sp>
      <p:sp>
        <p:nvSpPr>
          <p:cNvPr id="9" name="Google Shape;179;p21"/>
          <p:cNvSpPr/>
          <p:nvPr/>
        </p:nvSpPr>
        <p:spPr>
          <a:xfrm>
            <a:off x="1342842" y="2749705"/>
            <a:ext cx="1069470" cy="1025838"/>
          </a:xfrm>
          <a:prstGeom prst="flowChartMultidocument">
            <a:avLst/>
          </a:prstGeom>
          <a:solidFill>
            <a:srgbClr val="93C47D"/>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1" i="0" u="none" strike="noStrike" cap="none">
                <a:solidFill>
                  <a:srgbClr val="000000"/>
                </a:solidFill>
                <a:latin typeface="Raleway"/>
                <a:ea typeface="Raleway"/>
                <a:cs typeface="Raleway"/>
                <a:sym typeface="Raleway"/>
              </a:rPr>
              <a:t>SKOSified</a:t>
            </a:r>
            <a:br>
              <a:rPr lang="en-GB" sz="1200" b="1" i="0" u="none" strike="noStrike" cap="none">
                <a:solidFill>
                  <a:srgbClr val="000000"/>
                </a:solidFill>
                <a:latin typeface="Raleway"/>
                <a:ea typeface="Raleway"/>
                <a:cs typeface="Raleway"/>
                <a:sym typeface="Raleway"/>
              </a:rPr>
            </a:br>
            <a:r>
              <a:rPr lang="en-GB" sz="1200" b="1" i="0" u="none" strike="noStrike" cap="none">
                <a:solidFill>
                  <a:srgbClr val="000000"/>
                </a:solidFill>
                <a:latin typeface="Raleway"/>
                <a:ea typeface="Raleway"/>
                <a:cs typeface="Raleway"/>
                <a:sym typeface="Raleway"/>
              </a:rPr>
              <a:t>Vocabs</a:t>
            </a:r>
            <a:endParaRPr sz="1200" b="1" i="0" u="none" strike="noStrike" cap="none">
              <a:solidFill>
                <a:srgbClr val="000000"/>
              </a:solidFill>
              <a:latin typeface="Raleway"/>
              <a:ea typeface="Raleway"/>
              <a:cs typeface="Raleway"/>
              <a:sym typeface="Raleway"/>
            </a:endParaRPr>
          </a:p>
        </p:txBody>
      </p:sp>
      <p:cxnSp>
        <p:nvCxnSpPr>
          <p:cNvPr id="10" name="Google Shape;180;p21"/>
          <p:cNvCxnSpPr/>
          <p:nvPr/>
        </p:nvCxnSpPr>
        <p:spPr>
          <a:xfrm>
            <a:off x="439980" y="2588111"/>
            <a:ext cx="7491900" cy="0"/>
          </a:xfrm>
          <a:prstGeom prst="straightConnector1">
            <a:avLst/>
          </a:prstGeom>
          <a:noFill/>
          <a:ln w="9525" cap="flat" cmpd="sng">
            <a:solidFill>
              <a:schemeClr val="dk2"/>
            </a:solidFill>
            <a:prstDash val="solid"/>
            <a:round/>
            <a:headEnd type="none" w="sm" len="sm"/>
            <a:tailEnd type="none" w="sm" len="sm"/>
          </a:ln>
        </p:spPr>
      </p:cxnSp>
      <p:cxnSp>
        <p:nvCxnSpPr>
          <p:cNvPr id="11" name="Google Shape;181;p21"/>
          <p:cNvCxnSpPr/>
          <p:nvPr/>
        </p:nvCxnSpPr>
        <p:spPr>
          <a:xfrm>
            <a:off x="439980" y="3831855"/>
            <a:ext cx="7491900" cy="0"/>
          </a:xfrm>
          <a:prstGeom prst="straightConnector1">
            <a:avLst/>
          </a:prstGeom>
          <a:noFill/>
          <a:ln w="9525" cap="flat" cmpd="sng">
            <a:solidFill>
              <a:schemeClr val="dk2"/>
            </a:solidFill>
            <a:prstDash val="solid"/>
            <a:round/>
            <a:headEnd type="none" w="sm" len="sm"/>
            <a:tailEnd type="none" w="sm" len="sm"/>
          </a:ln>
        </p:spPr>
      </p:cxnSp>
      <p:pic>
        <p:nvPicPr>
          <p:cNvPr id="12" name="Google Shape;182;p21"/>
          <p:cNvPicPr preferRelativeResize="0"/>
          <p:nvPr/>
        </p:nvPicPr>
        <p:blipFill rotWithShape="1">
          <a:blip r:embed="rId2">
            <a:alphaModFix/>
          </a:blip>
          <a:srcRect r="67334"/>
          <a:stretch/>
        </p:blipFill>
        <p:spPr>
          <a:xfrm>
            <a:off x="4499992" y="1556792"/>
            <a:ext cx="2017223" cy="747575"/>
          </a:xfrm>
          <a:prstGeom prst="rect">
            <a:avLst/>
          </a:prstGeom>
          <a:noFill/>
          <a:ln w="28575" cap="flat" cmpd="sng">
            <a:solidFill>
              <a:srgbClr val="000000"/>
            </a:solidFill>
            <a:prstDash val="solid"/>
            <a:round/>
            <a:headEnd type="none" w="sm" len="sm"/>
            <a:tailEnd type="none" w="sm" len="sm"/>
          </a:ln>
        </p:spPr>
      </p:pic>
      <p:pic>
        <p:nvPicPr>
          <p:cNvPr id="13" name="Google Shape;183;p21"/>
          <p:cNvPicPr preferRelativeResize="0"/>
          <p:nvPr/>
        </p:nvPicPr>
        <p:blipFill rotWithShape="1">
          <a:blip r:embed="rId2">
            <a:alphaModFix/>
          </a:blip>
          <a:srcRect r="67334"/>
          <a:stretch/>
        </p:blipFill>
        <p:spPr>
          <a:xfrm>
            <a:off x="4499992" y="2836205"/>
            <a:ext cx="2017223" cy="747575"/>
          </a:xfrm>
          <a:prstGeom prst="rect">
            <a:avLst/>
          </a:prstGeom>
          <a:noFill/>
          <a:ln w="28575" cap="flat" cmpd="sng">
            <a:solidFill>
              <a:srgbClr val="000000"/>
            </a:solidFill>
            <a:prstDash val="solid"/>
            <a:round/>
            <a:headEnd type="none" w="sm" len="sm"/>
            <a:tailEnd type="none" w="sm" len="sm"/>
          </a:ln>
        </p:spPr>
      </p:pic>
      <p:sp>
        <p:nvSpPr>
          <p:cNvPr id="15" name="Google Shape;175;p21"/>
          <p:cNvSpPr/>
          <p:nvPr/>
        </p:nvSpPr>
        <p:spPr>
          <a:xfrm>
            <a:off x="357148" y="4264506"/>
            <a:ext cx="401700" cy="6924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4100"/>
              <a:buFont typeface="Arial"/>
              <a:buNone/>
            </a:pPr>
            <a:r>
              <a:rPr lang="en-GB" sz="4100" b="1" dirty="0">
                <a:solidFill>
                  <a:srgbClr val="D9D9D9"/>
                </a:solidFill>
                <a:latin typeface="Calibri"/>
                <a:ea typeface="Calibri"/>
                <a:cs typeface="Calibri"/>
                <a:sym typeface="Calibri"/>
              </a:rPr>
              <a:t>6</a:t>
            </a:r>
            <a:endParaRPr sz="4100" b="1" i="0" u="none" strike="noStrike" cap="none" dirty="0">
              <a:solidFill>
                <a:srgbClr val="D9D9D9"/>
              </a:solidFill>
              <a:latin typeface="Calibri"/>
              <a:ea typeface="Calibri"/>
              <a:cs typeface="Calibri"/>
              <a:sym typeface="Calibri"/>
            </a:endParaRPr>
          </a:p>
        </p:txBody>
      </p:sp>
      <p:sp>
        <p:nvSpPr>
          <p:cNvPr id="16" name="Google Shape;178;p21"/>
          <p:cNvSpPr/>
          <p:nvPr/>
        </p:nvSpPr>
        <p:spPr>
          <a:xfrm>
            <a:off x="3059833" y="4365104"/>
            <a:ext cx="792088" cy="459504"/>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dirty="0" smtClean="0">
                <a:latin typeface="Raleway"/>
                <a:ea typeface="Raleway"/>
                <a:cs typeface="Raleway"/>
                <a:sym typeface="Raleway"/>
              </a:rPr>
              <a:t>Export</a:t>
            </a:r>
            <a:endParaRPr sz="1100" b="1" i="0" u="none" strike="noStrike" cap="none" dirty="0">
              <a:solidFill>
                <a:srgbClr val="000000"/>
              </a:solidFill>
              <a:latin typeface="Raleway"/>
              <a:ea typeface="Raleway"/>
              <a:cs typeface="Raleway"/>
              <a:sym typeface="Raleway"/>
            </a:endParaRPr>
          </a:p>
        </p:txBody>
      </p:sp>
      <p:sp>
        <p:nvSpPr>
          <p:cNvPr id="17" name="Google Shape;179;p21"/>
          <p:cNvSpPr/>
          <p:nvPr/>
        </p:nvSpPr>
        <p:spPr>
          <a:xfrm>
            <a:off x="3995936" y="4077072"/>
            <a:ext cx="1069470" cy="1025838"/>
          </a:xfrm>
          <a:prstGeom prst="flowChartMultidocument">
            <a:avLst/>
          </a:prstGeom>
          <a:solidFill>
            <a:srgbClr val="93C47D"/>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1" i="0" u="none" strike="noStrike" cap="none">
                <a:solidFill>
                  <a:srgbClr val="000000"/>
                </a:solidFill>
                <a:latin typeface="Raleway"/>
                <a:ea typeface="Raleway"/>
                <a:cs typeface="Raleway"/>
                <a:sym typeface="Raleway"/>
              </a:rPr>
              <a:t>SKOSified</a:t>
            </a:r>
            <a:br>
              <a:rPr lang="en-GB" sz="1200" b="1" i="0" u="none" strike="noStrike" cap="none">
                <a:solidFill>
                  <a:srgbClr val="000000"/>
                </a:solidFill>
                <a:latin typeface="Raleway"/>
                <a:ea typeface="Raleway"/>
                <a:cs typeface="Raleway"/>
                <a:sym typeface="Raleway"/>
              </a:rPr>
            </a:br>
            <a:r>
              <a:rPr lang="en-GB" sz="1200" b="1" i="0" u="none" strike="noStrike" cap="none">
                <a:solidFill>
                  <a:srgbClr val="000000"/>
                </a:solidFill>
                <a:latin typeface="Raleway"/>
                <a:ea typeface="Raleway"/>
                <a:cs typeface="Raleway"/>
                <a:sym typeface="Raleway"/>
              </a:rPr>
              <a:t>Vocabs</a:t>
            </a:r>
            <a:endParaRPr sz="1200" b="1" i="0" u="none" strike="noStrike" cap="none">
              <a:solidFill>
                <a:srgbClr val="000000"/>
              </a:solidFill>
              <a:latin typeface="Raleway"/>
              <a:ea typeface="Raleway"/>
              <a:cs typeface="Raleway"/>
              <a:sym typeface="Raleway"/>
            </a:endParaRPr>
          </a:p>
        </p:txBody>
      </p:sp>
      <p:cxnSp>
        <p:nvCxnSpPr>
          <p:cNvPr id="18" name="Google Shape;181;p21"/>
          <p:cNvCxnSpPr/>
          <p:nvPr/>
        </p:nvCxnSpPr>
        <p:spPr>
          <a:xfrm>
            <a:off x="500786" y="5231230"/>
            <a:ext cx="7491900" cy="0"/>
          </a:xfrm>
          <a:prstGeom prst="straightConnector1">
            <a:avLst/>
          </a:prstGeom>
          <a:noFill/>
          <a:ln w="9525" cap="flat" cmpd="sng">
            <a:solidFill>
              <a:schemeClr val="dk2"/>
            </a:solidFill>
            <a:prstDash val="solid"/>
            <a:round/>
            <a:headEnd type="none" w="sm" len="sm"/>
            <a:tailEnd type="none" w="sm" len="sm"/>
          </a:ln>
        </p:spPr>
      </p:cxnSp>
      <p:pic>
        <p:nvPicPr>
          <p:cNvPr id="19" name="Google Shape;183;p21"/>
          <p:cNvPicPr preferRelativeResize="0"/>
          <p:nvPr/>
        </p:nvPicPr>
        <p:blipFill rotWithShape="1">
          <a:blip r:embed="rId2">
            <a:alphaModFix/>
          </a:blip>
          <a:srcRect r="67334"/>
          <a:stretch/>
        </p:blipFill>
        <p:spPr>
          <a:xfrm>
            <a:off x="971600" y="4221088"/>
            <a:ext cx="2017223" cy="747575"/>
          </a:xfrm>
          <a:prstGeom prst="rect">
            <a:avLst/>
          </a:prstGeom>
          <a:noFill/>
          <a:ln w="28575" cap="flat" cmpd="sng">
            <a:solidFill>
              <a:srgbClr val="000000"/>
            </a:solidFill>
            <a:prstDash val="solid"/>
            <a:round/>
            <a:headEnd type="none" w="sm" len="sm"/>
            <a:tailEnd type="none" w="sm" len="sm"/>
          </a:ln>
        </p:spPr>
      </p:pic>
      <p:sp>
        <p:nvSpPr>
          <p:cNvPr id="20" name="TextBox 19"/>
          <p:cNvSpPr txBox="1"/>
          <p:nvPr/>
        </p:nvSpPr>
        <p:spPr>
          <a:xfrm rot="5400000">
            <a:off x="7543494" y="2274004"/>
            <a:ext cx="1627143" cy="646331"/>
          </a:xfrm>
          <a:prstGeom prst="rect">
            <a:avLst/>
          </a:prstGeom>
          <a:noFill/>
        </p:spPr>
        <p:txBody>
          <a:bodyPr wrap="none" rtlCol="0">
            <a:spAutoFit/>
          </a:bodyPr>
          <a:lstStyle/>
          <a:p>
            <a:pPr algn="ctr"/>
            <a:r>
              <a:rPr lang="en-US" dirty="0" smtClean="0"/>
              <a:t>Extension and</a:t>
            </a:r>
            <a:br>
              <a:rPr lang="en-US" dirty="0" smtClean="0"/>
            </a:br>
            <a:r>
              <a:rPr lang="en-US" dirty="0" smtClean="0"/>
              <a:t> </a:t>
            </a:r>
            <a:r>
              <a:rPr lang="en-US" dirty="0" err="1" smtClean="0"/>
              <a:t>Harnomization</a:t>
            </a:r>
            <a:endParaRPr lang="en-US" dirty="0"/>
          </a:p>
        </p:txBody>
      </p:sp>
      <p:sp>
        <p:nvSpPr>
          <p:cNvPr id="22" name="Left Arrow 21"/>
          <p:cNvSpPr/>
          <p:nvPr/>
        </p:nvSpPr>
        <p:spPr>
          <a:xfrm>
            <a:off x="5148064" y="4365104"/>
            <a:ext cx="936104" cy="50405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t>Import</a:t>
            </a:r>
            <a:endParaRPr lang="en-US" sz="1100" dirty="0"/>
          </a:p>
        </p:txBody>
      </p:sp>
      <p:sp>
        <p:nvSpPr>
          <p:cNvPr id="23" name="TextBox 22"/>
          <p:cNvSpPr txBox="1"/>
          <p:nvPr/>
        </p:nvSpPr>
        <p:spPr>
          <a:xfrm>
            <a:off x="6300192" y="4365104"/>
            <a:ext cx="1378841" cy="369332"/>
          </a:xfrm>
          <a:prstGeom prst="rect">
            <a:avLst/>
          </a:prstGeom>
          <a:noFill/>
        </p:spPr>
        <p:txBody>
          <a:bodyPr wrap="none" rtlCol="0">
            <a:spAutoFit/>
          </a:bodyPr>
          <a:lstStyle/>
          <a:p>
            <a:r>
              <a:rPr lang="en-US" dirty="0" smtClean="0"/>
              <a:t>BBT Browser</a:t>
            </a:r>
            <a:endParaRPr lang="en-US" dirty="0"/>
          </a:p>
        </p:txBody>
      </p:sp>
      <p:sp>
        <p:nvSpPr>
          <p:cNvPr id="24" name="Google Shape;150;p20"/>
          <p:cNvSpPr txBox="1">
            <a:spLocks noGrp="1"/>
          </p:cNvSpPr>
          <p:nvPr>
            <p:ph type="title"/>
          </p:nvPr>
        </p:nvSpPr>
        <p:spPr>
          <a:xfrm>
            <a:off x="457200" y="321469"/>
            <a:ext cx="8229600" cy="285900"/>
          </a:xfrm>
          <a:prstGeom prst="rect">
            <a:avLst/>
          </a:prstGeom>
          <a:noFill/>
          <a:ln>
            <a:noFill/>
          </a:ln>
        </p:spPr>
        <p:txBody>
          <a:bodyPr spcFirstLastPara="1" wrap="square" lIns="205725" tIns="0" rIns="205725" bIns="0" anchor="t" anchorCtr="0">
            <a:noAutofit/>
          </a:bodyPr>
          <a:lstStyle/>
          <a:p>
            <a:pPr marL="0" marR="0" lvl="0" indent="0" algn="ctr" rtl="0">
              <a:lnSpc>
                <a:spcPct val="90000"/>
              </a:lnSpc>
              <a:spcBef>
                <a:spcPts val="0"/>
              </a:spcBef>
              <a:spcAft>
                <a:spcPts val="0"/>
              </a:spcAft>
              <a:buClr>
                <a:srgbClr val="000000"/>
              </a:buClr>
              <a:buSzPts val="1100"/>
              <a:buFont typeface="Arial"/>
              <a:buNone/>
            </a:pPr>
            <a:r>
              <a:rPr lang="en-GB"/>
              <a:t>Thesauri</a:t>
            </a:r>
            <a:r>
              <a:rPr lang="en-GB" sz="1800" b="1" i="0" u="none" strike="noStrike" cap="none">
                <a:solidFill>
                  <a:srgbClr val="444444"/>
                </a:solidFill>
                <a:latin typeface="Raleway"/>
                <a:ea typeface="Raleway"/>
                <a:cs typeface="Raleway"/>
                <a:sym typeface="Raleway"/>
              </a:rPr>
              <a:t> Integration Workflow</a:t>
            </a:r>
            <a:endParaRPr sz="1800" b="1" i="0" u="none" strike="noStrike" cap="none">
              <a:solidFill>
                <a:srgbClr val="444444"/>
              </a:solidFill>
              <a:latin typeface="Raleway"/>
              <a:ea typeface="Raleway"/>
              <a:cs typeface="Raleway"/>
              <a:sym typeface="Raleway"/>
            </a:endParaRPr>
          </a:p>
        </p:txBody>
      </p:sp>
      <p:sp>
        <p:nvSpPr>
          <p:cNvPr id="25" name="TextBox 24"/>
          <p:cNvSpPr txBox="1"/>
          <p:nvPr/>
        </p:nvSpPr>
        <p:spPr>
          <a:xfrm rot="5400000">
            <a:off x="7690814" y="4198618"/>
            <a:ext cx="1321471" cy="646331"/>
          </a:xfrm>
          <a:prstGeom prst="rect">
            <a:avLst/>
          </a:prstGeom>
          <a:noFill/>
        </p:spPr>
        <p:txBody>
          <a:bodyPr wrap="none" rtlCol="0">
            <a:spAutoFit/>
          </a:bodyPr>
          <a:lstStyle/>
          <a:p>
            <a:pPr algn="ctr"/>
            <a:r>
              <a:rPr lang="en-US" dirty="0" smtClean="0"/>
              <a:t>Publish  and</a:t>
            </a:r>
            <a:br>
              <a:rPr lang="en-US" dirty="0" smtClean="0"/>
            </a:br>
            <a:r>
              <a:rPr lang="en-US" dirty="0" smtClean="0"/>
              <a:t> Share</a:t>
            </a:r>
            <a:endParaRPr lang="en-US" dirty="0"/>
          </a:p>
        </p:txBody>
      </p:sp>
    </p:spTree>
    <p:extLst>
      <p:ext uri="{BB962C8B-B14F-4D97-AF65-F5344CB8AC3E}">
        <p14:creationId xmlns:p14="http://schemas.microsoft.com/office/powerpoint/2010/main" val="1409873491"/>
      </p:ext>
    </p:extLst>
  </p:cSld>
  <p:clrMapOvr>
    <a:masterClrMapping/>
  </p:clrMapOvr>
</p:sld>
</file>

<file path=ppt/theme/theme1.xml><?xml version="1.0" encoding="utf-8"?>
<a:theme xmlns:a="http://schemas.openxmlformats.org/drawingml/2006/main" name="PresentationISLgr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PresentationISLgr2</Template>
  <TotalTime>2687</TotalTime>
  <Words>427</Words>
  <Application>Microsoft Macintosh PowerPoint</Application>
  <PresentationFormat>On-screen Show (4:3)</PresentationFormat>
  <Paragraphs>120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PresentationISLgr2</vt:lpstr>
      <vt:lpstr>The Parthenos Project adopts the BackBoneThesaurus &lt;and what happened next&gt;  Dr. George Bruseker ICS-FORTH 28/9/2018</vt:lpstr>
      <vt:lpstr>The Parthenos Project</vt:lpstr>
      <vt:lpstr>What’s the Parthenos Information Strategy?</vt:lpstr>
      <vt:lpstr>PE Model Top Level</vt:lpstr>
      <vt:lpstr>Parthenos Integration Strategy / Architecture</vt:lpstr>
      <vt:lpstr>What’s the Thesauri Angle?</vt:lpstr>
      <vt:lpstr>Parthenos Thesauri Problems</vt:lpstr>
      <vt:lpstr>Thesauri Integration Workflow</vt:lpstr>
      <vt:lpstr>Thesauri Integration Workflow</vt:lpstr>
      <vt:lpstr>What have we done?!</vt:lpstr>
      <vt:lpstr>Where are we at?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Korina Doerr</dc:creator>
  <cp:lastModifiedBy>George Bruseker</cp:lastModifiedBy>
  <cp:revision>12</cp:revision>
  <dcterms:created xsi:type="dcterms:W3CDTF">2017-04-10T13:06:39Z</dcterms:created>
  <dcterms:modified xsi:type="dcterms:W3CDTF">2018-09-28T06:09:19Z</dcterms:modified>
</cp:coreProperties>
</file>