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71" r:id="rId5"/>
    <p:sldId id="261" r:id="rId6"/>
    <p:sldId id="262" r:id="rId7"/>
    <p:sldId id="277" r:id="rId8"/>
    <p:sldId id="278" r:id="rId9"/>
    <p:sldId id="279" r:id="rId10"/>
    <p:sldId id="280" r:id="rId11"/>
    <p:sldId id="281" r:id="rId12"/>
    <p:sldId id="268" r:id="rId13"/>
    <p:sldId id="276" r:id="rId14"/>
    <p:sldId id="264" r:id="rId15"/>
    <p:sldId id="270" r:id="rId16"/>
    <p:sldId id="269" r:id="rId17"/>
    <p:sldId id="282" r:id="rId18"/>
    <p:sldId id="265" r:id="rId19"/>
    <p:sldId id="266" r:id="rId20"/>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77B0"/>
    <a:srgbClr val="0870AC"/>
    <a:srgbClr val="FFFFFF"/>
    <a:srgbClr val="3B74C1"/>
    <a:srgbClr val="3D75C0"/>
    <a:srgbClr val="2D85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21" autoAdjust="0"/>
    <p:restoredTop sz="94660"/>
  </p:normalViewPr>
  <p:slideViewPr>
    <p:cSldViewPr snapToGrid="0">
      <p:cViewPr varScale="1">
        <p:scale>
          <a:sx n="127" d="100"/>
          <a:sy n="127" d="100"/>
        </p:scale>
        <p:origin x="216" y="6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t>27/9/18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183142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t>27/9/18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258063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t>27/9/18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424576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t>27/9/18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699882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9CC03064-90F0-4994-AF33-F6DB10C26FDB}" type="datetimeFigureOut">
              <a:rPr lang="el-GR" smtClean="0"/>
              <a:t>27/9/18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2039739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t>27/9/18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99291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9CC03064-90F0-4994-AF33-F6DB10C26FDB}" type="datetimeFigureOut">
              <a:rPr lang="el-GR" smtClean="0"/>
              <a:t>27/9/18</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164524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9CC03064-90F0-4994-AF33-F6DB10C26FDB}" type="datetimeFigureOut">
              <a:rPr lang="el-GR" smtClean="0"/>
              <a:t>27/9/18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208622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CC03064-90F0-4994-AF33-F6DB10C26FDB}" type="datetimeFigureOut">
              <a:rPr lang="el-GR" smtClean="0"/>
              <a:t>27/9/18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2315261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t>27/9/18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760094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9CC03064-90F0-4994-AF33-F6DB10C26FDB}" type="datetimeFigureOut">
              <a:rPr lang="el-GR" smtClean="0"/>
              <a:t>27/9/18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971219F-8BD8-452A-90B9-09341F6E2C09}" type="slidenum">
              <a:rPr lang="el-GR" smtClean="0"/>
              <a:t>‹#›</a:t>
            </a:fld>
            <a:endParaRPr lang="el-GR"/>
          </a:p>
        </p:txBody>
      </p:sp>
    </p:spTree>
    <p:extLst>
      <p:ext uri="{BB962C8B-B14F-4D97-AF65-F5344CB8AC3E}">
        <p14:creationId xmlns:p14="http://schemas.microsoft.com/office/powerpoint/2010/main" val="3825344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C03064-90F0-4994-AF33-F6DB10C26FDB}" type="datetimeFigureOut">
              <a:rPr lang="el-GR" smtClean="0"/>
              <a:t>27/9/18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1219F-8BD8-452A-90B9-09341F6E2C09}" type="slidenum">
              <a:rPr lang="el-GR" smtClean="0"/>
              <a:t>‹#›</a:t>
            </a:fld>
            <a:endParaRPr lang="el-GR"/>
          </a:p>
        </p:txBody>
      </p:sp>
    </p:spTree>
    <p:extLst>
      <p:ext uri="{BB962C8B-B14F-4D97-AF65-F5344CB8AC3E}">
        <p14:creationId xmlns:p14="http://schemas.microsoft.com/office/powerpoint/2010/main" val="8071952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1092200"/>
            <a:ext cx="11530415" cy="2768599"/>
          </a:xfrm>
        </p:spPr>
        <p:txBody>
          <a:bodyPr anchor="ctr">
            <a:normAutofit/>
          </a:bodyPr>
          <a:lstStyle/>
          <a:p>
            <a:r>
              <a:rPr lang="en-US" sz="5400" dirty="0"/>
              <a:t>Challenges in implementing the BBT. Lessons to be learned from the DYAS Humanities Thesaurus</a:t>
            </a:r>
            <a:endParaRPr lang="el-GR" sz="5400" dirty="0"/>
          </a:p>
        </p:txBody>
      </p:sp>
      <p:sp>
        <p:nvSpPr>
          <p:cNvPr id="3" name="Υπότιτλος 2"/>
          <p:cNvSpPr>
            <a:spLocks noGrp="1"/>
          </p:cNvSpPr>
          <p:nvPr>
            <p:ph type="subTitle" idx="1"/>
          </p:nvPr>
        </p:nvSpPr>
        <p:spPr>
          <a:xfrm>
            <a:off x="331385" y="4876800"/>
            <a:ext cx="11530415" cy="719667"/>
          </a:xfrm>
        </p:spPr>
        <p:txBody>
          <a:bodyPr anchor="ctr"/>
          <a:lstStyle/>
          <a:p>
            <a:r>
              <a:rPr lang="en-US" dirty="0"/>
              <a:t>FORTH</a:t>
            </a:r>
            <a:r>
              <a:rPr lang="el-GR" dirty="0"/>
              <a:t> </a:t>
            </a:r>
            <a:r>
              <a:rPr lang="el-GR" dirty="0">
                <a:solidFill>
                  <a:srgbClr val="0870AC"/>
                </a:solidFill>
              </a:rPr>
              <a:t>|</a:t>
            </a:r>
            <a:r>
              <a:rPr lang="en-US" dirty="0"/>
              <a:t>Heraklion</a:t>
            </a:r>
            <a:r>
              <a:rPr lang="el-GR" dirty="0">
                <a:solidFill>
                  <a:srgbClr val="0870AC"/>
                </a:solidFill>
              </a:rPr>
              <a:t>|</a:t>
            </a:r>
            <a:r>
              <a:rPr lang="el-GR" dirty="0"/>
              <a:t>28 </a:t>
            </a:r>
            <a:r>
              <a:rPr lang="en-US" dirty="0"/>
              <a:t>09</a:t>
            </a:r>
            <a:r>
              <a:rPr lang="el-GR" dirty="0"/>
              <a:t> 18</a:t>
            </a: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717219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lstStyle/>
          <a:p>
            <a:pPr marL="1003300" lvl="1" indent="-1003300">
              <a:lnSpc>
                <a:spcPct val="150000"/>
              </a:lnSpc>
            </a:pPr>
            <a:r>
              <a:rPr lang="en-US" sz="2600" b="1" dirty="0">
                <a:solidFill>
                  <a:prstClr val="black"/>
                </a:solidFill>
                <a:ea typeface="+mj-ea"/>
                <a:cs typeface="+mj-cs"/>
              </a:rPr>
              <a:t>Spatiotemporal attributes</a:t>
            </a:r>
            <a:r>
              <a:rPr lang="en-US" sz="2600" b="1" dirty="0">
                <a:solidFill>
                  <a:srgbClr val="0870AC"/>
                </a:solidFill>
                <a:ea typeface="+mj-ea"/>
                <a:cs typeface="+mj-cs"/>
              </a:rPr>
              <a:t>:</a:t>
            </a:r>
            <a:r>
              <a:rPr lang="en-US" sz="2600" b="1" dirty="0">
                <a:solidFill>
                  <a:prstClr val="black"/>
                </a:solidFill>
                <a:ea typeface="+mj-ea"/>
                <a:cs typeface="+mj-cs"/>
              </a:rPr>
              <a:t> A recurring problem (5</a:t>
            </a:r>
            <a:r>
              <a:rPr lang="en-US" sz="2600" b="1" dirty="0">
                <a:solidFill>
                  <a:srgbClr val="1877B0"/>
                </a:solidFill>
                <a:ea typeface="+mj-ea"/>
                <a:cs typeface="+mj-cs"/>
              </a:rPr>
              <a:t>/</a:t>
            </a:r>
            <a:r>
              <a:rPr lang="en-US" sz="2600" b="1" dirty="0">
                <a:solidFill>
                  <a:prstClr val="black"/>
                </a:solidFill>
                <a:ea typeface="+mj-ea"/>
                <a:cs typeface="+mj-cs"/>
              </a:rPr>
              <a:t>5)</a:t>
            </a:r>
          </a:p>
          <a:p>
            <a:pPr marL="1003300" lvl="1" indent="-1003300">
              <a:lnSpc>
                <a:spcPct val="150000"/>
              </a:lnSpc>
            </a:pPr>
            <a:endParaRPr lang="en-US" sz="2400" dirty="0"/>
          </a:p>
          <a:p>
            <a:pPr marL="1346200" lvl="1" indent="-342900" algn="l">
              <a:lnSpc>
                <a:spcPct val="150000"/>
              </a:lnSpc>
              <a:buBlip>
                <a:blip r:embed="rId2"/>
              </a:buBlip>
            </a:pPr>
            <a:r>
              <a:rPr lang="en-US" sz="2200" dirty="0">
                <a:solidFill>
                  <a:prstClr val="black"/>
                </a:solidFill>
              </a:rPr>
              <a:t>We should discuss which BBT facets are compatible with allowing for the existence of spatiotemporal attributes, or </a:t>
            </a:r>
          </a:p>
          <a:p>
            <a:pPr marL="1346200" lvl="1" indent="-342900" algn="l">
              <a:lnSpc>
                <a:spcPct val="150000"/>
              </a:lnSpc>
              <a:buBlip>
                <a:blip r:embed="rId2"/>
              </a:buBlip>
            </a:pPr>
            <a:r>
              <a:rPr lang="en-US" sz="2200" dirty="0">
                <a:solidFill>
                  <a:prstClr val="black"/>
                </a:solidFill>
              </a:rPr>
              <a:t>Find ways in order to connect the thesauri with </a:t>
            </a:r>
            <a:r>
              <a:rPr lang="en-US" sz="2200" dirty="0" err="1">
                <a:solidFill>
                  <a:prstClr val="black"/>
                </a:solidFill>
              </a:rPr>
              <a:t>microthesauri</a:t>
            </a:r>
            <a:r>
              <a:rPr lang="en-US" sz="2200" dirty="0">
                <a:solidFill>
                  <a:prstClr val="black"/>
                </a:solidFill>
              </a:rPr>
              <a:t> – ontologies in the different scientific fields that are context dependent</a:t>
            </a:r>
            <a:endParaRPr lang="el-GR" dirty="0">
              <a:solidFill>
                <a:prstClr val="black"/>
              </a:solidFill>
            </a:endParaRPr>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657864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296785"/>
            <a:ext cx="11532657" cy="4282747"/>
          </a:xfrm>
        </p:spPr>
        <p:txBody>
          <a:bodyPr anchor="ctr"/>
          <a:lstStyle/>
          <a:p>
            <a:pPr marL="1003300" lvl="1" indent="-1003300">
              <a:lnSpc>
                <a:spcPct val="150000"/>
              </a:lnSpc>
            </a:pPr>
            <a:r>
              <a:rPr lang="en-US" sz="2800" b="1" dirty="0">
                <a:solidFill>
                  <a:prstClr val="black"/>
                </a:solidFill>
                <a:ea typeface="+mj-ea"/>
                <a:cs typeface="+mj-cs"/>
              </a:rPr>
              <a:t>(Types of) Epochs</a:t>
            </a:r>
            <a:endParaRPr lang="en-US" sz="2400" dirty="0"/>
          </a:p>
          <a:p>
            <a:pPr marL="93663" lvl="1">
              <a:lnSpc>
                <a:spcPct val="150000"/>
              </a:lnSpc>
            </a:pPr>
            <a:r>
              <a:rPr lang="en-US" sz="2400" dirty="0">
                <a:solidFill>
                  <a:srgbClr val="212121"/>
                </a:solidFill>
                <a:latin typeface="Calibri" panose="020F0502020204030204" pitchFamily="34" charset="0"/>
              </a:rPr>
              <a:t>The facet only includes: “….the abstract concepts by virtue of which it is possible to conceive these cultural, social and intellectual phenomena as coherent.”</a:t>
            </a:r>
            <a:endParaRPr lang="en-US" sz="2400" dirty="0"/>
          </a:p>
          <a:p>
            <a:pPr marL="93663" lvl="1">
              <a:lnSpc>
                <a:spcPct val="150000"/>
              </a:lnSpc>
            </a:pPr>
            <a:r>
              <a:rPr lang="en-US" sz="2400" dirty="0"/>
              <a:t>If </a:t>
            </a:r>
            <a:r>
              <a:rPr lang="en-US" sz="2400" dirty="0">
                <a:solidFill>
                  <a:srgbClr val="212121"/>
                </a:solidFill>
                <a:latin typeface="Times New Roman" panose="02020603050405020304" pitchFamily="18" charset="0"/>
              </a:rPr>
              <a:t>the </a:t>
            </a:r>
            <a:r>
              <a:rPr lang="en-US" sz="2400" b="1" dirty="0">
                <a:solidFill>
                  <a:srgbClr val="212121"/>
                </a:solidFill>
                <a:latin typeface="Calibri" panose="020F0502020204030204" pitchFamily="34" charset="0"/>
              </a:rPr>
              <a:t>specific realizations </a:t>
            </a:r>
            <a:r>
              <a:rPr lang="en-US" sz="2400" dirty="0">
                <a:solidFill>
                  <a:srgbClr val="212121"/>
                </a:solidFill>
                <a:latin typeface="Calibri" panose="020F0502020204030204" pitchFamily="34" charset="0"/>
              </a:rPr>
              <a:t>of these types of phenomena</a:t>
            </a:r>
            <a:r>
              <a:rPr lang="en-US" sz="2400" dirty="0"/>
              <a:t> </a:t>
            </a:r>
            <a:r>
              <a:rPr lang="en-US" sz="2400" dirty="0">
                <a:solidFill>
                  <a:srgbClr val="212121"/>
                </a:solidFill>
                <a:latin typeface="Calibri" panose="020F0502020204030204" pitchFamily="34" charset="0"/>
              </a:rPr>
              <a:t>(e.g. Roman period) are excluded, what kind of terms can be classified under Types of Epochs?</a:t>
            </a:r>
            <a:endParaRPr lang="el-GR" sz="2400" b="1" dirty="0">
              <a:solidFill>
                <a:srgbClr val="212121"/>
              </a:solidFill>
              <a:latin typeface="Calibri" panose="020F0502020204030204" pitchFamily="34" charset="0"/>
            </a:endParaRP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1377225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a:t>
            </a:r>
            <a:r>
              <a:rPr lang="en-US" sz="2800" b="1" dirty="0">
                <a:solidFill>
                  <a:prstClr val="black"/>
                </a:solidFill>
                <a:latin typeface="Calibri" panose="020F0502020204030204"/>
              </a:rPr>
              <a:t> hierarchies</a:t>
            </a:r>
            <a:endParaRPr lang="el-GR" sz="2800" b="1" dirty="0">
              <a:latin typeface="+mn-lt"/>
            </a:endParaRPr>
          </a:p>
        </p:txBody>
      </p:sp>
      <p:sp>
        <p:nvSpPr>
          <p:cNvPr id="3" name="Υπότιτλος 2"/>
          <p:cNvSpPr>
            <a:spLocks noGrp="1"/>
          </p:cNvSpPr>
          <p:nvPr>
            <p:ph type="subTitle" idx="1"/>
          </p:nvPr>
        </p:nvSpPr>
        <p:spPr>
          <a:xfrm>
            <a:off x="329142" y="887375"/>
            <a:ext cx="11532657" cy="4692157"/>
          </a:xfrm>
        </p:spPr>
        <p:txBody>
          <a:bodyPr anchor="ctr">
            <a:normAutofit/>
          </a:bodyPr>
          <a:lstStyle/>
          <a:p>
            <a:r>
              <a:rPr lang="en-US" sz="2600" b="1" dirty="0"/>
              <a:t>Reviewing the “Groups and Collectivities” facet (1</a:t>
            </a:r>
            <a:r>
              <a:rPr lang="en-US" sz="2600" b="1" dirty="0">
                <a:solidFill>
                  <a:srgbClr val="1877B0"/>
                </a:solidFill>
              </a:rPr>
              <a:t>/</a:t>
            </a:r>
            <a:r>
              <a:rPr lang="en-US" sz="2600" b="1" dirty="0"/>
              <a:t>2)</a:t>
            </a:r>
            <a:endParaRPr lang="el-GR" sz="2200" dirty="0">
              <a:solidFill>
                <a:prstClr val="black"/>
              </a:solidFill>
            </a:endParaRPr>
          </a:p>
          <a:p>
            <a:pPr marL="1003300" lvl="1" algn="l">
              <a:lnSpc>
                <a:spcPct val="150000"/>
              </a:lnSpc>
            </a:pPr>
            <a:endParaRPr lang="el-GR" sz="2200" dirty="0">
              <a:solidFill>
                <a:prstClr val="black"/>
              </a:solidFill>
            </a:endParaRPr>
          </a:p>
          <a:p>
            <a:pPr marL="1346200" lvl="1" indent="-342900" algn="l">
              <a:lnSpc>
                <a:spcPct val="150000"/>
              </a:lnSpc>
              <a:buBlip>
                <a:blip r:embed="rId2"/>
              </a:buBlip>
            </a:pPr>
            <a:r>
              <a:rPr lang="en-US" sz="2200" dirty="0">
                <a:solidFill>
                  <a:prstClr val="black"/>
                </a:solidFill>
              </a:rPr>
              <a:t>“Groups and Collectivities”: </a:t>
            </a:r>
            <a:r>
              <a:rPr lang="en-US" sz="2200" i="1" dirty="0">
                <a:solidFill>
                  <a:prstClr val="black"/>
                </a:solidFill>
              </a:rPr>
              <a:t>This facet comprises relations that arise from the joint actions of at least two people. These relations (economic, religious, athletic, political, national etc.) should be based on the adoption of common beliefs, objectives and actions </a:t>
            </a:r>
            <a:r>
              <a:rPr lang="en-US" sz="2200" i="1" u="sng" dirty="0">
                <a:solidFill>
                  <a:prstClr val="black"/>
                </a:solidFill>
              </a:rPr>
              <a:t>as well as show organizational features</a:t>
            </a:r>
            <a:r>
              <a:rPr lang="en-US" sz="2200" i="1" dirty="0">
                <a:solidFill>
                  <a:prstClr val="black"/>
                </a:solidFill>
              </a:rPr>
              <a:t>.</a:t>
            </a:r>
            <a:endParaRPr lang="en-US"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4123889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 </a:t>
            </a:r>
            <a:r>
              <a:rPr lang="en-US" sz="2800" b="1" dirty="0">
                <a:solidFill>
                  <a:prstClr val="black"/>
                </a:solidFill>
                <a:latin typeface="Calibri" panose="020F0502020204030204"/>
              </a:rPr>
              <a:t>hierarchies</a:t>
            </a:r>
            <a:endParaRPr lang="el-GR" sz="2800" b="1" dirty="0">
              <a:latin typeface="+mn-lt"/>
            </a:endParaRPr>
          </a:p>
        </p:txBody>
      </p:sp>
      <p:sp>
        <p:nvSpPr>
          <p:cNvPr id="3" name="Υπότιτλος 2"/>
          <p:cNvSpPr>
            <a:spLocks noGrp="1"/>
          </p:cNvSpPr>
          <p:nvPr>
            <p:ph type="subTitle" idx="1"/>
          </p:nvPr>
        </p:nvSpPr>
        <p:spPr>
          <a:xfrm>
            <a:off x="329142" y="1014153"/>
            <a:ext cx="11532657" cy="4565379"/>
          </a:xfrm>
        </p:spPr>
        <p:txBody>
          <a:bodyPr anchor="ctr">
            <a:normAutofit/>
          </a:bodyPr>
          <a:lstStyle/>
          <a:p>
            <a:r>
              <a:rPr lang="en-US" sz="2600" b="1" dirty="0"/>
              <a:t>Reviewing the “Groups and Collectivities” facet (2</a:t>
            </a:r>
            <a:r>
              <a:rPr lang="en-US" sz="2600" b="1" dirty="0">
                <a:solidFill>
                  <a:srgbClr val="1877B0"/>
                </a:solidFill>
              </a:rPr>
              <a:t>/</a:t>
            </a:r>
            <a:r>
              <a:rPr lang="en-US" sz="2600" b="1" dirty="0"/>
              <a:t>2)</a:t>
            </a:r>
            <a:endParaRPr lang="el-GR" sz="2200" dirty="0">
              <a:solidFill>
                <a:prstClr val="black"/>
              </a:solidFill>
            </a:endParaRPr>
          </a:p>
          <a:p>
            <a:pPr marL="1346200" lvl="0" indent="-342900" algn="l">
              <a:lnSpc>
                <a:spcPct val="150000"/>
              </a:lnSpc>
              <a:buBlip>
                <a:blip r:embed="rId2"/>
              </a:buBlip>
            </a:pPr>
            <a:r>
              <a:rPr lang="en-US" sz="2200" dirty="0">
                <a:solidFill>
                  <a:prstClr val="black"/>
                </a:solidFill>
              </a:rPr>
              <a:t>“</a:t>
            </a:r>
            <a:r>
              <a:rPr lang="mr-IN" sz="2200" dirty="0">
                <a:solidFill>
                  <a:prstClr val="black"/>
                </a:solidFill>
              </a:rPr>
              <a:t>…</a:t>
            </a:r>
            <a:r>
              <a:rPr lang="en-US" sz="2200" dirty="0">
                <a:solidFill>
                  <a:prstClr val="black"/>
                </a:solidFill>
              </a:rPr>
              <a:t> as well as show organizational features”</a:t>
            </a:r>
          </a:p>
          <a:p>
            <a:pPr marL="1803400" lvl="2" indent="-342900" algn="l">
              <a:lnSpc>
                <a:spcPct val="150000"/>
              </a:lnSpc>
              <a:buBlip>
                <a:blip r:embed="rId2"/>
              </a:buBlip>
            </a:pPr>
            <a:r>
              <a:rPr lang="en-US" sz="2000" dirty="0">
                <a:solidFill>
                  <a:prstClr val="black"/>
                </a:solidFill>
              </a:rPr>
              <a:t>“poets” or “novelists” are not groups which are subject, necessarily, to organizational features</a:t>
            </a:r>
          </a:p>
          <a:p>
            <a:pPr marL="1803400" lvl="2" indent="-342900" algn="l">
              <a:lnSpc>
                <a:spcPct val="150000"/>
              </a:lnSpc>
              <a:buBlip>
                <a:blip r:embed="rId2"/>
              </a:buBlip>
            </a:pPr>
            <a:r>
              <a:rPr lang="en-US" sz="2000" dirty="0">
                <a:solidFill>
                  <a:prstClr val="black"/>
                </a:solidFill>
              </a:rPr>
              <a:t>Suggestions</a:t>
            </a:r>
          </a:p>
          <a:p>
            <a:pPr marL="2260600" lvl="4" indent="-342900" algn="l">
              <a:lnSpc>
                <a:spcPct val="150000"/>
              </a:lnSpc>
              <a:buBlip>
                <a:blip r:embed="rId2"/>
              </a:buBlip>
            </a:pPr>
            <a:r>
              <a:rPr lang="en-US" sz="1800" dirty="0">
                <a:solidFill>
                  <a:prstClr val="black"/>
                </a:solidFill>
              </a:rPr>
              <a:t>Rephrase the definition of this facet</a:t>
            </a:r>
          </a:p>
          <a:p>
            <a:pPr marL="2260600" lvl="4" indent="-342900" algn="l">
              <a:lnSpc>
                <a:spcPct val="150000"/>
              </a:lnSpc>
              <a:buBlip>
                <a:blip r:embed="rId2"/>
              </a:buBlip>
            </a:pPr>
            <a:r>
              <a:rPr lang="en-US" sz="1800" dirty="0">
                <a:solidFill>
                  <a:prstClr val="black"/>
                </a:solidFill>
              </a:rPr>
              <a:t>Rename to </a:t>
            </a:r>
            <a:r>
              <a:rPr lang="en-US" sz="1800" b="1" dirty="0">
                <a:solidFill>
                  <a:prstClr val="black"/>
                </a:solidFill>
              </a:rPr>
              <a:t>Agents</a:t>
            </a:r>
            <a:r>
              <a:rPr lang="en-US" sz="1800" dirty="0">
                <a:solidFill>
                  <a:prstClr val="black"/>
                </a:solidFill>
              </a:rPr>
              <a:t> and subdivide in two hierarchies / top terms</a:t>
            </a:r>
          </a:p>
          <a:p>
            <a:pPr marL="2717800" lvl="6" indent="-342900" algn="l">
              <a:lnSpc>
                <a:spcPct val="150000"/>
              </a:lnSpc>
              <a:buBlip>
                <a:blip r:embed="rId2"/>
              </a:buBlip>
            </a:pPr>
            <a:r>
              <a:rPr lang="en-US" sz="1700" dirty="0">
                <a:solidFill>
                  <a:prstClr val="black"/>
                </a:solidFill>
              </a:rPr>
              <a:t>“</a:t>
            </a:r>
            <a:r>
              <a:rPr lang="en-US" sz="1700" dirty="0"/>
              <a:t>Groups </a:t>
            </a:r>
            <a:r>
              <a:rPr lang="en-US" sz="1700" dirty="0">
                <a:solidFill>
                  <a:prstClr val="black"/>
                </a:solidFill>
              </a:rPr>
              <a:t>of persons”</a:t>
            </a:r>
          </a:p>
          <a:p>
            <a:pPr marL="2717800" lvl="6" indent="-342900" algn="l">
              <a:lnSpc>
                <a:spcPct val="150000"/>
              </a:lnSpc>
              <a:buBlip>
                <a:blip r:embed="rId2"/>
              </a:buBlip>
            </a:pPr>
            <a:r>
              <a:rPr lang="en-US" sz="1700" dirty="0">
                <a:solidFill>
                  <a:prstClr val="black"/>
                </a:solidFill>
              </a:rPr>
              <a:t>“Organizations”</a:t>
            </a:r>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3166727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a:t>
            </a:r>
            <a:r>
              <a:rPr lang="en-US" sz="2800" b="1" dirty="0">
                <a:solidFill>
                  <a:prstClr val="black"/>
                </a:solidFill>
                <a:latin typeface="Calibri" panose="020F0502020204030204"/>
              </a:rPr>
              <a:t> hierarchies</a:t>
            </a:r>
            <a:endParaRPr lang="el-GR" sz="2800" b="1" dirty="0">
              <a:latin typeface="+mn-lt"/>
            </a:endParaRPr>
          </a:p>
        </p:txBody>
      </p:sp>
      <p:sp>
        <p:nvSpPr>
          <p:cNvPr id="3" name="Υπότιτλος 2"/>
          <p:cNvSpPr>
            <a:spLocks noGrp="1"/>
          </p:cNvSpPr>
          <p:nvPr>
            <p:ph type="subTitle" idx="1"/>
          </p:nvPr>
        </p:nvSpPr>
        <p:spPr>
          <a:xfrm>
            <a:off x="329142" y="1273703"/>
            <a:ext cx="11532657" cy="4378952"/>
          </a:xfrm>
        </p:spPr>
        <p:txBody>
          <a:bodyPr anchor="ctr">
            <a:normAutofit/>
          </a:bodyPr>
          <a:lstStyle/>
          <a:p>
            <a:r>
              <a:rPr lang="en-US" sz="2600" b="1" dirty="0"/>
              <a:t>Classifying institutions, revisiting hierarchies</a:t>
            </a:r>
            <a:r>
              <a:rPr lang="el-GR" sz="2600" b="1" dirty="0"/>
              <a:t> (1</a:t>
            </a:r>
            <a:r>
              <a:rPr lang="el-GR" sz="2600" b="1" dirty="0">
                <a:solidFill>
                  <a:srgbClr val="1877B0"/>
                </a:solidFill>
              </a:rPr>
              <a:t>/</a:t>
            </a:r>
            <a:r>
              <a:rPr lang="en-US" sz="2600" b="1" dirty="0"/>
              <a:t>3</a:t>
            </a:r>
            <a:r>
              <a:rPr lang="el-GR" sz="2600" b="1" dirty="0"/>
              <a:t>)</a:t>
            </a:r>
            <a:endParaRPr lang="en-US" sz="2600" b="1" dirty="0"/>
          </a:p>
          <a:p>
            <a:endParaRPr lang="en-US" sz="2600" b="1" dirty="0"/>
          </a:p>
          <a:p>
            <a:pPr algn="just"/>
            <a:r>
              <a:rPr lang="el-GR" dirty="0"/>
              <a:t>“</a:t>
            </a:r>
            <a:r>
              <a:rPr lang="en-US" dirty="0"/>
              <a:t>Institution” a term with various meanings in several disciplines </a:t>
            </a:r>
          </a:p>
          <a:p>
            <a:pPr marL="342900" indent="-342900" algn="just">
              <a:buBlip>
                <a:blip r:embed="rId2"/>
              </a:buBlip>
            </a:pPr>
            <a:r>
              <a:rPr lang="en-US" dirty="0"/>
              <a:t>Sociology (marriage, kinship, taboo, etc.)</a:t>
            </a:r>
          </a:p>
          <a:p>
            <a:pPr marL="342900" indent="-342900" algn="just">
              <a:buBlip>
                <a:blip r:embed="rId2"/>
              </a:buBlip>
            </a:pPr>
            <a:r>
              <a:rPr lang="en-US" dirty="0"/>
              <a:t>History and political science (universities, ministries, elections, civil law, etc.)</a:t>
            </a:r>
          </a:p>
          <a:p>
            <a:pPr marL="342900" indent="-342900" algn="just">
              <a:buBlip>
                <a:blip r:embed="rId2"/>
              </a:buBlip>
            </a:pPr>
            <a:r>
              <a:rPr lang="en-US" dirty="0"/>
              <a:t>Some collectivities and groups are understood as institutions </a:t>
            </a:r>
          </a:p>
          <a:p>
            <a:pPr marL="342900" indent="-342900" algn="just">
              <a:buBlip>
                <a:blip r:embed="rId2"/>
              </a:buBlip>
            </a:pPr>
            <a:r>
              <a:rPr lang="en-US" dirty="0">
                <a:solidFill>
                  <a:srgbClr val="212121"/>
                </a:solidFill>
                <a:latin typeface="Calibri" panose="020F0502020204030204" pitchFamily="34" charset="0"/>
              </a:rPr>
              <a:t>Some institutional organizations cannot be understood as “Collectivities and groups”</a:t>
            </a:r>
            <a:endParaRPr lang="en-US"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590932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a:t>
            </a:r>
            <a:r>
              <a:rPr lang="en-US" sz="2800" b="1" dirty="0">
                <a:solidFill>
                  <a:prstClr val="black"/>
                </a:solidFill>
                <a:latin typeface="Calibri" panose="020F0502020204030204"/>
              </a:rPr>
              <a:t> hierarchies</a:t>
            </a:r>
            <a:endParaRPr lang="el-GR"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normAutofit/>
          </a:bodyPr>
          <a:lstStyle/>
          <a:p>
            <a:r>
              <a:rPr lang="en-US" sz="2600" b="1" dirty="0"/>
              <a:t>Classifying institutions, revisiting hierarchies</a:t>
            </a:r>
            <a:r>
              <a:rPr lang="el-GR" sz="2600" b="1" dirty="0"/>
              <a:t> (2</a:t>
            </a:r>
            <a:r>
              <a:rPr lang="el-GR" sz="2600" b="1" dirty="0">
                <a:solidFill>
                  <a:srgbClr val="1877B0"/>
                </a:solidFill>
              </a:rPr>
              <a:t>/</a:t>
            </a:r>
            <a:r>
              <a:rPr lang="el-GR" sz="2600" b="1" dirty="0"/>
              <a:t>3)</a:t>
            </a:r>
            <a:endParaRPr lang="en-US" sz="2600" b="1" dirty="0"/>
          </a:p>
          <a:p>
            <a:pPr marL="631825" algn="l">
              <a:tabLst>
                <a:tab pos="4572000" algn="l"/>
              </a:tabLst>
            </a:pPr>
            <a:endParaRPr lang="en-US" sz="2600" dirty="0"/>
          </a:p>
          <a:p>
            <a:pPr marL="631825" algn="l">
              <a:tabLst>
                <a:tab pos="4572000" algn="l"/>
              </a:tabLst>
            </a:pPr>
            <a:r>
              <a:rPr lang="en-US" dirty="0"/>
              <a:t>Institutions as:</a:t>
            </a:r>
            <a:endParaRPr lang="en-US" b="1" dirty="0"/>
          </a:p>
          <a:p>
            <a:pPr marL="631825" algn="l"/>
            <a:r>
              <a:rPr lang="en-US" dirty="0"/>
              <a:t>Activities &gt; Functions &gt; “political regimes”, “judicial systems” and “international law”</a:t>
            </a:r>
          </a:p>
          <a:p>
            <a:pPr marL="631825" algn="l"/>
            <a:endParaRPr lang="el-GR" dirty="0"/>
          </a:p>
          <a:p>
            <a:pPr marL="631825" algn="l"/>
            <a:r>
              <a:rPr lang="en-US" dirty="0" err="1"/>
              <a:t>Polyhierarchy</a:t>
            </a:r>
            <a:r>
              <a:rPr lang="en-US" dirty="0"/>
              <a:t>: </a:t>
            </a:r>
          </a:p>
          <a:p>
            <a:pPr marL="631825" algn="l"/>
            <a:r>
              <a:rPr lang="fr-FR" dirty="0"/>
              <a:t>“international </a:t>
            </a:r>
            <a:r>
              <a:rPr lang="fr-FR" dirty="0" err="1"/>
              <a:t>law</a:t>
            </a:r>
            <a:r>
              <a:rPr lang="fr-FR" dirty="0"/>
              <a:t> (discipline)”</a:t>
            </a:r>
            <a:r>
              <a:rPr lang="en-US" dirty="0"/>
              <a:t> </a:t>
            </a:r>
            <a:r>
              <a:rPr lang="fr-FR" dirty="0"/>
              <a:t>   </a:t>
            </a:r>
            <a:r>
              <a:rPr lang="en-US" dirty="0"/>
              <a:t>Activities &gt; Disciplines </a:t>
            </a:r>
          </a:p>
          <a:p>
            <a:pPr marL="631825" algn="l"/>
            <a:r>
              <a:rPr lang="en-US" dirty="0"/>
              <a:t>“international law (institution)”  Activities &gt; Functions </a:t>
            </a: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1549538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a:t>
            </a:r>
            <a:r>
              <a:rPr lang="en-US" sz="2800" b="1" dirty="0">
                <a:solidFill>
                  <a:prstClr val="black"/>
                </a:solidFill>
                <a:latin typeface="Calibri" panose="020F0502020204030204"/>
              </a:rPr>
              <a:t> hierarchies</a:t>
            </a:r>
            <a:endParaRPr lang="el-GR"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normAutofit/>
          </a:bodyPr>
          <a:lstStyle/>
          <a:p>
            <a:r>
              <a:rPr lang="en-US" sz="2600" b="1" dirty="0"/>
              <a:t>Classifying institutions, revisiting hierarchies (3</a:t>
            </a:r>
            <a:r>
              <a:rPr lang="en-US" sz="2600" b="1" dirty="0">
                <a:solidFill>
                  <a:srgbClr val="1877B0"/>
                </a:solidFill>
              </a:rPr>
              <a:t>/</a:t>
            </a:r>
            <a:r>
              <a:rPr lang="en-US" sz="2600" b="1" dirty="0"/>
              <a:t>3)</a:t>
            </a:r>
          </a:p>
          <a:p>
            <a:endParaRPr lang="en-US" sz="2600" b="1" dirty="0"/>
          </a:p>
          <a:p>
            <a:pPr marL="1249363" algn="just" defTabSz="898525"/>
            <a:r>
              <a:rPr lang="en-US" dirty="0"/>
              <a:t>Institutions are related also with the facet “Roles”</a:t>
            </a:r>
          </a:p>
          <a:p>
            <a:pPr marL="1249363" algn="just" defTabSz="898525"/>
            <a:endParaRPr lang="en-US" dirty="0"/>
          </a:p>
          <a:p>
            <a:pPr marL="1249363" lvl="0" algn="just" defTabSz="898525"/>
            <a:r>
              <a:rPr lang="en-US" dirty="0"/>
              <a:t>“Offices”</a:t>
            </a:r>
            <a:r>
              <a:rPr lang="en-US" dirty="0">
                <a:solidFill>
                  <a:prstClr val="black"/>
                </a:solidFill>
              </a:rPr>
              <a:t> </a:t>
            </a:r>
            <a:r>
              <a:rPr lang="en-US" dirty="0"/>
              <a:t>implicates institutional capacities (prime ministers, kings etc.)</a:t>
            </a:r>
          </a:p>
          <a:p>
            <a:pPr marL="631825" algn="just" defTabSz="898525"/>
            <a:endParaRPr lang="en-US" dirty="0"/>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3597473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4" y="245533"/>
            <a:ext cx="11530415" cy="641842"/>
          </a:xfrm>
        </p:spPr>
        <p:txBody>
          <a:bodyPr anchor="ctr">
            <a:normAutofit/>
          </a:bodyPr>
          <a:lstStyle/>
          <a:p>
            <a:pPr algn="r"/>
            <a:r>
              <a:rPr lang="en-US" sz="2800" b="1" dirty="0">
                <a:solidFill>
                  <a:prstClr val="black"/>
                </a:solidFill>
                <a:latin typeface="Calibri" panose="020F0502020204030204"/>
              </a:rPr>
              <a:t>Restructuring facets </a:t>
            </a:r>
            <a:r>
              <a:rPr lang="en-US" sz="2800" b="1" dirty="0">
                <a:solidFill>
                  <a:srgbClr val="1877B0"/>
                </a:solidFill>
                <a:latin typeface="Calibri" panose="020F0502020204030204"/>
              </a:rPr>
              <a:t>and</a:t>
            </a:r>
            <a:r>
              <a:rPr lang="en-US" sz="2800" b="1" dirty="0">
                <a:solidFill>
                  <a:prstClr val="black"/>
                </a:solidFill>
                <a:latin typeface="Calibri" panose="020F0502020204030204"/>
              </a:rPr>
              <a:t> hierarchies</a:t>
            </a:r>
            <a:endParaRPr lang="el-GR"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normAutofit/>
          </a:bodyPr>
          <a:lstStyle/>
          <a:p>
            <a:r>
              <a:rPr lang="en-US" sz="2600" b="1" dirty="0"/>
              <a:t>Adding new hierarchies</a:t>
            </a:r>
          </a:p>
          <a:p>
            <a:endParaRPr lang="en-US" sz="2600" b="1" dirty="0"/>
          </a:p>
          <a:p>
            <a:pPr marL="1119188" indent="279400" algn="just" defTabSz="898525"/>
            <a:r>
              <a:rPr lang="en-US" dirty="0">
                <a:solidFill>
                  <a:srgbClr val="212121"/>
                </a:solidFill>
                <a:latin typeface="Calibri" panose="020F0502020204030204" pitchFamily="34" charset="0"/>
              </a:rPr>
              <a:t>Development of hierarchies for Processes and States of the Psyche</a:t>
            </a:r>
          </a:p>
          <a:p>
            <a:pPr marL="1119188" indent="279400" algn="just" defTabSz="898525"/>
            <a:endParaRPr lang="en-US" dirty="0">
              <a:solidFill>
                <a:srgbClr val="212121"/>
              </a:solidFill>
              <a:latin typeface="Calibri" panose="020F0502020204030204" pitchFamily="34" charset="0"/>
            </a:endParaRPr>
          </a:p>
          <a:p>
            <a:pPr marL="1119188" indent="279400" algn="just" defTabSz="898525"/>
            <a:r>
              <a:rPr lang="en-US" dirty="0">
                <a:solidFill>
                  <a:srgbClr val="212121"/>
                </a:solidFill>
                <a:latin typeface="Calibri" panose="020F0502020204030204" pitchFamily="34" charset="0"/>
              </a:rPr>
              <a:t>Psychology and Classics or Theatre Studies terminology link to the BBT</a:t>
            </a:r>
          </a:p>
          <a:p>
            <a:pPr marL="1119188" indent="279400" algn="just" defTabSz="898525"/>
            <a:endParaRPr lang="en-US" dirty="0">
              <a:solidFill>
                <a:srgbClr val="212121"/>
              </a:solidFill>
              <a:latin typeface="Calibri" panose="020F0502020204030204" pitchFamily="34" charset="0"/>
            </a:endParaRPr>
          </a:p>
          <a:p>
            <a:pPr marL="1119188" indent="279400" algn="just" defTabSz="898525"/>
            <a:r>
              <a:rPr lang="en-US" dirty="0">
                <a:solidFill>
                  <a:srgbClr val="212121"/>
                </a:solidFill>
                <a:latin typeface="Calibri" panose="020F0502020204030204" pitchFamily="34" charset="0"/>
              </a:rPr>
              <a:t>	e.g. Classification of the term “Catharsis (Ancient Greek tragedy)”</a:t>
            </a:r>
            <a:endParaRPr lang="en-US" dirty="0"/>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351971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rmAutofit/>
          </a:bodyPr>
          <a:lstStyle/>
          <a:p>
            <a:pPr algn="r"/>
            <a:r>
              <a:rPr lang="en-US" sz="2800" b="1" dirty="0">
                <a:latin typeface="+mn-lt"/>
              </a:rPr>
              <a:t> Conclusion</a:t>
            </a:r>
            <a:r>
              <a:rPr lang="en-US" sz="2800" b="1" dirty="0">
                <a:solidFill>
                  <a:srgbClr val="1877B0"/>
                </a:solidFill>
                <a:latin typeface="+mn-lt"/>
              </a:rPr>
              <a:t>s</a:t>
            </a:r>
            <a:r>
              <a:rPr lang="en-US" sz="2800" b="1" dirty="0">
                <a:latin typeface="+mn-lt"/>
              </a:rPr>
              <a:t> </a:t>
            </a:r>
            <a:endParaRPr lang="el-GR"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normAutofit fontScale="92500" lnSpcReduction="20000"/>
          </a:bodyPr>
          <a:lstStyle/>
          <a:p>
            <a:pPr marL="2065338" indent="-342900" algn="l">
              <a:lnSpc>
                <a:spcPct val="150000"/>
              </a:lnSpc>
              <a:buBlip>
                <a:blip r:embed="rId2"/>
              </a:buBlip>
            </a:pPr>
            <a:r>
              <a:rPr lang="en-US" dirty="0"/>
              <a:t>Spatiotemporal attributes</a:t>
            </a:r>
          </a:p>
          <a:p>
            <a:pPr marL="2522538" lvl="1" indent="-342900" algn="l">
              <a:lnSpc>
                <a:spcPct val="150000"/>
              </a:lnSpc>
              <a:buBlip>
                <a:blip r:embed="rId2"/>
              </a:buBlip>
            </a:pPr>
            <a:r>
              <a:rPr lang="en-US" dirty="0"/>
              <a:t>We should discuss which BBT facets are compatible with allowing for the existence of spatiotemporal attributes, or </a:t>
            </a:r>
          </a:p>
          <a:p>
            <a:pPr marL="2522538" lvl="1" indent="-342900" algn="l">
              <a:lnSpc>
                <a:spcPct val="150000"/>
              </a:lnSpc>
              <a:buBlip>
                <a:blip r:embed="rId2"/>
              </a:buBlip>
            </a:pPr>
            <a:r>
              <a:rPr lang="en-US" dirty="0"/>
              <a:t>Find ways in order to connect the thesauri with </a:t>
            </a:r>
            <a:r>
              <a:rPr lang="en-US" dirty="0" err="1"/>
              <a:t>microthesauri</a:t>
            </a:r>
            <a:endParaRPr lang="en-US" dirty="0"/>
          </a:p>
          <a:p>
            <a:pPr marL="2065338" indent="-342900" algn="l">
              <a:lnSpc>
                <a:spcPct val="150000"/>
              </a:lnSpc>
              <a:buBlip>
                <a:blip r:embed="rId2"/>
              </a:buBlip>
            </a:pPr>
            <a:r>
              <a:rPr lang="en-US" dirty="0"/>
              <a:t>Restructuring facets and hierarchies</a:t>
            </a:r>
          </a:p>
          <a:p>
            <a:pPr marL="2522538" lvl="1" indent="-342900" algn="l">
              <a:lnSpc>
                <a:spcPct val="150000"/>
              </a:lnSpc>
              <a:buBlip>
                <a:blip r:embed="rId2"/>
              </a:buBlip>
            </a:pPr>
            <a:r>
              <a:rPr lang="en-US" dirty="0"/>
              <a:t>Rename “Groups and Collectivities” facet to “Agents”, redefining the scope note </a:t>
            </a:r>
          </a:p>
          <a:p>
            <a:pPr marL="2522538" lvl="1" indent="-342900" algn="l">
              <a:lnSpc>
                <a:spcPct val="150000"/>
              </a:lnSpc>
              <a:buBlip>
                <a:blip r:embed="rId2"/>
              </a:buBlip>
            </a:pPr>
            <a:r>
              <a:rPr lang="en-US" dirty="0"/>
              <a:t>Split the “Agents” facet into two hierarchies, namely “Groups of persons” and “Organizations”</a:t>
            </a:r>
          </a:p>
          <a:p>
            <a:pPr marL="2522538" lvl="1" indent="-342900" algn="l">
              <a:lnSpc>
                <a:spcPct val="150000"/>
              </a:lnSpc>
              <a:buBlip>
                <a:blip r:embed="rId2"/>
              </a:buBlip>
            </a:pPr>
            <a:r>
              <a:rPr lang="en-US" dirty="0"/>
              <a:t> Development </a:t>
            </a:r>
            <a:r>
              <a:rPr lang="en-US" dirty="0">
                <a:solidFill>
                  <a:srgbClr val="212121"/>
                </a:solidFill>
                <a:latin typeface="Calibri" panose="020F0502020204030204" pitchFamily="34" charset="0"/>
              </a:rPr>
              <a:t>of hierarchies for Processes and States of the Psyche</a:t>
            </a:r>
            <a:endParaRPr lang="en-US" dirty="0"/>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3392018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rmAutofit/>
          </a:bodyPr>
          <a:lstStyle/>
          <a:p>
            <a:pPr algn="r"/>
            <a:endParaRPr lang="el-GR" sz="2800" dirty="0">
              <a:latin typeface="+mn-lt"/>
            </a:endParaRPr>
          </a:p>
        </p:txBody>
      </p:sp>
      <p:sp>
        <p:nvSpPr>
          <p:cNvPr id="3" name="Υπότιτλος 2"/>
          <p:cNvSpPr>
            <a:spLocks noGrp="1"/>
          </p:cNvSpPr>
          <p:nvPr>
            <p:ph type="subTitle" idx="1"/>
          </p:nvPr>
        </p:nvSpPr>
        <p:spPr>
          <a:xfrm>
            <a:off x="329142" y="1273703"/>
            <a:ext cx="11532657" cy="4305829"/>
          </a:xfrm>
        </p:spPr>
        <p:txBody>
          <a:bodyPr anchor="ctr"/>
          <a:lstStyle/>
          <a:p>
            <a:r>
              <a:rPr lang="en-US" sz="3600" dirty="0"/>
              <a:t>Thank you for your attention</a:t>
            </a:r>
          </a:p>
          <a:p>
            <a:endParaRPr lang="en-US" sz="3600" dirty="0"/>
          </a:p>
          <a:p>
            <a:endParaRPr lang="en-US" sz="3600" dirty="0"/>
          </a:p>
          <a:p>
            <a:r>
              <a:rPr lang="en-US" dirty="0"/>
              <a:t>Find more about our activities on</a:t>
            </a:r>
          </a:p>
          <a:p>
            <a:r>
              <a:rPr lang="en-US" dirty="0" err="1">
                <a:solidFill>
                  <a:srgbClr val="1877B0"/>
                </a:solidFill>
              </a:rPr>
              <a:t>www.dyas</a:t>
            </a:r>
            <a:r>
              <a:rPr lang="en-US" dirty="0" err="1">
                <a:solidFill>
                  <a:srgbClr val="1877B0"/>
                </a:solidFill>
                <a:ea typeface="+mj-ea"/>
                <a:cs typeface="+mj-cs"/>
              </a:rPr>
              <a:t>-</a:t>
            </a:r>
            <a:r>
              <a:rPr lang="en-US" dirty="0" err="1">
                <a:solidFill>
                  <a:srgbClr val="1877B0"/>
                </a:solidFill>
              </a:rPr>
              <a:t>net.gr</a:t>
            </a:r>
            <a:endParaRPr lang="el-GR" dirty="0">
              <a:solidFill>
                <a:srgbClr val="1877B0"/>
              </a:solidFill>
            </a:endParaRP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105626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70945"/>
          </a:xfrm>
        </p:spPr>
        <p:txBody>
          <a:bodyPr anchor="ctr">
            <a:normAutofit fontScale="90000"/>
          </a:bodyPr>
          <a:lstStyle/>
          <a:p>
            <a:r>
              <a:rPr lang="en-US" sz="2800" b="1" dirty="0">
                <a:latin typeface="Calibri" panose="020F0502020204030204" pitchFamily="34" charset="0"/>
              </a:rPr>
              <a:t> </a:t>
            </a:r>
            <a:r>
              <a:rPr lang="en-US" sz="3100" b="1" dirty="0">
                <a:latin typeface="+mn-lt"/>
              </a:rPr>
              <a:t>From the </a:t>
            </a:r>
            <a:r>
              <a:rPr lang="en-US" sz="3100" b="1" dirty="0">
                <a:solidFill>
                  <a:srgbClr val="3B74C1"/>
                </a:solidFill>
                <a:latin typeface="+mn-lt"/>
              </a:rPr>
              <a:t>DYAS</a:t>
            </a:r>
            <a:r>
              <a:rPr lang="en-US" sz="3100" b="1" dirty="0">
                <a:latin typeface="+mn-lt"/>
              </a:rPr>
              <a:t> Humanities Thesaurus to the BBT: The AA team journey from terms to concepts </a:t>
            </a:r>
            <a:endParaRPr lang="el-GR" sz="3100" b="1" dirty="0">
              <a:latin typeface="+mn-lt"/>
            </a:endParaRPr>
          </a:p>
        </p:txBody>
      </p:sp>
      <p:sp>
        <p:nvSpPr>
          <p:cNvPr id="3" name="Υπότιτλος 2"/>
          <p:cNvSpPr>
            <a:spLocks noGrp="1"/>
          </p:cNvSpPr>
          <p:nvPr>
            <p:ph type="subTitle" idx="1"/>
          </p:nvPr>
        </p:nvSpPr>
        <p:spPr>
          <a:xfrm>
            <a:off x="329142" y="1273703"/>
            <a:ext cx="11532657" cy="4305829"/>
          </a:xfrm>
        </p:spPr>
        <p:txBody>
          <a:bodyPr>
            <a:normAutofit/>
          </a:bodyPr>
          <a:lstStyle/>
          <a:p>
            <a:pPr>
              <a:lnSpc>
                <a:spcPct val="150000"/>
              </a:lnSpc>
            </a:pPr>
            <a:endParaRPr lang="en-US" dirty="0"/>
          </a:p>
          <a:p>
            <a:pPr>
              <a:lnSpc>
                <a:spcPct val="150000"/>
              </a:lnSpc>
            </a:pPr>
            <a:r>
              <a:rPr lang="en-US" sz="2600" dirty="0"/>
              <a:t>Contributors</a:t>
            </a:r>
            <a:r>
              <a:rPr lang="en-US" sz="2600" dirty="0">
                <a:solidFill>
                  <a:srgbClr val="2D85B8"/>
                </a:solidFill>
              </a:rPr>
              <a:t>:</a:t>
            </a:r>
          </a:p>
          <a:p>
            <a:pPr>
              <a:lnSpc>
                <a:spcPct val="150000"/>
              </a:lnSpc>
            </a:pPr>
            <a:r>
              <a:rPr lang="en-US" dirty="0"/>
              <a:t>Gerasimos Chrysovitsanos, Anastasia </a:t>
            </a:r>
            <a:r>
              <a:rPr lang="en-US" dirty="0" err="1"/>
              <a:t>Falierou</a:t>
            </a:r>
            <a:r>
              <a:rPr lang="en-US" dirty="0"/>
              <a:t>, </a:t>
            </a:r>
            <a:r>
              <a:rPr lang="en-US" dirty="0" err="1"/>
              <a:t>Ηelen</a:t>
            </a:r>
            <a:r>
              <a:rPr lang="en-US" dirty="0"/>
              <a:t> </a:t>
            </a:r>
            <a:r>
              <a:rPr lang="en-US" dirty="0" err="1"/>
              <a:t>Goulis</a:t>
            </a:r>
            <a:r>
              <a:rPr lang="en-US" dirty="0"/>
              <a:t>, Athena </a:t>
            </a:r>
            <a:r>
              <a:rPr lang="en-US" dirty="0" err="1"/>
              <a:t>Iakovidou</a:t>
            </a:r>
            <a:r>
              <a:rPr lang="en-US" dirty="0"/>
              <a:t>,           </a:t>
            </a:r>
            <a:r>
              <a:rPr lang="en-US" dirty="0" err="1"/>
              <a:t>Patritsia</a:t>
            </a:r>
            <a:r>
              <a:rPr lang="en-US" dirty="0"/>
              <a:t> </a:t>
            </a:r>
            <a:r>
              <a:rPr lang="en-US" dirty="0" err="1"/>
              <a:t>Kalafata</a:t>
            </a:r>
            <a:r>
              <a:rPr lang="en-US" dirty="0"/>
              <a:t>, Athanasios </a:t>
            </a:r>
            <a:r>
              <a:rPr lang="en-US" dirty="0" err="1"/>
              <a:t>Karasimos</a:t>
            </a:r>
            <a:r>
              <a:rPr lang="en-US" dirty="0"/>
              <a:t>, Helen </a:t>
            </a:r>
            <a:r>
              <a:rPr lang="en-US" dirty="0" err="1"/>
              <a:t>Katsiadakis</a:t>
            </a:r>
            <a:r>
              <a:rPr lang="en-US" dirty="0"/>
              <a:t>, Eirini </a:t>
            </a:r>
            <a:r>
              <a:rPr lang="en-US" dirty="0" err="1"/>
              <a:t>Mergoupi</a:t>
            </a:r>
            <a:r>
              <a:rPr lang="en-US" dirty="0" err="1">
                <a:solidFill>
                  <a:srgbClr val="0870AC"/>
                </a:solidFill>
              </a:rPr>
              <a:t>-</a:t>
            </a:r>
            <a:r>
              <a:rPr lang="en-US" dirty="0" err="1"/>
              <a:t>Savaidou</a:t>
            </a:r>
            <a:r>
              <a:rPr lang="en-US" dirty="0"/>
              <a:t>,                          Maria </a:t>
            </a:r>
            <a:r>
              <a:rPr lang="en-US" dirty="0" err="1"/>
              <a:t>Spiliotopoulou</a:t>
            </a:r>
            <a:r>
              <a:rPr lang="en-US" dirty="0"/>
              <a:t>, </a:t>
            </a:r>
            <a:r>
              <a:rPr lang="en-US" dirty="0" err="1"/>
              <a:t>Yorgos</a:t>
            </a:r>
            <a:r>
              <a:rPr lang="en-US" dirty="0"/>
              <a:t> </a:t>
            </a:r>
            <a:r>
              <a:rPr lang="en-US" dirty="0" err="1"/>
              <a:t>Tzedopoulos</a:t>
            </a:r>
            <a:endParaRPr lang="el-GR" dirty="0"/>
          </a:p>
          <a:p>
            <a:endParaRPr lang="el-GR" dirty="0"/>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1485844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rmAutofit/>
          </a:bodyPr>
          <a:lstStyle/>
          <a:p>
            <a:pPr algn="r"/>
            <a:r>
              <a:rPr lang="en-US" sz="2800" b="1" dirty="0">
                <a:latin typeface="+mn-lt"/>
              </a:rPr>
              <a:t>Contribution </a:t>
            </a:r>
            <a:r>
              <a:rPr lang="en-US" sz="2800" b="1" dirty="0">
                <a:solidFill>
                  <a:srgbClr val="0870AC"/>
                </a:solidFill>
                <a:latin typeface="+mn-lt"/>
              </a:rPr>
              <a:t>to</a:t>
            </a:r>
            <a:r>
              <a:rPr lang="en-US" sz="2800" b="1" dirty="0">
                <a:latin typeface="+mn-lt"/>
              </a:rPr>
              <a:t> BBT</a:t>
            </a:r>
            <a:endParaRPr lang="el-GR" sz="2800" b="1" dirty="0">
              <a:latin typeface="+mn-lt"/>
            </a:endParaRPr>
          </a:p>
        </p:txBody>
      </p:sp>
      <p:sp>
        <p:nvSpPr>
          <p:cNvPr id="3" name="Υπότιτλος 2"/>
          <p:cNvSpPr>
            <a:spLocks noGrp="1"/>
          </p:cNvSpPr>
          <p:nvPr>
            <p:ph type="subTitle" idx="1"/>
          </p:nvPr>
        </p:nvSpPr>
        <p:spPr>
          <a:xfrm>
            <a:off x="329142" y="1712422"/>
            <a:ext cx="11532657" cy="3583059"/>
          </a:xfrm>
        </p:spPr>
        <p:txBody>
          <a:bodyPr anchor="ctr">
            <a:normAutofit lnSpcReduction="10000"/>
          </a:bodyPr>
          <a:lstStyle/>
          <a:p>
            <a:pPr algn="just">
              <a:lnSpc>
                <a:spcPct val="150000"/>
              </a:lnSpc>
            </a:pPr>
            <a:r>
              <a:rPr lang="en-US" sz="2600" dirty="0"/>
              <a:t>The Academy of Athens team has already provided content for the development of thesauri in the framework of the DARIAH</a:t>
            </a:r>
            <a:r>
              <a:rPr lang="en-US" sz="2600" dirty="0">
                <a:solidFill>
                  <a:srgbClr val="0870AC"/>
                </a:solidFill>
              </a:rPr>
              <a:t>-</a:t>
            </a:r>
            <a:r>
              <a:rPr lang="en-US" sz="2600" dirty="0"/>
              <a:t>GR project comprising most of the Arts and Humanities subject fields (</a:t>
            </a:r>
            <a:r>
              <a:rPr lang="el-GR" sz="2600" cap="small" dirty="0"/>
              <a:t>Α</a:t>
            </a:r>
            <a:r>
              <a:rPr lang="en-US" sz="2600" cap="small" dirty="0" err="1"/>
              <a:t>nthropology</a:t>
            </a:r>
            <a:r>
              <a:rPr lang="en-US" sz="2600" dirty="0"/>
              <a:t>, </a:t>
            </a:r>
            <a:r>
              <a:rPr lang="en-US" sz="2600" cap="small" dirty="0"/>
              <a:t>Archeology</a:t>
            </a:r>
            <a:r>
              <a:rPr lang="en-US" sz="2600" dirty="0"/>
              <a:t>, </a:t>
            </a:r>
            <a:r>
              <a:rPr lang="en-US" sz="2600" cap="small" dirty="0"/>
              <a:t>Epigraphy</a:t>
            </a:r>
            <a:r>
              <a:rPr lang="en-US" sz="2600" dirty="0"/>
              <a:t>, </a:t>
            </a:r>
            <a:r>
              <a:rPr lang="en-US" sz="2600" cap="small" dirty="0"/>
              <a:t>Classics, History and Philosophy of Science, Linguistics, Modern Greek Literature, Modern History, Philosophy, Theatre </a:t>
            </a:r>
            <a:r>
              <a:rPr lang="en-US" sz="2600" cap="small" dirty="0">
                <a:solidFill>
                  <a:srgbClr val="0870AC"/>
                </a:solidFill>
              </a:rPr>
              <a:t>&amp;</a:t>
            </a:r>
            <a:r>
              <a:rPr lang="en-US" sz="2600" cap="small" dirty="0"/>
              <a:t> Theatre Studies, Ottoman &amp; Turkish Studies</a:t>
            </a:r>
            <a:r>
              <a:rPr lang="en-US" sz="2600" dirty="0"/>
              <a:t>),with </a:t>
            </a:r>
            <a:r>
              <a:rPr lang="en-US" sz="2600" cap="small" dirty="0">
                <a:solidFill>
                  <a:srgbClr val="0870AC"/>
                </a:solidFill>
              </a:rPr>
              <a:t>N</a:t>
            </a:r>
            <a:r>
              <a:rPr lang="en-US" sz="2600" cap="small" dirty="0"/>
              <a:t>umismatics </a:t>
            </a:r>
            <a:r>
              <a:rPr lang="en-US" sz="2600" dirty="0"/>
              <a:t>being the latest entry in our fields of expertise</a:t>
            </a:r>
            <a:endParaRPr lang="el-GR" sz="2600" cap="small" dirty="0"/>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4016567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rmAutofit/>
          </a:bodyPr>
          <a:lstStyle/>
          <a:p>
            <a:pPr algn="r"/>
            <a:r>
              <a:rPr lang="en-US" sz="2800" b="1" dirty="0">
                <a:latin typeface="+mn-lt"/>
              </a:rPr>
              <a:t>Contribution </a:t>
            </a:r>
            <a:r>
              <a:rPr lang="en-US" sz="2800" b="1" dirty="0">
                <a:solidFill>
                  <a:srgbClr val="0870AC"/>
                </a:solidFill>
                <a:latin typeface="+mn-lt"/>
              </a:rPr>
              <a:t>to</a:t>
            </a:r>
            <a:r>
              <a:rPr lang="en-US" sz="2800" b="1" dirty="0">
                <a:latin typeface="+mn-lt"/>
              </a:rPr>
              <a:t> BBT</a:t>
            </a:r>
            <a:endParaRPr lang="el-GR" sz="2800" b="1" dirty="0">
              <a:latin typeface="+mn-lt"/>
            </a:endParaRPr>
          </a:p>
        </p:txBody>
      </p:sp>
      <p:sp>
        <p:nvSpPr>
          <p:cNvPr id="3" name="Υπότιτλος 2"/>
          <p:cNvSpPr>
            <a:spLocks noGrp="1"/>
          </p:cNvSpPr>
          <p:nvPr>
            <p:ph type="subTitle" idx="1"/>
          </p:nvPr>
        </p:nvSpPr>
        <p:spPr>
          <a:xfrm>
            <a:off x="329142" y="1113905"/>
            <a:ext cx="11532657" cy="3940233"/>
          </a:xfrm>
        </p:spPr>
        <p:txBody>
          <a:bodyPr anchor="ctr">
            <a:noAutofit/>
          </a:bodyPr>
          <a:lstStyle/>
          <a:p>
            <a:pPr algn="l">
              <a:lnSpc>
                <a:spcPct val="120000"/>
              </a:lnSpc>
            </a:pPr>
            <a:endParaRPr lang="en-US" sz="1800" dirty="0"/>
          </a:p>
          <a:p>
            <a:pPr>
              <a:lnSpc>
                <a:spcPct val="120000"/>
              </a:lnSpc>
            </a:pPr>
            <a:r>
              <a:rPr lang="en-US" sz="2600" dirty="0"/>
              <a:t>We are enriching the BBT by</a:t>
            </a:r>
            <a:r>
              <a:rPr lang="en-US" sz="2600" dirty="0">
                <a:solidFill>
                  <a:srgbClr val="0870AC"/>
                </a:solidFill>
              </a:rPr>
              <a:t>:</a:t>
            </a:r>
          </a:p>
          <a:p>
            <a:pPr>
              <a:lnSpc>
                <a:spcPct val="120000"/>
              </a:lnSpc>
            </a:pPr>
            <a:endParaRPr lang="en-US" sz="2000" dirty="0"/>
          </a:p>
          <a:p>
            <a:pPr marL="1163638" indent="-342900" algn="l">
              <a:lnSpc>
                <a:spcPct val="120000"/>
              </a:lnSpc>
              <a:buBlip>
                <a:blip r:embed="rId2"/>
              </a:buBlip>
            </a:pPr>
            <a:r>
              <a:rPr lang="en-US" sz="2200" dirty="0"/>
              <a:t>embedding  </a:t>
            </a:r>
            <a:r>
              <a:rPr lang="en-US" sz="2200" dirty="0" err="1"/>
              <a:t>polysemantic</a:t>
            </a:r>
            <a:r>
              <a:rPr lang="en-US" sz="2200" dirty="0"/>
              <a:t> terms into different contexts for each discipline</a:t>
            </a:r>
            <a:endParaRPr lang="el-GR" sz="2200" dirty="0"/>
          </a:p>
          <a:p>
            <a:pPr marL="1163638" indent="-342900" algn="l">
              <a:lnSpc>
                <a:spcPct val="120000"/>
              </a:lnSpc>
              <a:buBlip>
                <a:blip r:embed="rId2"/>
              </a:buBlip>
            </a:pPr>
            <a:r>
              <a:rPr lang="en-US" sz="2200" dirty="0"/>
              <a:t>suggesting improvements in the facets and hierarchies definitions</a:t>
            </a:r>
          </a:p>
          <a:p>
            <a:pPr marL="1163638" indent="-342900" algn="l">
              <a:lnSpc>
                <a:spcPct val="120000"/>
              </a:lnSpc>
              <a:buBlip>
                <a:blip r:embed="rId2"/>
              </a:buBlip>
            </a:pPr>
            <a:r>
              <a:rPr lang="en-US" sz="2200" dirty="0"/>
              <a:t>refining the narrower terms</a:t>
            </a:r>
          </a:p>
          <a:p>
            <a:pPr marL="1163638" indent="-342900" algn="l">
              <a:lnSpc>
                <a:spcPct val="120000"/>
              </a:lnSpc>
              <a:buBlip>
                <a:blip r:embed="rId2"/>
              </a:buBlip>
            </a:pPr>
            <a:r>
              <a:rPr lang="en-US" sz="2200" dirty="0"/>
              <a:t>detecting areas that are not covered by the facets/hierarchies developed so far, using the bottom-up method</a:t>
            </a:r>
          </a:p>
          <a:p>
            <a:pPr marL="1163638" indent="-342900" algn="l">
              <a:lnSpc>
                <a:spcPct val="120000"/>
              </a:lnSpc>
              <a:buBlip>
                <a:blip r:embed="rId2"/>
              </a:buBlip>
            </a:pPr>
            <a:r>
              <a:rPr lang="en-US" sz="2200" dirty="0"/>
              <a:t>ongoing process</a:t>
            </a:r>
            <a:endParaRPr lang="el-GR" sz="2200"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662000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rmAutofit/>
          </a:bodyPr>
          <a:lstStyle/>
          <a:p>
            <a:pPr algn="r"/>
            <a:r>
              <a:rPr lang="en-US" sz="2800" b="1" dirty="0">
                <a:latin typeface="+mn-lt"/>
              </a:rPr>
              <a:t>Cha</a:t>
            </a:r>
            <a:r>
              <a:rPr lang="en-US" sz="2800" b="1" dirty="0">
                <a:solidFill>
                  <a:srgbClr val="0870AC"/>
                </a:solidFill>
                <a:latin typeface="+mn-lt"/>
              </a:rPr>
              <a:t>ll</a:t>
            </a:r>
            <a:r>
              <a:rPr lang="en-US" sz="2800" b="1" dirty="0">
                <a:latin typeface="+mn-lt"/>
              </a:rPr>
              <a:t>enges</a:t>
            </a:r>
            <a:endParaRPr lang="el-GR" sz="2800" b="1" dirty="0">
              <a:latin typeface="+mn-lt"/>
            </a:endParaRPr>
          </a:p>
        </p:txBody>
      </p:sp>
      <p:sp>
        <p:nvSpPr>
          <p:cNvPr id="3" name="Υπότιτλος 2"/>
          <p:cNvSpPr>
            <a:spLocks noGrp="1"/>
          </p:cNvSpPr>
          <p:nvPr>
            <p:ph type="subTitle" idx="1"/>
          </p:nvPr>
        </p:nvSpPr>
        <p:spPr>
          <a:xfrm>
            <a:off x="329142" y="872067"/>
            <a:ext cx="11532657" cy="4707465"/>
          </a:xfrm>
        </p:spPr>
        <p:txBody>
          <a:bodyPr anchor="t">
            <a:normAutofit/>
          </a:bodyPr>
          <a:lstStyle/>
          <a:p>
            <a:pPr marL="342900" indent="-342900" algn="just">
              <a:buBlip>
                <a:blip r:embed="rId2"/>
              </a:buBlip>
            </a:pPr>
            <a:endParaRPr lang="en-US" dirty="0"/>
          </a:p>
          <a:p>
            <a:pPr marL="2065338" indent="-342900" algn="just">
              <a:lnSpc>
                <a:spcPct val="150000"/>
              </a:lnSpc>
              <a:buBlip>
                <a:blip r:embed="rId2"/>
              </a:buBlip>
            </a:pPr>
            <a:r>
              <a:rPr lang="en-US" sz="2600" dirty="0"/>
              <a:t>Reviewing issues of classifying terms in BBT</a:t>
            </a:r>
            <a:endParaRPr lang="el-GR" sz="2600" dirty="0"/>
          </a:p>
          <a:p>
            <a:pPr marL="2522538" lvl="1" indent="-342900" algn="just">
              <a:lnSpc>
                <a:spcPct val="150000"/>
              </a:lnSpc>
              <a:buBlip>
                <a:blip r:embed="rId2"/>
              </a:buBlip>
            </a:pPr>
            <a:r>
              <a:rPr lang="en-US" sz="2200" dirty="0"/>
              <a:t>Spatiotemporal attributes</a:t>
            </a:r>
            <a:r>
              <a:rPr lang="en-US" b="1" dirty="0">
                <a:solidFill>
                  <a:srgbClr val="0870AC"/>
                </a:solidFill>
                <a:ea typeface="+mj-ea"/>
                <a:cs typeface="+mj-cs"/>
              </a:rPr>
              <a:t>:</a:t>
            </a:r>
            <a:r>
              <a:rPr lang="en-US" sz="2200" dirty="0"/>
              <a:t> A recurring problem</a:t>
            </a:r>
          </a:p>
          <a:p>
            <a:pPr marL="2522538" lvl="1" indent="-342900" algn="just">
              <a:lnSpc>
                <a:spcPct val="150000"/>
              </a:lnSpc>
              <a:buBlip>
                <a:blip r:embed="rId2"/>
              </a:buBlip>
            </a:pPr>
            <a:r>
              <a:rPr lang="en-US" sz="2200" dirty="0"/>
              <a:t>(Types of) Epochs</a:t>
            </a:r>
          </a:p>
          <a:p>
            <a:pPr marL="2065338" indent="-342900" algn="just">
              <a:lnSpc>
                <a:spcPct val="150000"/>
              </a:lnSpc>
              <a:buBlip>
                <a:blip r:embed="rId2"/>
              </a:buBlip>
            </a:pPr>
            <a:r>
              <a:rPr lang="en-US" sz="2600" dirty="0"/>
              <a:t>Restructuring facets and hierarchies</a:t>
            </a:r>
          </a:p>
          <a:p>
            <a:pPr marL="2522538" lvl="1" indent="-342900" algn="just">
              <a:lnSpc>
                <a:spcPct val="150000"/>
              </a:lnSpc>
              <a:buBlip>
                <a:blip r:embed="rId2"/>
              </a:buBlip>
            </a:pPr>
            <a:r>
              <a:rPr lang="en-US" sz="2200" dirty="0"/>
              <a:t>Reviewing the “Groups and Collectivities” facet</a:t>
            </a:r>
          </a:p>
          <a:p>
            <a:pPr marL="2522538" lvl="1" indent="-342900" algn="just">
              <a:lnSpc>
                <a:spcPct val="150000"/>
              </a:lnSpc>
              <a:buBlip>
                <a:blip r:embed="rId2"/>
              </a:buBlip>
            </a:pPr>
            <a:r>
              <a:rPr lang="en-US" sz="2200" dirty="0"/>
              <a:t>Classifying institutions, revisiting hierarchies</a:t>
            </a:r>
          </a:p>
          <a:p>
            <a:pPr marL="2522538" lvl="1" indent="-342900" algn="just">
              <a:lnSpc>
                <a:spcPct val="150000"/>
              </a:lnSpc>
              <a:buBlip>
                <a:blip r:embed="rId2"/>
              </a:buBlip>
            </a:pPr>
            <a:endParaRPr lang="en-US" dirty="0"/>
          </a:p>
          <a:p>
            <a:pPr marL="342900" indent="-342900" algn="just">
              <a:buBlip>
                <a:blip r:embed="rId2"/>
              </a:buBlip>
            </a:pPr>
            <a:endParaRPr lang="en-US" dirty="0"/>
          </a:p>
          <a:p>
            <a:pPr algn="just"/>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909990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273704"/>
            <a:ext cx="11532657" cy="3946690"/>
          </a:xfrm>
        </p:spPr>
        <p:txBody>
          <a:bodyPr anchor="ctr"/>
          <a:lstStyle/>
          <a:p>
            <a:pPr marL="1003300" lvl="1" indent="-1003300">
              <a:lnSpc>
                <a:spcPct val="150000"/>
              </a:lnSpc>
            </a:pPr>
            <a:r>
              <a:rPr lang="en-US" sz="2600" b="1" dirty="0">
                <a:solidFill>
                  <a:prstClr val="black"/>
                </a:solidFill>
                <a:ea typeface="+mj-ea"/>
                <a:cs typeface="+mj-cs"/>
              </a:rPr>
              <a:t>Spatiotemporal attributes</a:t>
            </a:r>
            <a:r>
              <a:rPr lang="en-US" sz="2600" b="1" dirty="0">
                <a:solidFill>
                  <a:srgbClr val="0870AC"/>
                </a:solidFill>
                <a:ea typeface="+mj-ea"/>
                <a:cs typeface="+mj-cs"/>
              </a:rPr>
              <a:t>:</a:t>
            </a:r>
            <a:r>
              <a:rPr lang="en-US" sz="2600" b="1" dirty="0">
                <a:solidFill>
                  <a:prstClr val="black"/>
                </a:solidFill>
                <a:ea typeface="+mj-ea"/>
                <a:cs typeface="+mj-cs"/>
              </a:rPr>
              <a:t> A recurring problem (1</a:t>
            </a:r>
            <a:r>
              <a:rPr lang="en-US" sz="2600" b="1" dirty="0">
                <a:solidFill>
                  <a:srgbClr val="1877B0"/>
                </a:solidFill>
                <a:ea typeface="+mj-ea"/>
                <a:cs typeface="+mj-cs"/>
              </a:rPr>
              <a:t>/</a:t>
            </a:r>
            <a:r>
              <a:rPr lang="en-US" sz="2600" b="1" dirty="0">
                <a:solidFill>
                  <a:prstClr val="black"/>
                </a:solidFill>
                <a:ea typeface="+mj-ea"/>
                <a:cs typeface="+mj-cs"/>
              </a:rPr>
              <a:t>5)</a:t>
            </a:r>
          </a:p>
          <a:p>
            <a:pPr marL="1003300" lvl="1" indent="-1003300">
              <a:lnSpc>
                <a:spcPct val="150000"/>
              </a:lnSpc>
            </a:pPr>
            <a:endParaRPr lang="en-US" sz="2400" dirty="0"/>
          </a:p>
          <a:p>
            <a:pPr marL="1346200" lvl="1" indent="-342900" algn="l">
              <a:lnSpc>
                <a:spcPct val="150000"/>
              </a:lnSpc>
              <a:buBlip>
                <a:blip r:embed="rId2"/>
              </a:buBlip>
            </a:pPr>
            <a:r>
              <a:rPr lang="en-US" sz="2400" dirty="0"/>
              <a:t>Use, interest and spatiotemporal contexts </a:t>
            </a:r>
            <a:r>
              <a:rPr lang="en-US" sz="2400" u="sng" dirty="0"/>
              <a:t>must not be </a:t>
            </a:r>
            <a:r>
              <a:rPr lang="en-US" sz="2400" dirty="0"/>
              <a:t>defining criteria</a:t>
            </a:r>
          </a:p>
          <a:p>
            <a:pPr marL="1346200" lvl="1" indent="-342900" algn="l">
              <a:lnSpc>
                <a:spcPct val="150000"/>
              </a:lnSpc>
              <a:buBlip>
                <a:blip r:embed="rId2"/>
              </a:buBlip>
            </a:pPr>
            <a:r>
              <a:rPr lang="en-US" sz="2400" dirty="0"/>
              <a:t>“Modern Greek Literature”, “Byzantine Literature” etc. are defined using spatiotemporal criteria!</a:t>
            </a:r>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650166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363287"/>
            <a:ext cx="11532657" cy="4216245"/>
          </a:xfrm>
        </p:spPr>
        <p:txBody>
          <a:bodyPr anchor="ctr">
            <a:normAutofit/>
          </a:bodyPr>
          <a:lstStyle/>
          <a:p>
            <a:pPr marL="1003300" lvl="1" indent="-1003300">
              <a:lnSpc>
                <a:spcPct val="150000"/>
              </a:lnSpc>
            </a:pPr>
            <a:r>
              <a:rPr lang="en-US" sz="2600" b="1" dirty="0">
                <a:solidFill>
                  <a:prstClr val="black"/>
                </a:solidFill>
                <a:ea typeface="+mj-ea"/>
                <a:cs typeface="+mj-cs"/>
              </a:rPr>
              <a:t>Spatiotemporal attributes</a:t>
            </a:r>
            <a:r>
              <a:rPr lang="en-US" sz="2600" b="1" dirty="0">
                <a:solidFill>
                  <a:srgbClr val="0870AC"/>
                </a:solidFill>
                <a:ea typeface="+mj-ea"/>
                <a:cs typeface="+mj-cs"/>
              </a:rPr>
              <a:t>:</a:t>
            </a:r>
            <a:r>
              <a:rPr lang="en-US" sz="2600" b="1" dirty="0">
                <a:solidFill>
                  <a:prstClr val="black"/>
                </a:solidFill>
                <a:ea typeface="+mj-ea"/>
                <a:cs typeface="+mj-cs"/>
              </a:rPr>
              <a:t> A recurring problem (2</a:t>
            </a:r>
            <a:r>
              <a:rPr lang="en-US" sz="2600" b="1" dirty="0">
                <a:solidFill>
                  <a:srgbClr val="1877B0"/>
                </a:solidFill>
                <a:ea typeface="+mj-ea"/>
                <a:cs typeface="+mj-cs"/>
              </a:rPr>
              <a:t>/</a:t>
            </a:r>
            <a:r>
              <a:rPr lang="en-US" sz="2600" b="1" dirty="0">
                <a:solidFill>
                  <a:prstClr val="black"/>
                </a:solidFill>
                <a:ea typeface="+mj-ea"/>
                <a:cs typeface="+mj-cs"/>
              </a:rPr>
              <a:t>5)</a:t>
            </a:r>
            <a:endParaRPr lang="en-US" sz="2600" dirty="0"/>
          </a:p>
          <a:p>
            <a:pPr marL="1346200" lvl="1" indent="-342900" algn="l">
              <a:lnSpc>
                <a:spcPct val="150000"/>
              </a:lnSpc>
              <a:buBlip>
                <a:blip r:embed="rId2"/>
              </a:buBlip>
            </a:pPr>
            <a:r>
              <a:rPr lang="en-US" sz="2400" dirty="0">
                <a:solidFill>
                  <a:prstClr val="black"/>
                </a:solidFill>
              </a:rPr>
              <a:t>Even when a clear spatiotemporal reference is avoided, this reference is implied in the definition. Examples:</a:t>
            </a:r>
            <a:endParaRPr lang="en-US" sz="2200" dirty="0">
              <a:solidFill>
                <a:prstClr val="black"/>
              </a:solidFill>
            </a:endParaRPr>
          </a:p>
          <a:p>
            <a:pPr marL="1803400" lvl="2" indent="-342900" algn="l">
              <a:lnSpc>
                <a:spcPct val="150000"/>
              </a:lnSpc>
              <a:buBlip>
                <a:blip r:embed="rId2"/>
              </a:buBlip>
            </a:pPr>
            <a:r>
              <a:rPr lang="en-US" sz="2200" i="1" dirty="0">
                <a:solidFill>
                  <a:prstClr val="black"/>
                </a:solidFill>
              </a:rPr>
              <a:t>Modern Greek Literature refers to the body of writings in common Modern Greek, emerging from the late Byzantine era in the 11th century CE</a:t>
            </a:r>
          </a:p>
          <a:p>
            <a:pPr marL="1803400" lvl="3" indent="-342900" algn="just">
              <a:lnSpc>
                <a:spcPct val="150000"/>
              </a:lnSpc>
              <a:buBlip>
                <a:blip r:embed="rId2"/>
              </a:buBlip>
            </a:pPr>
            <a:r>
              <a:rPr lang="en-US" sz="2400" i="1" dirty="0">
                <a:solidFill>
                  <a:prstClr val="black"/>
                </a:solidFill>
              </a:rPr>
              <a:t>Modern Greek Literature refers to each literary work (written or oral) in the Modern Greek language</a:t>
            </a:r>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2190681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479665"/>
            <a:ext cx="11532657" cy="4099867"/>
          </a:xfrm>
        </p:spPr>
        <p:txBody>
          <a:bodyPr anchor="ctr">
            <a:normAutofit/>
          </a:bodyPr>
          <a:lstStyle/>
          <a:p>
            <a:pPr marL="1003300" lvl="1" indent="-1003300">
              <a:lnSpc>
                <a:spcPct val="150000"/>
              </a:lnSpc>
            </a:pPr>
            <a:r>
              <a:rPr lang="en-US" sz="2600" b="1" dirty="0">
                <a:solidFill>
                  <a:prstClr val="black"/>
                </a:solidFill>
                <a:ea typeface="+mj-ea"/>
                <a:cs typeface="+mj-cs"/>
              </a:rPr>
              <a:t>Spatiotemporal attributes</a:t>
            </a:r>
            <a:r>
              <a:rPr lang="en-US" sz="2600" b="1" dirty="0">
                <a:solidFill>
                  <a:srgbClr val="0870AC"/>
                </a:solidFill>
                <a:ea typeface="+mj-ea"/>
                <a:cs typeface="+mj-cs"/>
              </a:rPr>
              <a:t>:</a:t>
            </a:r>
            <a:r>
              <a:rPr lang="en-US" sz="2600" b="1" dirty="0">
                <a:solidFill>
                  <a:prstClr val="black"/>
                </a:solidFill>
                <a:ea typeface="+mj-ea"/>
                <a:cs typeface="+mj-cs"/>
              </a:rPr>
              <a:t> A recurring problem (3</a:t>
            </a:r>
            <a:r>
              <a:rPr lang="en-US" sz="2600" b="1" dirty="0">
                <a:solidFill>
                  <a:srgbClr val="1877B0"/>
                </a:solidFill>
                <a:ea typeface="+mj-ea"/>
                <a:cs typeface="+mj-cs"/>
              </a:rPr>
              <a:t>/</a:t>
            </a:r>
            <a:r>
              <a:rPr lang="en-US" sz="2600" b="1" dirty="0">
                <a:solidFill>
                  <a:prstClr val="black"/>
                </a:solidFill>
                <a:ea typeface="+mj-ea"/>
                <a:cs typeface="+mj-cs"/>
              </a:rPr>
              <a:t>5)</a:t>
            </a:r>
          </a:p>
          <a:p>
            <a:pPr marL="1003300" lvl="1" indent="-1003300">
              <a:lnSpc>
                <a:spcPct val="150000"/>
              </a:lnSpc>
            </a:pPr>
            <a:endParaRPr lang="en-US" dirty="0">
              <a:solidFill>
                <a:prstClr val="black"/>
              </a:solidFill>
              <a:ea typeface="+mj-ea"/>
              <a:cs typeface="+mj-cs"/>
            </a:endParaRPr>
          </a:p>
          <a:p>
            <a:pPr marL="1346200" lvl="1" indent="-342900" algn="l">
              <a:lnSpc>
                <a:spcPct val="150000"/>
              </a:lnSpc>
              <a:buBlip>
                <a:blip r:embed="rId2"/>
              </a:buBlip>
            </a:pPr>
            <a:r>
              <a:rPr lang="en-US" sz="2400" dirty="0">
                <a:solidFill>
                  <a:prstClr val="black"/>
                </a:solidFill>
              </a:rPr>
              <a:t>The adjectives “Modern Greek”, “Byzantine” or “Ancient Greek” do not attribute unique characteristics to “literature”</a:t>
            </a:r>
          </a:p>
          <a:p>
            <a:pPr marL="1346200" lvl="1" indent="-342900" algn="l">
              <a:lnSpc>
                <a:spcPct val="150000"/>
              </a:lnSpc>
              <a:buBlip>
                <a:blip r:embed="rId2"/>
              </a:buBlip>
            </a:pPr>
            <a:r>
              <a:rPr lang="en-US" sz="2400" dirty="0">
                <a:solidFill>
                  <a:prstClr val="black"/>
                </a:solidFill>
              </a:rPr>
              <a:t>These literatures do not consist </a:t>
            </a:r>
            <a:r>
              <a:rPr lang="en-US" sz="2400" u="sng" dirty="0">
                <a:solidFill>
                  <a:prstClr val="black"/>
                </a:solidFill>
              </a:rPr>
              <a:t>types</a:t>
            </a:r>
            <a:r>
              <a:rPr lang="en-US" sz="2400" dirty="0">
                <a:solidFill>
                  <a:prstClr val="black"/>
                </a:solidFill>
              </a:rPr>
              <a:t> of literature with concrete morphological attributes</a:t>
            </a:r>
            <a:endParaRPr lang="en-US" sz="2400" dirty="0"/>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88627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31385" y="216430"/>
            <a:ext cx="11530415" cy="655637"/>
          </a:xfrm>
        </p:spPr>
        <p:txBody>
          <a:bodyPr anchor="ctr">
            <a:noAutofit/>
          </a:bodyPr>
          <a:lstStyle/>
          <a:p>
            <a:pPr marL="1722438" lvl="0" algn="r">
              <a:lnSpc>
                <a:spcPct val="150000"/>
              </a:lnSpc>
              <a:spcBef>
                <a:spcPts val="1000"/>
              </a:spcBef>
            </a:pPr>
            <a:r>
              <a:rPr lang="en-US" sz="2800" b="1" dirty="0">
                <a:solidFill>
                  <a:prstClr val="black"/>
                </a:solidFill>
                <a:latin typeface="Calibri" panose="020F0502020204030204"/>
                <a:ea typeface="+mn-ea"/>
                <a:cs typeface="+mn-cs"/>
              </a:rPr>
              <a:t>Reviewing issues of classifying terms </a:t>
            </a:r>
            <a:r>
              <a:rPr lang="en-US" sz="2800" b="1" dirty="0">
                <a:solidFill>
                  <a:srgbClr val="1877B0"/>
                </a:solidFill>
                <a:latin typeface="Calibri" panose="020F0502020204030204"/>
                <a:ea typeface="+mn-ea"/>
                <a:cs typeface="+mn-cs"/>
              </a:rPr>
              <a:t>in</a:t>
            </a:r>
            <a:r>
              <a:rPr lang="en-US" sz="2800" b="1" dirty="0">
                <a:solidFill>
                  <a:prstClr val="black"/>
                </a:solidFill>
                <a:latin typeface="Calibri" panose="020F0502020204030204"/>
                <a:ea typeface="+mn-ea"/>
                <a:cs typeface="+mn-cs"/>
              </a:rPr>
              <a:t> BBT</a:t>
            </a:r>
            <a:endParaRPr lang="en-US" sz="2800" b="1" dirty="0">
              <a:latin typeface="+mn-lt"/>
            </a:endParaRPr>
          </a:p>
        </p:txBody>
      </p:sp>
      <p:sp>
        <p:nvSpPr>
          <p:cNvPr id="3" name="Υπότιτλος 2"/>
          <p:cNvSpPr>
            <a:spLocks noGrp="1"/>
          </p:cNvSpPr>
          <p:nvPr>
            <p:ph type="subTitle" idx="1"/>
          </p:nvPr>
        </p:nvSpPr>
        <p:spPr>
          <a:xfrm>
            <a:off x="329142" y="1273703"/>
            <a:ext cx="11532657" cy="4305829"/>
          </a:xfrm>
        </p:spPr>
        <p:txBody>
          <a:bodyPr anchor="ctr"/>
          <a:lstStyle/>
          <a:p>
            <a:pPr marL="1003300" lvl="1" indent="-1003300">
              <a:lnSpc>
                <a:spcPct val="150000"/>
              </a:lnSpc>
            </a:pPr>
            <a:r>
              <a:rPr lang="en-US" sz="2600" b="1" dirty="0">
                <a:solidFill>
                  <a:prstClr val="black"/>
                </a:solidFill>
                <a:ea typeface="+mj-ea"/>
                <a:cs typeface="+mj-cs"/>
              </a:rPr>
              <a:t>Spatiotemporal attributes</a:t>
            </a:r>
            <a:r>
              <a:rPr lang="en-US" sz="2600" b="1" dirty="0">
                <a:solidFill>
                  <a:srgbClr val="0870AC"/>
                </a:solidFill>
                <a:ea typeface="+mj-ea"/>
                <a:cs typeface="+mj-cs"/>
              </a:rPr>
              <a:t>:</a:t>
            </a:r>
            <a:r>
              <a:rPr lang="en-US" sz="2600" b="1" dirty="0">
                <a:solidFill>
                  <a:prstClr val="black"/>
                </a:solidFill>
                <a:ea typeface="+mj-ea"/>
                <a:cs typeface="+mj-cs"/>
              </a:rPr>
              <a:t> A recurring problem (4</a:t>
            </a:r>
            <a:r>
              <a:rPr lang="en-US" sz="2600" b="1" dirty="0">
                <a:solidFill>
                  <a:srgbClr val="1877B0"/>
                </a:solidFill>
                <a:ea typeface="+mj-ea"/>
                <a:cs typeface="+mj-cs"/>
              </a:rPr>
              <a:t>/</a:t>
            </a:r>
            <a:r>
              <a:rPr lang="en-US" sz="2600" b="1" dirty="0">
                <a:solidFill>
                  <a:prstClr val="black"/>
                </a:solidFill>
                <a:ea typeface="+mj-ea"/>
                <a:cs typeface="+mj-cs"/>
              </a:rPr>
              <a:t>5)</a:t>
            </a:r>
          </a:p>
          <a:p>
            <a:pPr marL="1003300" lvl="1" indent="-1003300">
              <a:lnSpc>
                <a:spcPct val="150000"/>
              </a:lnSpc>
            </a:pPr>
            <a:endParaRPr lang="en-US" sz="2800" b="1" dirty="0">
              <a:solidFill>
                <a:prstClr val="black"/>
              </a:solidFill>
              <a:ea typeface="+mj-ea"/>
              <a:cs typeface="+mj-cs"/>
            </a:endParaRPr>
          </a:p>
          <a:p>
            <a:pPr marL="1346200" lvl="1" indent="-342900" algn="l">
              <a:lnSpc>
                <a:spcPct val="150000"/>
              </a:lnSpc>
              <a:buBlip>
                <a:blip r:embed="rId2"/>
              </a:buBlip>
            </a:pPr>
            <a:r>
              <a:rPr lang="en-US" sz="2400" dirty="0">
                <a:solidFill>
                  <a:prstClr val="black"/>
                </a:solidFill>
              </a:rPr>
              <a:t>We need to address the following paradox</a:t>
            </a:r>
            <a:r>
              <a:rPr lang="el-GR" sz="2400" dirty="0">
                <a:solidFill>
                  <a:prstClr val="black"/>
                </a:solidFill>
              </a:rPr>
              <a:t>:</a:t>
            </a:r>
            <a:endParaRPr lang="en-US" sz="2400" dirty="0">
              <a:solidFill>
                <a:prstClr val="black"/>
              </a:solidFill>
            </a:endParaRPr>
          </a:p>
          <a:p>
            <a:pPr marL="1803400" lvl="3" indent="-342900" algn="l">
              <a:lnSpc>
                <a:spcPct val="150000"/>
              </a:lnSpc>
              <a:buBlip>
                <a:blip r:embed="rId2"/>
              </a:buBlip>
            </a:pPr>
            <a:r>
              <a:rPr lang="en-US" sz="2200" dirty="0">
                <a:solidFill>
                  <a:prstClr val="black"/>
                </a:solidFill>
              </a:rPr>
              <a:t>“Saint Nicholas is led to school” (religious representation): accepted</a:t>
            </a:r>
          </a:p>
          <a:p>
            <a:pPr marL="1803400" lvl="3" indent="-342900" algn="l">
              <a:lnSpc>
                <a:spcPct val="150000"/>
              </a:lnSpc>
              <a:buBlip>
                <a:blip r:embed="rId2"/>
              </a:buBlip>
            </a:pPr>
            <a:r>
              <a:rPr lang="en-US" sz="2200" dirty="0">
                <a:solidFill>
                  <a:prstClr val="black"/>
                </a:solidFill>
              </a:rPr>
              <a:t>“Byzantine art / iconography”: excluded!</a:t>
            </a:r>
            <a:endParaRPr lang="el-GR" sz="2200" dirty="0">
              <a:solidFill>
                <a:prstClr val="black"/>
              </a:solidFill>
            </a:endParaRPr>
          </a:p>
          <a:p>
            <a:pPr marL="1003300" lvl="1" indent="-1003300">
              <a:lnSpc>
                <a:spcPct val="150000"/>
              </a:lnSpc>
            </a:pPr>
            <a:endParaRPr lang="en-US" sz="2200" dirty="0"/>
          </a:p>
          <a:p>
            <a:endParaRPr lang="el-GR" dirty="0"/>
          </a:p>
        </p:txBody>
      </p:sp>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6" y="5965860"/>
            <a:ext cx="1874105" cy="601392"/>
          </a:xfrm>
          <a:prstGeom prst="rect">
            <a:avLst/>
          </a:prstGeom>
        </p:spPr>
      </p:pic>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1143" y="5965860"/>
            <a:ext cx="2389713" cy="892140"/>
          </a:xfrm>
          <a:prstGeom prst="rect">
            <a:avLst/>
          </a:prstGeom>
        </p:spPr>
      </p:pic>
      <p:pic>
        <p:nvPicPr>
          <p:cNvPr id="9" name="Εικόνα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14466" y="5965860"/>
            <a:ext cx="1947335" cy="872419"/>
          </a:xfrm>
          <a:prstGeom prst="rect">
            <a:avLst/>
          </a:prstGeom>
        </p:spPr>
      </p:pic>
    </p:spTree>
    <p:extLst>
      <p:ext uri="{BB962C8B-B14F-4D97-AF65-F5344CB8AC3E}">
        <p14:creationId xmlns:p14="http://schemas.microsoft.com/office/powerpoint/2010/main" val="35081783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1598</TotalTime>
  <Words>954</Words>
  <Application>Microsoft Macintosh PowerPoint</Application>
  <PresentationFormat>Widescreen</PresentationFormat>
  <Paragraphs>113</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Mangal</vt:lpstr>
      <vt:lpstr>Times New Roman</vt:lpstr>
      <vt:lpstr>Θέμα του Office</vt:lpstr>
      <vt:lpstr>Challenges in implementing the BBT. Lessons to be learned from the DYAS Humanities Thesaurus</vt:lpstr>
      <vt:lpstr> From the DYAS Humanities Thesaurus to the BBT: The AA team journey from terms to concepts </vt:lpstr>
      <vt:lpstr>Contribution to BBT</vt:lpstr>
      <vt:lpstr>Contribution to BBT</vt:lpstr>
      <vt:lpstr>Challenges</vt:lpstr>
      <vt:lpstr>Reviewing issues of classifying terms in BBT</vt:lpstr>
      <vt:lpstr>Reviewing issues of classifying terms in BBT</vt:lpstr>
      <vt:lpstr>Reviewing issues of classifying terms in BBT</vt:lpstr>
      <vt:lpstr>Reviewing issues of classifying terms in BBT</vt:lpstr>
      <vt:lpstr>Reviewing issues of classifying terms in BBT</vt:lpstr>
      <vt:lpstr>Reviewing issues of classifying terms in BBT</vt:lpstr>
      <vt:lpstr>Restructuring facets and hierarchies</vt:lpstr>
      <vt:lpstr>Restructuring facets and hierarchies</vt:lpstr>
      <vt:lpstr>Restructuring facets and hierarchies</vt:lpstr>
      <vt:lpstr>Restructuring facets and hierarchies</vt:lpstr>
      <vt:lpstr>Restructuring facets and hierarchies</vt:lpstr>
      <vt:lpstr>Restructuring facets and hierarchies</vt:lpstr>
      <vt:lpstr> Conclusions </vt:lpstr>
      <vt:lpstr>PowerPoint Presentation</vt:lpstr>
    </vt:vector>
  </TitlesOfParts>
  <Company>Microsoft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Gerasimos Chrysovitsanos</dc:creator>
  <cp:lastModifiedBy>Gerasimos Chrysovitsanos</cp:lastModifiedBy>
  <cp:revision>89</cp:revision>
  <dcterms:created xsi:type="dcterms:W3CDTF">2015-06-09T10:52:22Z</dcterms:created>
  <dcterms:modified xsi:type="dcterms:W3CDTF">2018-09-26T22:00:45Z</dcterms:modified>
</cp:coreProperties>
</file>