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1" r:id="rId3"/>
    <p:sldId id="272" r:id="rId4"/>
    <p:sldId id="261" r:id="rId5"/>
    <p:sldId id="273" r:id="rId6"/>
    <p:sldId id="263" r:id="rId7"/>
    <p:sldId id="274" r:id="rId8"/>
    <p:sldId id="275" r:id="rId9"/>
    <p:sldId id="266" r:id="rId10"/>
    <p:sldId id="27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9" d="100"/>
          <a:sy n="69" d="100"/>
        </p:scale>
        <p:origin x="226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761F23B-8DB1-4A0C-BD56-52BE4DDADCF3}" type="datetime1">
              <a:rPr lang="el-GR"/>
              <a:pPr lvl="0"/>
              <a:t>29/5/2019</a:t>
            </a:fld>
            <a:endParaRPr lang="el-GR"/>
          </a:p>
        </p:txBody>
      </p:sp>
      <p:sp>
        <p:nvSpPr>
          <p:cNvPr id="5" name="Θέση υποσέλιδου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6" name="Θέση αριθμού διαφάνειας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0E4DFFF-B7B3-4840-8D29-249FB4F53E92}" type="slidenum">
              <a:t>‹#›</a:t>
            </a:fld>
            <a:endParaRPr lang="el-G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2643" y="6140006"/>
            <a:ext cx="1719379" cy="524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698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19370A8-AFE2-4A6A-91C9-2801785ABA57}" type="datetime1">
              <a:rPr lang="el-GR"/>
              <a:pPr lvl="0"/>
              <a:t>29/5/2019</a:t>
            </a:fld>
            <a:endParaRPr lang="el-GR"/>
          </a:p>
        </p:txBody>
      </p:sp>
      <p:sp>
        <p:nvSpPr>
          <p:cNvPr id="5" name="Θέση υποσέλιδου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6" name="Θέση αριθμού διαφάνειας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3134B65-CBCD-4DD2-8533-AA9B9C85692E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89431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BB5B212-3F1C-4278-8E97-6D6994011AE3}" type="datetime1">
              <a:rPr lang="el-GR"/>
              <a:pPr lvl="0"/>
              <a:t>29/5/2019</a:t>
            </a:fld>
            <a:endParaRPr lang="el-GR"/>
          </a:p>
        </p:txBody>
      </p:sp>
      <p:sp>
        <p:nvSpPr>
          <p:cNvPr id="5" name="Θέση υποσέλιδου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6" name="Θέση αριθμού διαφάνειας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4091D84-C2D9-4768-9D4D-9B161DEA8DB7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6384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525F778-5118-47A9-B282-9C1E885A85AC}" type="datetime1">
              <a:rPr lang="el-GR"/>
              <a:pPr lvl="0"/>
              <a:t>29/5/2019</a:t>
            </a:fld>
            <a:endParaRPr lang="el-GR"/>
          </a:p>
        </p:txBody>
      </p:sp>
      <p:sp>
        <p:nvSpPr>
          <p:cNvPr id="5" name="Θέση υποσέλιδου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6" name="Θέση αριθμού διαφάνειας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981E6D-7CD8-4FF2-8608-E559AE4689F5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2401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0985EB1-1A8A-46EB-846E-708BD3072613}" type="datetime1">
              <a:rPr lang="el-GR"/>
              <a:pPr lvl="0"/>
              <a:t>29/5/2019</a:t>
            </a:fld>
            <a:endParaRPr lang="el-GR"/>
          </a:p>
        </p:txBody>
      </p:sp>
      <p:sp>
        <p:nvSpPr>
          <p:cNvPr id="5" name="Θέση υποσέλιδου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6" name="Θέση αριθμού διαφάνειας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8AA7602-74A1-4073-8BE7-9AE4F5AF25FD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0769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6232E63-9A88-4B16-B8B7-E7B5851D0E70}" type="datetime1">
              <a:rPr lang="el-GR"/>
              <a:pPr lvl="0"/>
              <a:t>29/5/2019</a:t>
            </a:fld>
            <a:endParaRPr lang="el-GR"/>
          </a:p>
        </p:txBody>
      </p:sp>
      <p:sp>
        <p:nvSpPr>
          <p:cNvPr id="6" name="Θέση υποσέλιδου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7" name="Θέση αριθμού διαφάνειας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CB344DC-2205-42DE-86EF-427E9CF7A1FB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5440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D150D0D-3F85-4138-B745-229D8F587AB6}" type="datetime1">
              <a:rPr lang="el-GR"/>
              <a:pPr lvl="0"/>
              <a:t>29/5/2019</a:t>
            </a:fld>
            <a:endParaRPr lang="el-GR"/>
          </a:p>
        </p:txBody>
      </p:sp>
      <p:sp>
        <p:nvSpPr>
          <p:cNvPr id="8" name="Θέση υποσέλιδου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9" name="Θέση αριθμού διαφάνειας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7727C0F-1D2D-44D8-98D6-3AD98D75709E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45877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182E0D-59F9-4163-89F9-2371227ED48D}" type="datetime1">
              <a:rPr lang="el-GR"/>
              <a:pPr lvl="0"/>
              <a:t>29/5/2019</a:t>
            </a:fld>
            <a:endParaRPr lang="el-GR"/>
          </a:p>
        </p:txBody>
      </p:sp>
      <p:sp>
        <p:nvSpPr>
          <p:cNvPr id="4" name="Θέση υποσέλιδου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5" name="Θέση αριθμού διαφάνειας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43D24D4-4FBA-4E7F-BBEE-3D1FB0CC47DA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4236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FFF6FB4-AD18-4C3C-B96D-C56360940DCE}" type="datetime1">
              <a:rPr lang="el-GR"/>
              <a:pPr lvl="0"/>
              <a:t>29/5/2019</a:t>
            </a:fld>
            <a:endParaRPr lang="el-GR"/>
          </a:p>
        </p:txBody>
      </p:sp>
      <p:sp>
        <p:nvSpPr>
          <p:cNvPr id="3" name="Θέση υποσέλιδου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4" name="Θέση αριθμού διαφάνειας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A05A458-47F1-4A01-BC9D-D615E65BEC9A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21013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D4306FC-8EB6-441B-8C23-334883BE2938}" type="datetime1">
              <a:rPr lang="el-GR"/>
              <a:pPr lvl="0"/>
              <a:t>29/5/2019</a:t>
            </a:fld>
            <a:endParaRPr lang="el-GR"/>
          </a:p>
        </p:txBody>
      </p:sp>
      <p:sp>
        <p:nvSpPr>
          <p:cNvPr id="6" name="Θέση υποσέλιδου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7" name="Θέση αριθμού διαφάνειας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F7593DF-541B-4D0A-B9D7-37C7A46F58FD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461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el-GR"/>
          </a:p>
        </p:txBody>
      </p:sp>
      <p:sp>
        <p:nvSpPr>
          <p:cNvPr id="4" name="Θέση κειμένου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038D1ED-2E76-4467-9736-62AE53E8396F}" type="datetime1">
              <a:rPr lang="el-GR"/>
              <a:pPr lvl="0"/>
              <a:t>29/5/2019</a:t>
            </a:fld>
            <a:endParaRPr lang="el-GR"/>
          </a:p>
        </p:txBody>
      </p:sp>
      <p:sp>
        <p:nvSpPr>
          <p:cNvPr id="6" name="Θέση υποσέλιδου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l-GR"/>
          </a:p>
        </p:txBody>
      </p:sp>
      <p:sp>
        <p:nvSpPr>
          <p:cNvPr id="7" name="Θέση αριθμού διαφάνειας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8CD2284-99A9-4C91-9BEF-4A4034982A59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6148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l-G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17349692-654B-464E-AF85-14FBA0687564}" type="datetime1">
              <a:rPr lang="el-GR"/>
              <a:pPr lvl="0"/>
              <a:t>29/5/2019</a:t>
            </a:fld>
            <a:endParaRPr lang="el-GR"/>
          </a:p>
        </p:txBody>
      </p:sp>
      <p:sp>
        <p:nvSpPr>
          <p:cNvPr id="5" name="Θέση υποσέλιδου 4"/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l-G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l-GR"/>
          </a:p>
        </p:txBody>
      </p:sp>
      <p:sp>
        <p:nvSpPr>
          <p:cNvPr id="6" name="Θέση αριθμού διαφάνειας 5"/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l-G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8017B60A-0B50-412F-A7B8-C8FBA73031D5}" type="slidenum"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l-GR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l-GR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l-GR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l-GR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l-GR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l-GR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backbonethesaurus.eu/" TargetMode="Externa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6.tif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 noGrp="1"/>
          </p:cNvSpPr>
          <p:nvPr>
            <p:ph type="ctrTitle"/>
          </p:nvPr>
        </p:nvSpPr>
        <p:spPr>
          <a:xfrm>
            <a:off x="330189" y="2154225"/>
            <a:ext cx="11530419" cy="3410236"/>
          </a:xfrm>
        </p:spPr>
        <p:txBody>
          <a:bodyPr anchor="ctr"/>
          <a:lstStyle/>
          <a:p>
            <a:pPr lvl="0"/>
            <a:r>
              <a:rPr lang="en-US" sz="3200" dirty="0"/>
              <a:t>A web of thesauri: Aligning specialist</a:t>
            </a:r>
            <a:br>
              <a:rPr lang="en-US" sz="3200" dirty="0"/>
            </a:br>
            <a:r>
              <a:rPr lang="en-US" sz="3200" dirty="0"/>
              <a:t>thesauri to the Backbone</a:t>
            </a:r>
            <a:br>
              <a:rPr lang="en-US" sz="3200" dirty="0"/>
            </a:br>
            <a:r>
              <a:rPr lang="en-US" sz="3200" dirty="0"/>
              <a:t>Thesaurus</a:t>
            </a:r>
            <a:r>
              <a:rPr lang="en-US" sz="3900" dirty="0"/>
              <a:t/>
            </a:r>
            <a:br>
              <a:rPr lang="en-US" sz="3900" dirty="0"/>
            </a:br>
            <a:r>
              <a:rPr lang="en-US" sz="2200" dirty="0" err="1"/>
              <a:t>Thesaurus</a:t>
            </a:r>
            <a:r>
              <a:rPr lang="en-US" sz="2200" dirty="0"/>
              <a:t> Maintenance WG meeting</a:t>
            </a:r>
            <a:r>
              <a:rPr lang="en-US" sz="3900" dirty="0"/>
              <a:t/>
            </a:r>
            <a:br>
              <a:rPr lang="en-US" sz="3900" dirty="0"/>
            </a:br>
            <a:r>
              <a:rPr lang="en-US" sz="3900" dirty="0"/>
              <a:t> </a:t>
            </a:r>
            <a:r>
              <a:rPr lang="en-US" sz="2200" dirty="0"/>
              <a:t>Helen </a:t>
            </a:r>
            <a:r>
              <a:rPr lang="en-US" sz="2200" dirty="0" err="1"/>
              <a:t>Goulis</a:t>
            </a:r>
            <a:r>
              <a:rPr lang="en-US" sz="2200" dirty="0"/>
              <a:t> (A</a:t>
            </a:r>
            <a:r>
              <a:rPr lang="el-GR" sz="2200" dirty="0"/>
              <a:t>Α</a:t>
            </a:r>
            <a:r>
              <a:rPr lang="en-US" sz="2200" dirty="0"/>
              <a:t>), </a:t>
            </a:r>
            <a:r>
              <a:rPr lang="en-US" sz="2200" dirty="0" err="1"/>
              <a:t>Eleni</a:t>
            </a:r>
            <a:r>
              <a:rPr lang="en-US" sz="2200" dirty="0"/>
              <a:t> </a:t>
            </a:r>
            <a:r>
              <a:rPr lang="en-US" sz="2200" dirty="0" err="1"/>
              <a:t>Tsoulouha</a:t>
            </a:r>
            <a:r>
              <a:rPr lang="en-US" sz="2200" dirty="0"/>
              <a:t> (ICS-FORTH)</a:t>
            </a:r>
            <a:br>
              <a:rPr lang="en-US" sz="2200" dirty="0"/>
            </a:br>
            <a:endParaRPr lang="el-GR" sz="2200" dirty="0"/>
          </a:p>
        </p:txBody>
      </p:sp>
      <p:sp>
        <p:nvSpPr>
          <p:cNvPr id="3" name="Υπότιτλος 2"/>
          <p:cNvSpPr txBox="1">
            <a:spLocks noGrp="1"/>
          </p:cNvSpPr>
          <p:nvPr>
            <p:ph type="subTitle" idx="1"/>
          </p:nvPr>
        </p:nvSpPr>
        <p:spPr>
          <a:xfrm>
            <a:off x="331387" y="4876796"/>
            <a:ext cx="11530419" cy="719669"/>
          </a:xfrm>
        </p:spPr>
        <p:txBody>
          <a:bodyPr anchor="ctr"/>
          <a:lstStyle/>
          <a:p>
            <a:pPr lvl="0"/>
            <a:r>
              <a:rPr lang="en-US" sz="2200"/>
              <a:t>Warsaw annual event, 17/05/</a:t>
            </a:r>
            <a:r>
              <a:rPr lang="el-GR" sz="2200"/>
              <a:t>1</a:t>
            </a:r>
            <a:r>
              <a:rPr lang="en-US" sz="2200"/>
              <a:t>9</a:t>
            </a:r>
            <a:endParaRPr lang="el-GR" sz="2200"/>
          </a:p>
        </p:txBody>
      </p:sp>
      <p:pic>
        <p:nvPicPr>
          <p:cNvPr id="4" name="Εικόνα 7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387" y="5965856"/>
            <a:ext cx="2389711" cy="892143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Εικόνα 8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2925" y="5965856"/>
            <a:ext cx="1947333" cy="87241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7" name="Εικόνα 9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25617" t="25435" r="43515" b="52874"/>
          <a:stretch>
            <a:fillRect/>
          </a:stretch>
        </p:blipFill>
        <p:spPr>
          <a:xfrm>
            <a:off x="9533470" y="393694"/>
            <a:ext cx="2328336" cy="969428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330189" y="1330058"/>
            <a:ext cx="11530419" cy="64633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Thesaurus Maintenance WG</a:t>
            </a:r>
            <a:endParaRPr lang="el-GR" sz="36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2643" y="6140006"/>
            <a:ext cx="1719379" cy="52411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7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387" y="5965856"/>
            <a:ext cx="2389711" cy="892143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3" name="Εικόνα 8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2925" y="5965856"/>
            <a:ext cx="1947333" cy="87241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Εικόνα 9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25617" t="25435" r="43515" b="52874"/>
          <a:stretch>
            <a:fillRect/>
          </a:stretch>
        </p:blipFill>
        <p:spPr>
          <a:xfrm>
            <a:off x="9533470" y="393694"/>
            <a:ext cx="2328336" cy="969428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TextBox 7"/>
          <p:cNvSpPr txBox="1"/>
          <p:nvPr/>
        </p:nvSpPr>
        <p:spPr>
          <a:xfrm>
            <a:off x="330189" y="1222726"/>
            <a:ext cx="11531608" cy="64633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Thesaurus Maintenance WG</a:t>
            </a:r>
            <a:endParaRPr lang="el-GR" sz="36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TextBox 10"/>
          <p:cNvSpPr txBox="1"/>
          <p:nvPr/>
        </p:nvSpPr>
        <p:spPr>
          <a:xfrm>
            <a:off x="0" y="2192155"/>
            <a:ext cx="12191996" cy="409343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Academy of Athens (AA)</a:t>
            </a:r>
            <a:b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</a:b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Berlin-</a:t>
            </a:r>
            <a:r>
              <a:rPr lang="en-US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Brandenburgische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US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Akademie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der </a:t>
            </a:r>
            <a:r>
              <a:rPr lang="en-US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Wissenschaften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(BBAW)</a:t>
            </a:r>
            <a:b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</a:b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Centre national de la </a:t>
            </a:r>
            <a:r>
              <a:rPr lang="en-US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recherche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US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scientifique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(CNRS)</a:t>
            </a:r>
            <a:b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</a:br>
            <a:r>
              <a:rPr lang="en-US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Deutsches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US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Archäologisches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US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Institut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(DAINST)</a:t>
            </a:r>
            <a:b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</a:b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Digital Curation Unit of the Institute for the Management of Information Systems in Athens (DCU)</a:t>
            </a:r>
            <a:b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</a:b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Foundation for Research and Technology-Hellas (FORTH)</a:t>
            </a:r>
            <a:b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</a:b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Herzog August </a:t>
            </a:r>
            <a:r>
              <a:rPr lang="en-US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Bibliothek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(HAB)</a:t>
            </a:r>
            <a:b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</a:b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Leibniz </a:t>
            </a:r>
            <a:r>
              <a:rPr lang="en-US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Institut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US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für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US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Europäische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Geschichte Mainz (IEGMAINZ)</a:t>
            </a:r>
            <a:b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</a:br>
            <a:r>
              <a:rPr lang="en-US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Österreichische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US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Akademie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der </a:t>
            </a:r>
            <a:r>
              <a:rPr lang="en-US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Wissenschaften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(OEAW)</a:t>
            </a:r>
            <a:b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</a:br>
            <a:r>
              <a:rPr lang="en-US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Società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US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internationale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per lo studio del </a:t>
            </a:r>
            <a:r>
              <a:rPr lang="en-US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Medioevo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Latino SISMEL </a:t>
            </a:r>
            <a:b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</a:br>
            <a:r>
              <a:rPr lang="en-US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Staats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und </a:t>
            </a:r>
            <a:r>
              <a:rPr lang="en-US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Universitäts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- </a:t>
            </a:r>
            <a:r>
              <a:rPr lang="en-US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Bibliothek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US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Göttingen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(SUB.UNIGOETTINGEN)</a:t>
            </a:r>
            <a:b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</a:br>
            <a:r>
              <a:rPr lang="en-US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Université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US" sz="20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catholique</a:t>
            </a:r>
            <a: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de Louvain (UCLOUVAIN)</a:t>
            </a:r>
            <a:br>
              <a:rPr lang="en-US" sz="20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</a:br>
            <a:endParaRPr lang="el-GR" sz="20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7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387" y="5965856"/>
            <a:ext cx="2389711" cy="892143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3" name="Εικόνα 8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2925" y="5965856"/>
            <a:ext cx="1947333" cy="87241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Εικόνα 9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25617" t="25435" r="43515" b="52874"/>
          <a:stretch>
            <a:fillRect/>
          </a:stretch>
        </p:blipFill>
        <p:spPr>
          <a:xfrm>
            <a:off x="9533470" y="393694"/>
            <a:ext cx="2328336" cy="969428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TextBox 7"/>
          <p:cNvSpPr txBox="1"/>
          <p:nvPr/>
        </p:nvSpPr>
        <p:spPr>
          <a:xfrm>
            <a:off x="330189" y="1222726"/>
            <a:ext cx="11531608" cy="64633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Activities recap:</a:t>
            </a:r>
            <a:endParaRPr lang="el-GR" sz="36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TextBox 10"/>
          <p:cNvSpPr txBox="1"/>
          <p:nvPr/>
        </p:nvSpPr>
        <p:spPr>
          <a:xfrm>
            <a:off x="330189" y="2487561"/>
            <a:ext cx="11531608" cy="267765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98"/>
              <a:buBlip>
                <a:blip r:embed="rId5"/>
              </a:buBlip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Launch of the </a:t>
            </a:r>
            <a:r>
              <a:rPr lang="en-US" sz="28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BBtalk</a:t>
            </a:r>
            <a:r>
              <a:rPr lang="en-US" sz="2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tool (June, 2018)</a:t>
            </a:r>
            <a:endParaRPr lang="el-GR" sz="2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98"/>
              <a:buBlip>
                <a:blip r:embed="rId5"/>
              </a:buBlip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Ensuring communi</a:t>
            </a:r>
            <a:r>
              <a:rPr lang="en-US" sz="2800" b="0" i="0" u="none" strike="noStrike" kern="0" cap="none" spc="0" baseline="0" dirty="0">
                <a:solidFill>
                  <a:srgbClr val="000000"/>
                </a:solidFill>
                <a:uFillTx/>
                <a:latin typeface="Calibri"/>
              </a:rPr>
              <a:t>cation</a:t>
            </a:r>
            <a:r>
              <a:rPr lang="en-US" sz="2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of the BBT browser and the Submission management tools (ACDH Vocabulary Repository Service and </a:t>
            </a:r>
            <a:r>
              <a:rPr lang="en-US" sz="28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and</a:t>
            </a:r>
            <a:r>
              <a:rPr lang="en-US" sz="2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US" sz="28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BBTalk</a:t>
            </a:r>
            <a:r>
              <a:rPr lang="en-US" sz="2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)</a:t>
            </a:r>
            <a:endParaRPr lang="el-GR" sz="2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98"/>
              <a:buBlip>
                <a:blip r:embed="rId5"/>
              </a:buBlip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Workshop in September (28/9/2018, </a:t>
            </a:r>
            <a:r>
              <a:rPr lang="en-US" sz="28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Herakleion</a:t>
            </a:r>
            <a:r>
              <a:rPr lang="en-US" sz="2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, Crete)</a:t>
            </a:r>
            <a:endParaRPr lang="el-GR" sz="2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98"/>
              <a:buBlip>
                <a:blip r:embed="rId5"/>
              </a:buBlip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Activation of BBT curating committee</a:t>
            </a:r>
            <a:endParaRPr lang="el-GR" sz="2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98"/>
              <a:buBlip>
                <a:blip r:embed="rId5"/>
              </a:buBlip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Translations of the BBT facets and top terms (French, German language)</a:t>
            </a:r>
            <a:endParaRPr lang="el-GR" sz="2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7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387" y="5965856"/>
            <a:ext cx="2389711" cy="892143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3" name="Εικόνα 8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2925" y="5965856"/>
            <a:ext cx="1947333" cy="87241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Εικόνα 9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25617" t="25435" r="43515" b="52874"/>
          <a:stretch>
            <a:fillRect/>
          </a:stretch>
        </p:blipFill>
        <p:spPr>
          <a:xfrm>
            <a:off x="9533470" y="393694"/>
            <a:ext cx="2328336" cy="969428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TextBox 7"/>
          <p:cNvSpPr txBox="1"/>
          <p:nvPr/>
        </p:nvSpPr>
        <p:spPr>
          <a:xfrm>
            <a:off x="330189" y="1222726"/>
            <a:ext cx="11531608" cy="64633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Our goals have been to:</a:t>
            </a:r>
            <a:endParaRPr lang="el-GR" sz="36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TextBox 10"/>
          <p:cNvSpPr txBox="1"/>
          <p:nvPr/>
        </p:nvSpPr>
        <p:spPr>
          <a:xfrm>
            <a:off x="330189" y="2487561"/>
            <a:ext cx="11531608" cy="310853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98"/>
              <a:buBlip>
                <a:blip r:embed="rId5"/>
              </a:buBlip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Establish an overarching metathesaurus for the Humanities</a:t>
            </a: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98"/>
              <a:buBlip>
                <a:blip r:embed="rId5"/>
              </a:buBlip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Identify the top-level-concepts (facets and hierarchies) that will become its common basis, meeting the demands for objectivity and interdisciplinarity</a:t>
            </a: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98"/>
              <a:buBlip>
                <a:blip r:embed="rId5"/>
              </a:buBlip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Define the essential properties of the general concepts in order to render the classification consistent and objective</a:t>
            </a: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98"/>
              <a:buBlip>
                <a:blip r:embed="rId5"/>
              </a:buBlip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Facilitate sustainable and manageable expansion of the thesauri into new areas of knowledge)</a:t>
            </a:r>
            <a:endParaRPr lang="el-GR" sz="2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7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387" y="5965856"/>
            <a:ext cx="2389711" cy="892143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3" name="Εικόνα 8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2925" y="5965856"/>
            <a:ext cx="1947333" cy="87241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Εικόνα 9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25617" t="25435" r="43515" b="52874"/>
          <a:stretch>
            <a:fillRect/>
          </a:stretch>
        </p:blipFill>
        <p:spPr>
          <a:xfrm>
            <a:off x="9533470" y="393694"/>
            <a:ext cx="2328336" cy="969428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TextBox 7"/>
          <p:cNvSpPr txBox="1"/>
          <p:nvPr/>
        </p:nvSpPr>
        <p:spPr>
          <a:xfrm>
            <a:off x="330189" y="1222726"/>
            <a:ext cx="11531608" cy="64633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Thesaurus Maintenance WG</a:t>
            </a:r>
            <a:endParaRPr lang="el-GR" sz="36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TextBox 10"/>
          <p:cNvSpPr txBox="1"/>
          <p:nvPr/>
        </p:nvSpPr>
        <p:spPr>
          <a:xfrm>
            <a:off x="330189" y="2192155"/>
            <a:ext cx="11531608" cy="353943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98"/>
              <a:buBlip>
                <a:blip r:embed="rId5"/>
              </a:buBlip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 semantic approach</a:t>
            </a: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98"/>
              <a:buBlip>
                <a:blip r:embed="rId5"/>
              </a:buBlip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 bottom-up, recursively applied semantics of intensions forms the theoretical background that determines the top-level concepts necessary for building coherent, consistent and interoperable thesauri. </a:t>
            </a: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98"/>
              <a:buBlip>
                <a:blip r:embed="rId5"/>
              </a:buBlip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The semantic approach helps select the appropriate primitive concepts (facets), which correspond to general categories of the way we perceive  reality (Person, Matter, Activity, etc.)</a:t>
            </a: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98"/>
              <a:buBlip>
                <a:blip r:embed="rId5"/>
              </a:buBlip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In this context we search for the intensional properties of the terms.</a:t>
            </a:r>
            <a:endParaRPr lang="el-GR" sz="2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7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387" y="5965856"/>
            <a:ext cx="2389711" cy="892143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3" name="Εικόνα 8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2925" y="5965856"/>
            <a:ext cx="1947333" cy="87241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Εικόνα 9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25617" t="25435" r="43515" b="52874"/>
          <a:stretch>
            <a:fillRect/>
          </a:stretch>
        </p:blipFill>
        <p:spPr>
          <a:xfrm>
            <a:off x="9533470" y="393694"/>
            <a:ext cx="2328336" cy="969428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TextBox 7"/>
          <p:cNvSpPr txBox="1"/>
          <p:nvPr/>
        </p:nvSpPr>
        <p:spPr>
          <a:xfrm>
            <a:off x="330189" y="1222726"/>
            <a:ext cx="11531608" cy="64633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Bottom-up method</a:t>
            </a:r>
            <a:endParaRPr lang="el-GR" sz="36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TextBox 10"/>
          <p:cNvSpPr txBox="1"/>
          <p:nvPr/>
        </p:nvSpPr>
        <p:spPr>
          <a:xfrm>
            <a:off x="330189" y="2192155"/>
            <a:ext cx="11531608" cy="341631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98"/>
              <a:buBlip>
                <a:blip r:embed="rId5"/>
              </a:buBlip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Clearly defined relationships between the top-level concepts and the terms emerging from each specific field guarantees the preservation of the specific meaning of each term. </a:t>
            </a:r>
            <a:endParaRPr lang="el-GR" sz="24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98"/>
              <a:buBlip>
                <a:blip r:embed="rId5"/>
              </a:buBlip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The bottom-up method selects and defines the top-level concepts which are suitable enough to cover the requirements within each classification system. </a:t>
            </a: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98"/>
              <a:buBlip>
                <a:blip r:embed="rId5"/>
              </a:buBlip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The interactive relationship between the terms and the top-level concepts helps uncover any shortcomings with respect to the hierarchies and the facets proposed </a:t>
            </a:r>
            <a:br>
              <a: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</a:br>
            <a:r>
              <a: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It’s possible that upon extending the domain of application of a thesaurus, the need for new hierarchies will arise –but changes should be motivated.</a:t>
            </a:r>
            <a:endParaRPr lang="el-GR" sz="24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7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387" y="5965856"/>
            <a:ext cx="2389711" cy="892143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3" name="Εικόνα 8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2925" y="5965856"/>
            <a:ext cx="1947333" cy="87241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Εικόνα 9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25617" t="25435" r="43515" b="52874"/>
          <a:stretch>
            <a:fillRect/>
          </a:stretch>
        </p:blipFill>
        <p:spPr>
          <a:xfrm>
            <a:off x="9533470" y="393694"/>
            <a:ext cx="2328336" cy="969428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TextBox 7"/>
          <p:cNvSpPr txBox="1"/>
          <p:nvPr/>
        </p:nvSpPr>
        <p:spPr>
          <a:xfrm>
            <a:off x="330189" y="1222726"/>
            <a:ext cx="11531608" cy="64633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Benefits of the faceted classification:</a:t>
            </a:r>
            <a:endParaRPr lang="el-GR" sz="36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TextBox 10"/>
          <p:cNvSpPr txBox="1"/>
          <p:nvPr/>
        </p:nvSpPr>
        <p:spPr>
          <a:xfrm>
            <a:off x="330189" y="2192155"/>
            <a:ext cx="11531608" cy="390875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98"/>
              <a:buBlip>
                <a:blip r:embed="rId5"/>
              </a:buBlip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Reveals the complexity of a term and reduces it to its fundamental components. </a:t>
            </a:r>
            <a:endParaRPr lang="el-GR" sz="20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98"/>
              <a:buBlip>
                <a:blip r:embed="rId5"/>
              </a:buBlip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It is not an artificial classification of the terms or a “top down” classification, but is generated from the analysis/decomposition of one term in its elementary characteristics.</a:t>
            </a:r>
            <a:endParaRPr lang="el-GR" sz="20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98"/>
              <a:buBlip>
                <a:blip r:embed="rId5"/>
              </a:buBlip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 term can be classified in multiple hierarchies (e.g. doll toys/visual works).</a:t>
            </a: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98"/>
              <a:buBlip>
                <a:blip r:embed="rId5"/>
              </a:buBlip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Is independent of the context, within which each a term appears although the context is crucial for the classification of a term in facets.</a:t>
            </a: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98"/>
              <a:buBlip>
                <a:blip r:embed="rId5"/>
              </a:buBlip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Is based only in a restricted number of fundamental concepts.</a:t>
            </a: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98"/>
              <a:buBlip>
                <a:blip r:embed="rId5"/>
              </a:buBlip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Can be expanded without disrupting or disorganizing existing facets and hierarchies and enables thus compatibility between different classification systems from different domains without imposing terms on the experts.</a:t>
            </a: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98"/>
              <a:buBlip>
                <a:blip r:embed="rId5"/>
              </a:buBlip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It does not presuppose knowledge regarding the exact context of the terms.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2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7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387" y="5965856"/>
            <a:ext cx="2389711" cy="892143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3" name="Εικόνα 8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2925" y="5965856"/>
            <a:ext cx="1947333" cy="87241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Εικόνα 9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25617" t="25435" r="43515" b="52874"/>
          <a:stretch>
            <a:fillRect/>
          </a:stretch>
        </p:blipFill>
        <p:spPr>
          <a:xfrm>
            <a:off x="9533470" y="393694"/>
            <a:ext cx="2328336" cy="969428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TextBox 7"/>
          <p:cNvSpPr txBox="1"/>
          <p:nvPr/>
        </p:nvSpPr>
        <p:spPr>
          <a:xfrm>
            <a:off x="330189" y="1222726"/>
            <a:ext cx="11531608" cy="64633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Tools and services developed:</a:t>
            </a:r>
            <a:endParaRPr lang="el-GR" sz="36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TextBox 10"/>
          <p:cNvSpPr txBox="1"/>
          <p:nvPr/>
        </p:nvSpPr>
        <p:spPr>
          <a:xfrm>
            <a:off x="330189" y="2487561"/>
            <a:ext cx="11531608" cy="440120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Site </a:t>
            </a:r>
            <a:r>
              <a:rPr lang="en-US" sz="2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  <a:hlinkClick r:id="rId5"/>
              </a:rPr>
              <a:t>www.backbonethesaurus.eu</a:t>
            </a:r>
            <a:endParaRPr lang="en-US" sz="2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8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BBTalk</a:t>
            </a:r>
            <a:r>
              <a:rPr lang="en-US" sz="2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online editing and communication tool between the curators of the BBT and its users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/>
            </a:r>
            <a:br>
              <a:rPr lang="en-US" sz="2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</a:br>
            <a:r>
              <a:rPr lang="en-US" sz="28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BBT-Browser &amp; Federated Thesauri Viewer</a:t>
            </a:r>
            <a:r>
              <a:rPr lang="en-US" sz="2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/>
            </a:r>
            <a:br>
              <a:rPr lang="en-US" sz="2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</a:br>
            <a:r>
              <a:rPr lang="en-US" sz="2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the online access service allowing users to navigate through the</a:t>
            </a:r>
            <a:br>
              <a:rPr lang="en-US" sz="2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</a:br>
            <a:r>
              <a:rPr lang="en-US" sz="2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concepts and hierarchies of the BBT and the thesauri connected to it</a:t>
            </a:r>
            <a:br>
              <a:rPr lang="en-US" sz="2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</a:br>
            <a:r>
              <a:rPr lang="en-US" sz="2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/>
            </a:r>
            <a:br>
              <a:rPr lang="en-US" sz="2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</a:br>
            <a:endParaRPr lang="el-GR" sz="2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7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387" y="5965856"/>
            <a:ext cx="2389711" cy="892143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3" name="Εικόνα 8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2925" y="5965856"/>
            <a:ext cx="1947333" cy="87241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4" name="Εικόνα 3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33751" y="5965856"/>
            <a:ext cx="2208221" cy="68120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Εικόνα 9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l="25617" t="25435" r="43515" b="52874"/>
          <a:stretch>
            <a:fillRect/>
          </a:stretch>
        </p:blipFill>
        <p:spPr>
          <a:xfrm>
            <a:off x="9533470" y="393694"/>
            <a:ext cx="2328336" cy="969428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TextBox 7"/>
          <p:cNvSpPr txBox="1"/>
          <p:nvPr/>
        </p:nvSpPr>
        <p:spPr>
          <a:xfrm>
            <a:off x="330189" y="1222726"/>
            <a:ext cx="11531608" cy="64633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Cases</a:t>
            </a:r>
            <a:endParaRPr lang="el-GR" sz="36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TextBox 10"/>
          <p:cNvSpPr txBox="1"/>
          <p:nvPr/>
        </p:nvSpPr>
        <p:spPr>
          <a:xfrm>
            <a:off x="330189" y="2487561"/>
            <a:ext cx="11531608" cy="30469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Use cases of alignment of local thesauri to the BBT.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800" b="0" i="0" u="none" strike="noStrike" kern="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The Parthenos case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The Pactols case</a:t>
            </a:r>
            <a:br>
              <a:rPr lang="en-US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</a:br>
            <a:r>
              <a:rPr lang="en-US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/>
            </a:r>
            <a:br>
              <a:rPr lang="en-US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</a:br>
            <a:r>
              <a: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/>
            </a:r>
            <a:br>
              <a: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</a:br>
            <a:endParaRPr lang="el-GR" sz="2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7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387" y="5965856"/>
            <a:ext cx="2389711" cy="892143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3" name="Εικόνα 8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2925" y="5965856"/>
            <a:ext cx="1947333" cy="87241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Εικόνα 9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25617" t="25435" r="43515" b="52874"/>
          <a:stretch>
            <a:fillRect/>
          </a:stretch>
        </p:blipFill>
        <p:spPr>
          <a:xfrm>
            <a:off x="9533470" y="393694"/>
            <a:ext cx="2328336" cy="969428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TextBox 7"/>
          <p:cNvSpPr txBox="1"/>
          <p:nvPr/>
        </p:nvSpPr>
        <p:spPr>
          <a:xfrm>
            <a:off x="330189" y="1222726"/>
            <a:ext cx="11531608" cy="64633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Next steps</a:t>
            </a:r>
            <a:endParaRPr lang="el-GR" sz="36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TextBox 10"/>
          <p:cNvSpPr txBox="1"/>
          <p:nvPr/>
        </p:nvSpPr>
        <p:spPr>
          <a:xfrm>
            <a:off x="330189" y="2487561"/>
            <a:ext cx="11531608" cy="310853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98"/>
              <a:buBlip>
                <a:blip r:embed="rId5"/>
              </a:buBlip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Increase the impact of our work/joint projects, leading to greater dissemination</a:t>
            </a:r>
            <a:endParaRPr lang="el-GR" sz="2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98"/>
              <a:buBlip>
                <a:blip r:embed="rId5"/>
              </a:buBlip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New collaborations (open invitation to thesauri holders)/partners</a:t>
            </a: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98"/>
              <a:buBlip>
                <a:blip r:embed="rId5"/>
              </a:buBlip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Tidying up: Validating the classification through integration to be completed till the</a:t>
            </a:r>
          </a:p>
          <a:p>
            <a:pPr marL="457200" marR="0" lvl="0" indent="-45720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98"/>
              <a:buBlip>
                <a:blip r:embed="rId5"/>
              </a:buBlip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W</a:t>
            </a:r>
            <a:r>
              <a:rPr lang="en-US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orkshop on BBT content and curation in Athens, Autumn 2019</a:t>
            </a:r>
            <a:br>
              <a:rPr lang="en-US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</a:br>
            <a:endParaRPr lang="el-GR" sz="2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1_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538</Words>
  <Application>Microsoft Office PowerPoint</Application>
  <PresentationFormat>Widescreen</PresentationFormat>
  <Paragraphs>48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1_Θέμα του Office</vt:lpstr>
      <vt:lpstr>A web of thesauri: Aligning specialist thesauri to the Backbone Thesaurus Thesaurus Maintenance WG meeting  Helen Goulis (AΑ), Eleni Tsoulouha (ICS-FORTH)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ΓΟΥΛΗ ΕΛΕΝΗ</dc:creator>
  <cp:lastModifiedBy>Christos Georgis</cp:lastModifiedBy>
  <cp:revision>9</cp:revision>
  <dcterms:created xsi:type="dcterms:W3CDTF">2019-05-11T20:27:55Z</dcterms:created>
  <dcterms:modified xsi:type="dcterms:W3CDTF">2019-05-29T12:43:05Z</dcterms:modified>
</cp:coreProperties>
</file>